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26"/>
    <p:restoredTop sz="94719"/>
  </p:normalViewPr>
  <p:slideViewPr>
    <p:cSldViewPr snapToGrid="0" snapToObjects="1">
      <p:cViewPr varScale="1">
        <p:scale>
          <a:sx n="152" d="100"/>
          <a:sy n="152" d="100"/>
        </p:scale>
        <p:origin x="38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598BE-397D-2146-89DC-0B4F86DFCCED}" type="datetimeFigureOut">
              <a:rPr lang="en-US" smtClean="0"/>
              <a:t>8/13/24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C3BD3-265D-AE4F-807F-514B46348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947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Retrieval Augmented Generation, or RAG, is a solution that retrieves relevant documents from a large corpus and incorporates them into the generation process..</a:t>
            </a:r>
          </a:p>
          <a:p>
            <a:r>
              <a:t>RAG Fusion builds on the traditional RAG approach by incorporating Reciprocal Rank Fusion, generating multiple queries and retrieving documents for each..</a:t>
            </a:r>
          </a:p>
          <a:p>
            <a:r>
              <a:t>RAPTOR takes a new approach by constructing a hierarchical tree structure through recursive clustering and summarization of text chunks.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RAG is a traditional method that retrieves relevant documents from a large corpus and incorporates them into the generation process..</a:t>
            </a:r>
          </a:p>
          <a:p>
            <a:r>
              <a:t>It generates multiple queries based on the original user query, retrieves documents for each query, and then uses RRF to rerank and fuse these documents into a comprehensive response.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RAG Fusion builds on the traditional RAG approach by incorporating Reciprocal Rank Fusion, allowing it to provide more contextually rich answers..</a:t>
            </a:r>
          </a:p>
          <a:p>
            <a:r>
              <a:t>It considers multiple perspectives of the original query, retrieves documents for each, and then reranks and fuses these documents into a comprehensive response.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RAPTOR takes a new approach by constructing a hierarchical tree structure through recursive clustering and summarization of text chunks..</a:t>
            </a:r>
          </a:p>
          <a:p>
            <a:r>
              <a:t>This allows RAPTOR to integrate broader thematic contexts and granular details effectively, making it highly effective for complex, multi-step reasoning tasks.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The key differences between RAG, RAG-Fusion, and RAPTOR lie in their retrieval methodologies, context representation, and performance on question-answering tasks..</a:t>
            </a:r>
          </a:p>
          <a:p>
            <a:r>
              <a:t>Each method has unique strengths and applications in enhancing retrieval-augmented language models.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RAG uses a flat retrieval method, retrieving the top-k contiguous chunks based on their relevance to the query..</a:t>
            </a:r>
          </a:p>
          <a:p>
            <a:r>
              <a:t>RAG-Fusion adds an extra step of generating multiple queries from the original query, retrieving relevant documents for each, and then reranking them using RRF..</a:t>
            </a:r>
          </a:p>
          <a:p>
            <a:r>
              <a:t>RAPTOR uses a tree-based retrieval method, clustering and summarizing text recursively, creating a multi-layered representation.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RAG relies on short, contiguous chunks of text, which might limit the model’s understanding of large-scale discourse structures..</a:t>
            </a:r>
          </a:p>
          <a:p>
            <a:r>
              <a:t>RAG-Fusion enhances context representation by incorporating multiple queries and reranking documents, providing a richer and more nuanced response..</a:t>
            </a:r>
          </a:p>
          <a:p>
            <a:r>
              <a:t>RAPTOR constructs a hierarchical tree where each node represents a summary of its child nodes, enabling the model to understand and retrieve both high-level summaries and detailed 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RAG is effective for tasks that require direct retrieval of relevant passages but may struggle with questions requiring integration of information from multiple parts of a document..</a:t>
            </a:r>
          </a:p>
          <a:p>
            <a:r>
              <a:t>RAG-Fusion provides more accurate and comprehensive answers due to its ability to consider multiple perspectives, making it effective for diverse and complex queries..</a:t>
            </a:r>
          </a:p>
          <a:p>
            <a:r>
              <a:t>RAPTOR demonstrates significant improvements in question-answering tasks that involve complex reasoning, outperforming traditional retrieval augmentation methods.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Both RAG and RAPTOR have their strengths and applications in enhancing retrieval-augmented language models..</a:t>
            </a:r>
          </a:p>
          <a:p>
            <a:r>
              <a:t>RAPTOR’s innovative tree-based approach excels in more complex, multi-step reasoning tasks, providing a holistic understanding of the context..</a:t>
            </a:r>
          </a:p>
          <a:p>
            <a:r>
              <a:t>The development and integration of methods like RAPTOR highlight the importance of advanced context representation and retrieval strategies, paving the way for future research and applications.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283114" y="1168329"/>
            <a:ext cx="6586124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091" y="2055278"/>
            <a:ext cx="6428445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091" y="3941492"/>
            <a:ext cx="6428445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5BCAD085-E8A6-8845-BD4E-CB4CCA059FC4}" type="datetimeFigureOut">
              <a:rPr lang="en-US" smtClean="0"/>
              <a:t>8/13/24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9476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86" y="2349926"/>
            <a:ext cx="3113815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5686" y="794719"/>
            <a:ext cx="4095643" cy="525709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113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0"/>
            <a:ext cx="9421759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5228134" y="1699589"/>
            <a:ext cx="3286552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3609" y="2349924"/>
            <a:ext cx="3112047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258" y="802808"/>
            <a:ext cx="4118291" cy="525480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8/13/24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32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8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7" y="803186"/>
            <a:ext cx="4091410" cy="5248622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135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2403476" y="1158902"/>
            <a:ext cx="4317684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148" y="2028827"/>
            <a:ext cx="4162952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148" y="3843338"/>
            <a:ext cx="4162952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8/13/24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43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068"/>
            <a:ext cx="3122163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3014" y="804029"/>
            <a:ext cx="4091674" cy="245934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283" y="3585104"/>
            <a:ext cx="4094404" cy="24706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8/13/24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421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848"/>
            <a:ext cx="3122163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612" y="802200"/>
            <a:ext cx="3805123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636" y="1487999"/>
            <a:ext cx="3804674" cy="17753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5010" y="3585518"/>
            <a:ext cx="3819675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010" y="4270332"/>
            <a:ext cx="3819675" cy="178541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8/13/24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669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157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8/13/24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42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6" y="801390"/>
            <a:ext cx="4095643" cy="5249495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554" y="3575324"/>
            <a:ext cx="3112047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50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644463" y="1698332"/>
            <a:ext cx="4357752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4676" y="0"/>
            <a:ext cx="3489324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85" y="2336402"/>
            <a:ext cx="4197666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14" y="3601941"/>
            <a:ext cx="4199254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8/13/24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4358641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5463" y="320040"/>
            <a:ext cx="685800" cy="320040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972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5554" y="2349925"/>
            <a:ext cx="3112047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5687" y="794719"/>
            <a:ext cx="4079089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6227064"/>
            <a:ext cx="785469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8976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292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CE3618-1D7A-4256-B2AF-9DB692996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91A9185-A7D5-460B-98BC-0BF2EBD3E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47255" y="-59376"/>
            <a:ext cx="9386886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8AFC1764-6516-4F77-BF30-B8ADB3C9F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FCAFF9F9-F806-47EC-BCAC-9921E719F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09D92491-36BD-4861-BA54-DD88E60898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23740E15-AB86-4E5C-A137-07E0DDC03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BE097852-1F54-4EF0-A1BE-561272FCD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C2DF1F9-21CC-430E-84C8-356C73C6F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F11B45B-3EDE-4B6A-903B-0AE6E9DD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7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77FDDC5-477E-420D-B98F-42ABA2477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92C0474-B573-45C5-84C5-194CE1715F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2FBC62F8-64D0-4025-99AE-A04E291D9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7632F945-80B5-4575-A538-29495BF8F2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562CC17-43D4-4E57-AE08-83952EE59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E1D78CFE-04CA-4101-AFCF-196940B2D1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41F2A149-A64E-4690-B049-18C156A8E2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D9313C72-D62D-4416-A6AE-7EB7D6B54A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77B03BEA-76E5-4ECB-B9BB-D89D27509E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F6BECE-416D-4C3A-AD6F-68B08F3CA7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9197E2A-A098-480D-A2A6-3F3B889ED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5A493EDB-6C9E-483F-86A6-0F473E5908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030" y="1263404"/>
            <a:ext cx="6185392" cy="3115075"/>
          </a:xfrm>
        </p:spPr>
        <p:txBody>
          <a:bodyPr>
            <a:normAutofit/>
          </a:bodyPr>
          <a:lstStyle/>
          <a:p>
            <a:pPr algn="l"/>
            <a:r>
              <a:rPr lang="en-US" sz="6300">
                <a:solidFill>
                  <a:schemeClr val="accent1"/>
                </a:solidFill>
              </a:rPr>
              <a:t>Comparing RAG, RAG Fusion, with RAPTOR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8030" y="4560432"/>
            <a:ext cx="6225152" cy="1228171"/>
          </a:xfrm>
        </p:spPr>
        <p:txBody>
          <a:bodyPr>
            <a:normAutofit/>
          </a:bodyPr>
          <a:lstStyle/>
          <a:p>
            <a:pPr algn="l"/>
            <a:r>
              <a:rPr lang="en-US" sz="2100">
                <a:solidFill>
                  <a:schemeClr val="tx1"/>
                </a:solidFill>
              </a:rPr>
              <a:t>Different AI Retrieval-Augmented Implementations</a:t>
            </a:r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3F39476B-1A6D-47CB-AC7A-FB87EF00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117689" y="3276595"/>
            <a:ext cx="225581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r>
              <a:t>RAG and RAPTOR have strengths</a:t>
            </a:r>
          </a:p>
          <a:p>
            <a:r>
              <a:t>Advanced context representation</a:t>
            </a:r>
          </a:p>
          <a:p>
            <a:r>
              <a:t>Future research and applications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Overview of RAG, RAG Fusion, and RAPTOR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r>
              <a:rPr dirty="0"/>
              <a:t>Retrieval Augmented Generation (RAG)</a:t>
            </a:r>
          </a:p>
          <a:p>
            <a:r>
              <a:rPr dirty="0"/>
              <a:t>RAG Fusion</a:t>
            </a:r>
          </a:p>
          <a:p>
            <a:r>
              <a:rPr dirty="0"/>
              <a:t>RAPTOR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r>
              <a:t>Generates multiple queries</a:t>
            </a:r>
          </a:p>
          <a:p>
            <a:r>
              <a:t>Retrieves documents for each query</a:t>
            </a:r>
          </a:p>
          <a:p>
            <a:r>
              <a:t>Uses RRF to rerank and fuse documents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RAG-Fusion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r>
              <a:t>More contextually rich answers</a:t>
            </a:r>
          </a:p>
          <a:p>
            <a:r>
              <a:t>Considers multiple perspectives</a:t>
            </a:r>
          </a:p>
          <a:p>
            <a:r>
              <a:t>Reranks and fuses documents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RAPTOR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r>
              <a:t>Constructs a hierarchical tree structure</a:t>
            </a:r>
          </a:p>
          <a:p>
            <a:r>
              <a:t>Recursive clustering and summarization</a:t>
            </a:r>
          </a:p>
          <a:p>
            <a:r>
              <a:t>Integrates broader thematic contexts and granular details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Key Differences Between RAG, RAG-Fusion, and RAPTOR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r>
              <a:t>Retrieval Methodology</a:t>
            </a:r>
          </a:p>
          <a:p>
            <a:r>
              <a:t>Context Representation</a:t>
            </a:r>
          </a:p>
          <a:p>
            <a:r>
              <a:t>Performance on QA Tasks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Retrieval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r>
              <a:t>RAG: Flat retrieval method</a:t>
            </a:r>
          </a:p>
          <a:p>
            <a:r>
              <a:t>RAG-Fusion: Multiple queries and RRF</a:t>
            </a:r>
          </a:p>
          <a:p>
            <a:r>
              <a:t>RAPTOR: Tree-based retrieval method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Context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r>
              <a:t>RAG: Short, contiguous chunks</a:t>
            </a:r>
          </a:p>
          <a:p>
            <a:r>
              <a:t>RAG-Fusion: Richer context</a:t>
            </a:r>
          </a:p>
          <a:p>
            <a:r>
              <a:t>RAPTOR: Hierarchical tree structure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Performance on QA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r>
              <a:t>RAG: Effective for direct retrieval</a:t>
            </a:r>
          </a:p>
          <a:p>
            <a:r>
              <a:t>RAG-Fusion: Comprehensive responses</a:t>
            </a:r>
          </a:p>
          <a:p>
            <a:r>
              <a:t>RAPTOR: Complex, multi-step reasoning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{904DA5B9-4686-514D-9656-516F5FCE4E31}tf16401369</Template>
  <TotalTime>1</TotalTime>
  <Words>684</Words>
  <Application>Microsoft Macintosh PowerPoint</Application>
  <PresentationFormat>On-screen Show (4:3)</PresentationFormat>
  <Paragraphs>70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Rockwell</vt:lpstr>
      <vt:lpstr>Wingdings</vt:lpstr>
      <vt:lpstr>Atlas</vt:lpstr>
      <vt:lpstr>Comparing RAG, RAG Fusion, with RAPTOR</vt:lpstr>
      <vt:lpstr>Overview of RAG, RAG Fusion, and RAPTOR</vt:lpstr>
      <vt:lpstr>RAG</vt:lpstr>
      <vt:lpstr>RAG-Fusion</vt:lpstr>
      <vt:lpstr>RAPTOR</vt:lpstr>
      <vt:lpstr>Key Differences Between RAG, RAG-Fusion, and RAPTOR</vt:lpstr>
      <vt:lpstr>Retrieval Methodology</vt:lpstr>
      <vt:lpstr>Context Representation</vt:lpstr>
      <vt:lpstr>Performance on QA Tasks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RAG, RAG Fusion, with RAPTOR</dc:title>
  <dc:subject/>
  <dc:creator/>
  <cp:keywords/>
  <dc:description>generated using python-pptx</dc:description>
  <cp:lastModifiedBy>prashant iyengar</cp:lastModifiedBy>
  <cp:revision>2</cp:revision>
  <dcterms:created xsi:type="dcterms:W3CDTF">2013-01-27T09:14:16Z</dcterms:created>
  <dcterms:modified xsi:type="dcterms:W3CDTF">2024-08-13T11:54:52Z</dcterms:modified>
  <cp:category/>
</cp:coreProperties>
</file>