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Lst>
  <p:notesMasterIdLst>
    <p:notesMasterId r:id="rId70"/>
  </p:notesMasterIdLst>
  <p:sldIdLst>
    <p:sldId id="256" r:id="rId2"/>
    <p:sldId id="267" r:id="rId3"/>
    <p:sldId id="460" r:id="rId4"/>
    <p:sldId id="397" r:id="rId5"/>
    <p:sldId id="443" r:id="rId6"/>
    <p:sldId id="466" r:id="rId7"/>
    <p:sldId id="467" r:id="rId8"/>
    <p:sldId id="502" r:id="rId9"/>
    <p:sldId id="436" r:id="rId10"/>
    <p:sldId id="438" r:id="rId11"/>
    <p:sldId id="444" r:id="rId12"/>
    <p:sldId id="437" r:id="rId13"/>
    <p:sldId id="445" r:id="rId14"/>
    <p:sldId id="491" r:id="rId15"/>
    <p:sldId id="492" r:id="rId16"/>
    <p:sldId id="477" r:id="rId17"/>
    <p:sldId id="490" r:id="rId18"/>
    <p:sldId id="334" r:id="rId19"/>
    <p:sldId id="269" r:id="rId20"/>
    <p:sldId id="280" r:id="rId21"/>
    <p:sldId id="470" r:id="rId22"/>
    <p:sldId id="408" r:id="rId23"/>
    <p:sldId id="284" r:id="rId24"/>
    <p:sldId id="282" r:id="rId25"/>
    <p:sldId id="389" r:id="rId26"/>
    <p:sldId id="479" r:id="rId27"/>
    <p:sldId id="283" r:id="rId28"/>
    <p:sldId id="285" r:id="rId29"/>
    <p:sldId id="453" r:id="rId30"/>
    <p:sldId id="289" r:id="rId31"/>
    <p:sldId id="359" r:id="rId32"/>
    <p:sldId id="390" r:id="rId33"/>
    <p:sldId id="493" r:id="rId34"/>
    <p:sldId id="333" r:id="rId35"/>
    <p:sldId id="328" r:id="rId36"/>
    <p:sldId id="452" r:id="rId37"/>
    <p:sldId id="487" r:id="rId38"/>
    <p:sldId id="488" r:id="rId39"/>
    <p:sldId id="347" r:id="rId40"/>
    <p:sldId id="348" r:id="rId41"/>
    <p:sldId id="353" r:id="rId42"/>
    <p:sldId id="497" r:id="rId43"/>
    <p:sldId id="498" r:id="rId44"/>
    <p:sldId id="454" r:id="rId45"/>
    <p:sldId id="349" r:id="rId46"/>
    <p:sldId id="352" r:id="rId47"/>
    <p:sldId id="432" r:id="rId48"/>
    <p:sldId id="363" r:id="rId49"/>
    <p:sldId id="372" r:id="rId50"/>
    <p:sldId id="455" r:id="rId51"/>
    <p:sldId id="365" r:id="rId52"/>
    <p:sldId id="368" r:id="rId53"/>
    <p:sldId id="481" r:id="rId54"/>
    <p:sldId id="496" r:id="rId55"/>
    <p:sldId id="367" r:id="rId56"/>
    <p:sldId id="499" r:id="rId57"/>
    <p:sldId id="506" r:id="rId58"/>
    <p:sldId id="500" r:id="rId59"/>
    <p:sldId id="494" r:id="rId60"/>
    <p:sldId id="391" r:id="rId61"/>
    <p:sldId id="503" r:id="rId62"/>
    <p:sldId id="482" r:id="rId63"/>
    <p:sldId id="501" r:id="rId64"/>
    <p:sldId id="495" r:id="rId65"/>
    <p:sldId id="505" r:id="rId66"/>
    <p:sldId id="504" r:id="rId67"/>
    <p:sldId id="507" r:id="rId68"/>
    <p:sldId id="316"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E5FA"/>
    <a:srgbClr val="F9F9F9"/>
    <a:srgbClr val="F8F4F2"/>
    <a:srgbClr val="F8F8F8"/>
    <a:srgbClr val="F0E7D9"/>
    <a:srgbClr val="EBF0F9"/>
    <a:srgbClr val="F0D4D0"/>
    <a:srgbClr val="F0DAD0"/>
    <a:srgbClr val="FDFDF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47"/>
    <p:restoredTop sz="87691"/>
  </p:normalViewPr>
  <p:slideViewPr>
    <p:cSldViewPr snapToGrid="0">
      <p:cViewPr>
        <p:scale>
          <a:sx n="105" d="100"/>
          <a:sy n="105" d="100"/>
        </p:scale>
        <p:origin x="744" y="9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baseline="0" dirty="0">
                <a:solidFill>
                  <a:schemeClr val="tx1"/>
                </a:solidFill>
              </a:rPr>
              <a:t>Gap between GPT-3 and Human</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Codex</c:v>
                </c:pt>
              </c:strCache>
            </c:strRef>
          </c:tx>
          <c:spPr>
            <a:solidFill>
              <a:schemeClr val="accent1"/>
            </a:solidFill>
            <a:ln>
              <a:noFill/>
            </a:ln>
            <a:effectLst/>
          </c:spPr>
          <c:invertIfNegative val="0"/>
          <c:cat>
            <c:strRef>
              <c:f>Sheet1!$A$2:$A$3</c:f>
              <c:strCache>
                <c:ptCount val="2"/>
                <c:pt idx="0">
                  <c:v>MATH</c:v>
                </c:pt>
                <c:pt idx="1">
                  <c:v>AQuA (GRE)</c:v>
                </c:pt>
              </c:strCache>
            </c:strRef>
          </c:cat>
          <c:val>
            <c:numRef>
              <c:f>Sheet1!$B$2:$B$3</c:f>
              <c:numCache>
                <c:formatCode>General</c:formatCode>
                <c:ptCount val="2"/>
                <c:pt idx="0">
                  <c:v>23</c:v>
                </c:pt>
                <c:pt idx="1">
                  <c:v>43</c:v>
                </c:pt>
              </c:numCache>
            </c:numRef>
          </c:val>
          <c:extLst>
            <c:ext xmlns:c16="http://schemas.microsoft.com/office/drawing/2014/chart" uri="{C3380CC4-5D6E-409C-BE32-E72D297353CC}">
              <c16:uniqueId val="{00000000-2B1B-9542-A89C-A90781ECA1CB}"/>
            </c:ext>
          </c:extLst>
        </c:ser>
        <c:ser>
          <c:idx val="1"/>
          <c:order val="1"/>
          <c:tx>
            <c:strRef>
              <c:f>Sheet1!$C$1</c:f>
              <c:strCache>
                <c:ptCount val="1"/>
                <c:pt idx="0">
                  <c:v>GPT-3</c:v>
                </c:pt>
              </c:strCache>
            </c:strRef>
          </c:tx>
          <c:spPr>
            <a:solidFill>
              <a:schemeClr val="accent2"/>
            </a:solidFill>
            <a:ln>
              <a:noFill/>
            </a:ln>
            <a:effectLst/>
          </c:spPr>
          <c:invertIfNegative val="0"/>
          <c:cat>
            <c:strRef>
              <c:f>Sheet1!$A$2:$A$3</c:f>
              <c:strCache>
                <c:ptCount val="2"/>
                <c:pt idx="0">
                  <c:v>MATH</c:v>
                </c:pt>
                <c:pt idx="1">
                  <c:v>AQuA (GRE)</c:v>
                </c:pt>
              </c:strCache>
            </c:strRef>
          </c:cat>
          <c:val>
            <c:numRef>
              <c:f>Sheet1!$C$2:$C$3</c:f>
              <c:numCache>
                <c:formatCode>General</c:formatCode>
                <c:ptCount val="2"/>
                <c:pt idx="0">
                  <c:v>20</c:v>
                </c:pt>
                <c:pt idx="1">
                  <c:v>45</c:v>
                </c:pt>
              </c:numCache>
            </c:numRef>
          </c:val>
          <c:extLst>
            <c:ext xmlns:c16="http://schemas.microsoft.com/office/drawing/2014/chart" uri="{C3380CC4-5D6E-409C-BE32-E72D297353CC}">
              <c16:uniqueId val="{00000001-2B1B-9542-A89C-A90781ECA1CB}"/>
            </c:ext>
          </c:extLst>
        </c:ser>
        <c:ser>
          <c:idx val="2"/>
          <c:order val="2"/>
          <c:tx>
            <c:strRef>
              <c:f>Sheet1!$D$1</c:f>
              <c:strCache>
                <c:ptCount val="1"/>
                <c:pt idx="0">
                  <c:v>Humans</c:v>
                </c:pt>
              </c:strCache>
            </c:strRef>
          </c:tx>
          <c:spPr>
            <a:solidFill>
              <a:schemeClr val="accent3"/>
            </a:solidFill>
            <a:ln>
              <a:noFill/>
            </a:ln>
            <a:effectLst/>
          </c:spPr>
          <c:invertIfNegative val="0"/>
          <c:cat>
            <c:strRef>
              <c:f>Sheet1!$A$2:$A$3</c:f>
              <c:strCache>
                <c:ptCount val="2"/>
                <c:pt idx="0">
                  <c:v>MATH</c:v>
                </c:pt>
                <c:pt idx="1">
                  <c:v>AQuA (GRE)</c:v>
                </c:pt>
              </c:strCache>
            </c:strRef>
          </c:cat>
          <c:val>
            <c:numRef>
              <c:f>Sheet1!$D$2:$D$3</c:f>
              <c:numCache>
                <c:formatCode>General</c:formatCode>
                <c:ptCount val="2"/>
                <c:pt idx="0">
                  <c:v>94</c:v>
                </c:pt>
                <c:pt idx="1">
                  <c:v>100</c:v>
                </c:pt>
              </c:numCache>
            </c:numRef>
          </c:val>
          <c:extLst>
            <c:ext xmlns:c16="http://schemas.microsoft.com/office/drawing/2014/chart" uri="{C3380CC4-5D6E-409C-BE32-E72D297353CC}">
              <c16:uniqueId val="{00000002-2B1B-9542-A89C-A90781ECA1CB}"/>
            </c:ext>
          </c:extLst>
        </c:ser>
        <c:dLbls>
          <c:showLegendKey val="0"/>
          <c:showVal val="0"/>
          <c:showCatName val="0"/>
          <c:showSerName val="0"/>
          <c:showPercent val="0"/>
          <c:showBubbleSize val="0"/>
        </c:dLbls>
        <c:gapWidth val="219"/>
        <c:overlap val="-27"/>
        <c:axId val="955385647"/>
        <c:axId val="955383583"/>
      </c:barChart>
      <c:catAx>
        <c:axId val="955385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5383583"/>
        <c:crosses val="autoZero"/>
        <c:auto val="1"/>
        <c:lblAlgn val="ctr"/>
        <c:lblOffset val="100"/>
        <c:noMultiLvlLbl val="0"/>
      </c:catAx>
      <c:valAx>
        <c:axId val="955383583"/>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53856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1"/>
                </a:solidFill>
              </a:rPr>
              <a:t>Performance Comparison</a:t>
            </a:r>
            <a:r>
              <a:rPr lang="en-US" baseline="0" dirty="0">
                <a:solidFill>
                  <a:schemeClr val="tx1"/>
                </a:solidFill>
              </a:rPr>
              <a:t> of </a:t>
            </a:r>
            <a:r>
              <a:rPr lang="en-US" baseline="0" dirty="0" err="1">
                <a:solidFill>
                  <a:schemeClr val="tx1"/>
                </a:solidFill>
              </a:rPr>
              <a:t>CoT</a:t>
            </a:r>
            <a:r>
              <a:rPr lang="en-US" baseline="0" dirty="0">
                <a:solidFill>
                  <a:schemeClr val="tx1"/>
                </a:solidFill>
              </a:rPr>
              <a:t> and </a:t>
            </a:r>
            <a:r>
              <a:rPr lang="en-US" baseline="0" dirty="0" err="1">
                <a:solidFill>
                  <a:schemeClr val="tx1"/>
                </a:solidFill>
              </a:rPr>
              <a:t>PoT</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7304046584798316E-2"/>
          <c:y val="0.19856071910473513"/>
          <c:w val="0.93554644270412302"/>
          <c:h val="0.69135259591764764"/>
        </c:manualLayout>
      </c:layout>
      <c:barChart>
        <c:barDir val="col"/>
        <c:grouping val="clustered"/>
        <c:varyColors val="0"/>
        <c:ser>
          <c:idx val="0"/>
          <c:order val="0"/>
          <c:tx>
            <c:strRef>
              <c:f>Sheet1!$B$1</c:f>
              <c:strCache>
                <c:ptCount val="1"/>
                <c:pt idx="0">
                  <c:v>CoT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GSM8K</c:v>
                </c:pt>
                <c:pt idx="1">
                  <c:v>MATH</c:v>
                </c:pt>
                <c:pt idx="2">
                  <c:v>AQuA</c:v>
                </c:pt>
                <c:pt idx="3">
                  <c:v>TabMWP</c:v>
                </c:pt>
                <c:pt idx="4">
                  <c:v>TATQA</c:v>
                </c:pt>
                <c:pt idx="5">
                  <c:v>FinQA</c:v>
                </c:pt>
              </c:strCache>
            </c:strRef>
          </c:cat>
          <c:val>
            <c:numRef>
              <c:f>Sheet1!$B$2:$B$7</c:f>
              <c:numCache>
                <c:formatCode>General</c:formatCode>
                <c:ptCount val="6"/>
                <c:pt idx="0">
                  <c:v>63.1</c:v>
                </c:pt>
                <c:pt idx="1">
                  <c:v>21.2</c:v>
                </c:pt>
                <c:pt idx="2">
                  <c:v>45.3</c:v>
                </c:pt>
                <c:pt idx="3">
                  <c:v>65.2</c:v>
                </c:pt>
                <c:pt idx="4">
                  <c:v>61.4</c:v>
                </c:pt>
                <c:pt idx="5">
                  <c:v>40.4</c:v>
                </c:pt>
              </c:numCache>
            </c:numRef>
          </c:val>
          <c:extLst>
            <c:ext xmlns:c16="http://schemas.microsoft.com/office/drawing/2014/chart" uri="{C3380CC4-5D6E-409C-BE32-E72D297353CC}">
              <c16:uniqueId val="{00000000-8B8D-6D48-A19C-7E8481FEE7A4}"/>
            </c:ext>
          </c:extLst>
        </c:ser>
        <c:ser>
          <c:idx val="1"/>
          <c:order val="1"/>
          <c:tx>
            <c:strRef>
              <c:f>Sheet1!$C$1</c:f>
              <c:strCache>
                <c:ptCount val="1"/>
                <c:pt idx="0">
                  <c:v>PoT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GSM8K</c:v>
                </c:pt>
                <c:pt idx="1">
                  <c:v>MATH</c:v>
                </c:pt>
                <c:pt idx="2">
                  <c:v>AQuA</c:v>
                </c:pt>
                <c:pt idx="3">
                  <c:v>TabMWP</c:v>
                </c:pt>
                <c:pt idx="4">
                  <c:v>TATQA</c:v>
                </c:pt>
                <c:pt idx="5">
                  <c:v>FinQA</c:v>
                </c:pt>
              </c:strCache>
            </c:strRef>
          </c:cat>
          <c:val>
            <c:numRef>
              <c:f>Sheet1!$C$2:$C$7</c:f>
              <c:numCache>
                <c:formatCode>General</c:formatCode>
                <c:ptCount val="6"/>
                <c:pt idx="0">
                  <c:v>71.599999999999994</c:v>
                </c:pt>
                <c:pt idx="1">
                  <c:v>38.700000000000003</c:v>
                </c:pt>
                <c:pt idx="2">
                  <c:v>54.1</c:v>
                </c:pt>
                <c:pt idx="3">
                  <c:v>73.2</c:v>
                </c:pt>
                <c:pt idx="4">
                  <c:v>69</c:v>
                </c:pt>
                <c:pt idx="5">
                  <c:v>64.5</c:v>
                </c:pt>
              </c:numCache>
            </c:numRef>
          </c:val>
          <c:extLst>
            <c:ext xmlns:c16="http://schemas.microsoft.com/office/drawing/2014/chart" uri="{C3380CC4-5D6E-409C-BE32-E72D297353CC}">
              <c16:uniqueId val="{00000001-8B8D-6D48-A19C-7E8481FEE7A4}"/>
            </c:ext>
          </c:extLst>
        </c:ser>
        <c:dLbls>
          <c:dLblPos val="outEnd"/>
          <c:showLegendKey val="0"/>
          <c:showVal val="1"/>
          <c:showCatName val="0"/>
          <c:showSerName val="0"/>
          <c:showPercent val="0"/>
          <c:showBubbleSize val="0"/>
        </c:dLbls>
        <c:gapWidth val="219"/>
        <c:overlap val="-27"/>
        <c:axId val="1075697568"/>
        <c:axId val="1745488127"/>
      </c:barChart>
      <c:catAx>
        <c:axId val="1075697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45488127"/>
        <c:crosses val="autoZero"/>
        <c:auto val="1"/>
        <c:lblAlgn val="ctr"/>
        <c:lblOffset val="100"/>
        <c:noMultiLvlLbl val="0"/>
      </c:catAx>
      <c:valAx>
        <c:axId val="1745488127"/>
        <c:scaling>
          <c:orientation val="minMax"/>
          <c:min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75697568"/>
        <c:crosses val="autoZero"/>
        <c:crossBetween val="between"/>
      </c:valAx>
      <c:spPr>
        <a:noFill/>
        <a:ln>
          <a:noFill/>
        </a:ln>
        <a:effectLst/>
      </c:spPr>
    </c:plotArea>
    <c:legend>
      <c:legendPos val="b"/>
      <c:layout>
        <c:manualLayout>
          <c:xMode val="edge"/>
          <c:yMode val="edge"/>
          <c:x val="0.76052150716823763"/>
          <c:y val="0.12665164067531026"/>
          <c:w val="0.19611834267226697"/>
          <c:h val="7.251398711834669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err="1">
                <a:solidFill>
                  <a:schemeClr val="tx1"/>
                </a:solidFill>
              </a:rPr>
              <a:t>PoT</a:t>
            </a:r>
            <a:r>
              <a:rPr lang="en-US" baseline="0" dirty="0">
                <a:solidFill>
                  <a:schemeClr val="tx1"/>
                </a:solidFill>
              </a:rPr>
              <a:t> performance of open-source models</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2709569648931734E-2"/>
          <c:y val="0.16088000653595524"/>
          <c:w val="0.90315041138050822"/>
          <c:h val="0.72925541390274318"/>
        </c:manualLayout>
      </c:layout>
      <c:barChart>
        <c:barDir val="col"/>
        <c:grouping val="clustered"/>
        <c:varyColors val="0"/>
        <c:ser>
          <c:idx val="0"/>
          <c:order val="0"/>
          <c:tx>
            <c:strRef>
              <c:f>Sheet1!$B$1</c:f>
              <c:strCache>
                <c:ptCount val="1"/>
                <c:pt idx="0">
                  <c:v>MATH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CodeGen-16B</c:v>
                </c:pt>
                <c:pt idx="1">
                  <c:v>Llama-2-7B</c:v>
                </c:pt>
                <c:pt idx="2">
                  <c:v>CodeLlama-13B</c:v>
                </c:pt>
                <c:pt idx="3">
                  <c:v>CodeLlama-34B</c:v>
                </c:pt>
                <c:pt idx="4">
                  <c:v>GPT-4</c:v>
                </c:pt>
              </c:strCache>
            </c:strRef>
          </c:cat>
          <c:val>
            <c:numRef>
              <c:f>Sheet1!$B$2:$B$6</c:f>
              <c:numCache>
                <c:formatCode>General</c:formatCode>
                <c:ptCount val="5"/>
                <c:pt idx="0">
                  <c:v>3.4</c:v>
                </c:pt>
                <c:pt idx="1">
                  <c:v>5.6</c:v>
                </c:pt>
                <c:pt idx="2">
                  <c:v>16.399999999999999</c:v>
                </c:pt>
                <c:pt idx="3">
                  <c:v>23.1</c:v>
                </c:pt>
                <c:pt idx="4">
                  <c:v>67.900000000000006</c:v>
                </c:pt>
              </c:numCache>
            </c:numRef>
          </c:val>
          <c:extLst>
            <c:ext xmlns:c16="http://schemas.microsoft.com/office/drawing/2014/chart" uri="{C3380CC4-5D6E-409C-BE32-E72D297353CC}">
              <c16:uniqueId val="{00000000-3D5F-E04D-888C-D75FAA929A72}"/>
            </c:ext>
          </c:extLst>
        </c:ser>
        <c:ser>
          <c:idx val="1"/>
          <c:order val="1"/>
          <c:tx>
            <c:strRef>
              <c:f>Sheet1!$C$1</c:f>
              <c:strCache>
                <c:ptCount val="1"/>
                <c:pt idx="0">
                  <c:v>GSM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CodeGen-16B</c:v>
                </c:pt>
                <c:pt idx="1">
                  <c:v>Llama-2-7B</c:v>
                </c:pt>
                <c:pt idx="2">
                  <c:v>CodeLlama-13B</c:v>
                </c:pt>
                <c:pt idx="3">
                  <c:v>CodeLlama-34B</c:v>
                </c:pt>
                <c:pt idx="4">
                  <c:v>GPT-4</c:v>
                </c:pt>
              </c:strCache>
            </c:strRef>
          </c:cat>
          <c:val>
            <c:numRef>
              <c:f>Sheet1!$C$2:$C$6</c:f>
              <c:numCache>
                <c:formatCode>General</c:formatCode>
                <c:ptCount val="5"/>
                <c:pt idx="0">
                  <c:v>12.7</c:v>
                </c:pt>
                <c:pt idx="1">
                  <c:v>18.399999999999999</c:v>
                </c:pt>
                <c:pt idx="2">
                  <c:v>36.1</c:v>
                </c:pt>
                <c:pt idx="3">
                  <c:v>44</c:v>
                </c:pt>
                <c:pt idx="4">
                  <c:v>97</c:v>
                </c:pt>
              </c:numCache>
            </c:numRef>
          </c:val>
          <c:extLst>
            <c:ext xmlns:c16="http://schemas.microsoft.com/office/drawing/2014/chart" uri="{C3380CC4-5D6E-409C-BE32-E72D297353CC}">
              <c16:uniqueId val="{00000001-3D5F-E04D-888C-D75FAA929A72}"/>
            </c:ext>
          </c:extLst>
        </c:ser>
        <c:ser>
          <c:idx val="2"/>
          <c:order val="2"/>
          <c:tx>
            <c:strRef>
              <c:f>Sheet1!$D$1</c:f>
              <c:strCache>
                <c:ptCount val="1"/>
                <c:pt idx="0">
                  <c:v>AQuA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CodeGen-16B</c:v>
                </c:pt>
                <c:pt idx="1">
                  <c:v>Llama-2-7B</c:v>
                </c:pt>
                <c:pt idx="2">
                  <c:v>CodeLlama-13B</c:v>
                </c:pt>
                <c:pt idx="3">
                  <c:v>CodeLlama-34B</c:v>
                </c:pt>
                <c:pt idx="4">
                  <c:v>GPT-4</c:v>
                </c:pt>
              </c:strCache>
            </c:strRef>
          </c:cat>
          <c:val>
            <c:numRef>
              <c:f>Sheet1!$D$2:$D$6</c:f>
              <c:numCache>
                <c:formatCode>General</c:formatCode>
                <c:ptCount val="5"/>
                <c:pt idx="0">
                  <c:v>24.5</c:v>
                </c:pt>
                <c:pt idx="1">
                  <c:v>24.6</c:v>
                </c:pt>
                <c:pt idx="2">
                  <c:v>28.7</c:v>
                </c:pt>
                <c:pt idx="3">
                  <c:v>25.2</c:v>
                </c:pt>
                <c:pt idx="4">
                  <c:v>88.4</c:v>
                </c:pt>
              </c:numCache>
            </c:numRef>
          </c:val>
          <c:extLst>
            <c:ext xmlns:c16="http://schemas.microsoft.com/office/drawing/2014/chart" uri="{C3380CC4-5D6E-409C-BE32-E72D297353CC}">
              <c16:uniqueId val="{00000002-3D5F-E04D-888C-D75FAA929A72}"/>
            </c:ext>
          </c:extLst>
        </c:ser>
        <c:dLbls>
          <c:dLblPos val="outEnd"/>
          <c:showLegendKey val="0"/>
          <c:showVal val="1"/>
          <c:showCatName val="0"/>
          <c:showSerName val="0"/>
          <c:showPercent val="0"/>
          <c:showBubbleSize val="0"/>
        </c:dLbls>
        <c:gapWidth val="219"/>
        <c:overlap val="-27"/>
        <c:axId val="1382340000"/>
        <c:axId val="444063200"/>
      </c:barChart>
      <c:catAx>
        <c:axId val="1382340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4063200"/>
        <c:crosses val="autoZero"/>
        <c:auto val="1"/>
        <c:lblAlgn val="ctr"/>
        <c:lblOffset val="100"/>
        <c:noMultiLvlLbl val="0"/>
      </c:catAx>
      <c:valAx>
        <c:axId val="444063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82340000"/>
        <c:crosses val="autoZero"/>
        <c:crossBetween val="between"/>
      </c:valAx>
      <c:spPr>
        <a:noFill/>
        <a:ln>
          <a:noFill/>
        </a:ln>
        <a:effectLst/>
      </c:spPr>
    </c:plotArea>
    <c:legend>
      <c:legendPos val="b"/>
      <c:layout>
        <c:manualLayout>
          <c:xMode val="edge"/>
          <c:yMode val="edge"/>
          <c:x val="8.7497508383457989E-2"/>
          <c:y val="0.17061666230810058"/>
          <c:w val="0.25486666642472955"/>
          <c:h val="8.0432101535504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dirty="0">
                <a:solidFill>
                  <a:schemeClr val="tx1"/>
                </a:solidFill>
              </a:rPr>
              <a:t>Performance gain after Training</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2709569648931734E-2"/>
          <c:y val="0.16088000653595524"/>
          <c:w val="0.90315041138050822"/>
          <c:h val="0.72925541390274318"/>
        </c:manualLayout>
      </c:layout>
      <c:barChart>
        <c:barDir val="col"/>
        <c:grouping val="clustered"/>
        <c:varyColors val="0"/>
        <c:ser>
          <c:idx val="0"/>
          <c:order val="0"/>
          <c:tx>
            <c:strRef>
              <c:f>Sheet1!$B$1</c:f>
              <c:strCache>
                <c:ptCount val="1"/>
                <c:pt idx="0">
                  <c:v>MATH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CodeLlama-7B</c:v>
                </c:pt>
                <c:pt idx="1">
                  <c:v>MAmmoTH-7B</c:v>
                </c:pt>
                <c:pt idx="2">
                  <c:v>CodeLlama-34B</c:v>
                </c:pt>
                <c:pt idx="3">
                  <c:v>MAmmoTH-34B</c:v>
                </c:pt>
              </c:strCache>
            </c:strRef>
          </c:cat>
          <c:val>
            <c:numRef>
              <c:f>Sheet1!$B$2:$B$5</c:f>
              <c:numCache>
                <c:formatCode>General</c:formatCode>
                <c:ptCount val="4"/>
                <c:pt idx="0">
                  <c:v>16.399999999999999</c:v>
                </c:pt>
                <c:pt idx="1">
                  <c:v>33.4</c:v>
                </c:pt>
                <c:pt idx="2">
                  <c:v>22</c:v>
                </c:pt>
                <c:pt idx="3">
                  <c:v>43.6</c:v>
                </c:pt>
              </c:numCache>
            </c:numRef>
          </c:val>
          <c:extLst>
            <c:ext xmlns:c16="http://schemas.microsoft.com/office/drawing/2014/chart" uri="{C3380CC4-5D6E-409C-BE32-E72D297353CC}">
              <c16:uniqueId val="{00000000-3D5F-E04D-888C-D75FAA929A72}"/>
            </c:ext>
          </c:extLst>
        </c:ser>
        <c:ser>
          <c:idx val="1"/>
          <c:order val="1"/>
          <c:tx>
            <c:strRef>
              <c:f>Sheet1!$C$1</c:f>
              <c:strCache>
                <c:ptCount val="1"/>
                <c:pt idx="0">
                  <c:v>GSM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CodeLlama-7B</c:v>
                </c:pt>
                <c:pt idx="1">
                  <c:v>MAmmoTH-7B</c:v>
                </c:pt>
                <c:pt idx="2">
                  <c:v>CodeLlama-34B</c:v>
                </c:pt>
                <c:pt idx="3">
                  <c:v>MAmmoTH-34B</c:v>
                </c:pt>
              </c:strCache>
            </c:strRef>
          </c:cat>
          <c:val>
            <c:numRef>
              <c:f>Sheet1!$C$2:$C$5</c:f>
              <c:numCache>
                <c:formatCode>General</c:formatCode>
                <c:ptCount val="4"/>
                <c:pt idx="0">
                  <c:v>36.1</c:v>
                </c:pt>
                <c:pt idx="1">
                  <c:v>59.4</c:v>
                </c:pt>
                <c:pt idx="2">
                  <c:v>44</c:v>
                </c:pt>
                <c:pt idx="3">
                  <c:v>72.7</c:v>
                </c:pt>
              </c:numCache>
            </c:numRef>
          </c:val>
          <c:extLst>
            <c:ext xmlns:c16="http://schemas.microsoft.com/office/drawing/2014/chart" uri="{C3380CC4-5D6E-409C-BE32-E72D297353CC}">
              <c16:uniqueId val="{00000001-3D5F-E04D-888C-D75FAA929A72}"/>
            </c:ext>
          </c:extLst>
        </c:ser>
        <c:ser>
          <c:idx val="2"/>
          <c:order val="2"/>
          <c:tx>
            <c:strRef>
              <c:f>Sheet1!$D$1</c:f>
              <c:strCache>
                <c:ptCount val="1"/>
                <c:pt idx="0">
                  <c:v>AQuA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CodeLlama-7B</c:v>
                </c:pt>
                <c:pt idx="1">
                  <c:v>MAmmoTH-7B</c:v>
                </c:pt>
                <c:pt idx="2">
                  <c:v>CodeLlama-34B</c:v>
                </c:pt>
                <c:pt idx="3">
                  <c:v>MAmmoTH-34B</c:v>
                </c:pt>
              </c:strCache>
            </c:strRef>
          </c:cat>
          <c:val>
            <c:numRef>
              <c:f>Sheet1!$D$2:$D$5</c:f>
              <c:numCache>
                <c:formatCode>General</c:formatCode>
                <c:ptCount val="4"/>
                <c:pt idx="0">
                  <c:v>28.7</c:v>
                </c:pt>
                <c:pt idx="1">
                  <c:v>47.2</c:v>
                </c:pt>
                <c:pt idx="2">
                  <c:v>25.2</c:v>
                </c:pt>
                <c:pt idx="3">
                  <c:v>54.7</c:v>
                </c:pt>
              </c:numCache>
            </c:numRef>
          </c:val>
          <c:extLst>
            <c:ext xmlns:c16="http://schemas.microsoft.com/office/drawing/2014/chart" uri="{C3380CC4-5D6E-409C-BE32-E72D297353CC}">
              <c16:uniqueId val="{00000002-3D5F-E04D-888C-D75FAA929A72}"/>
            </c:ext>
          </c:extLst>
        </c:ser>
        <c:dLbls>
          <c:dLblPos val="outEnd"/>
          <c:showLegendKey val="0"/>
          <c:showVal val="1"/>
          <c:showCatName val="0"/>
          <c:showSerName val="0"/>
          <c:showPercent val="0"/>
          <c:showBubbleSize val="0"/>
        </c:dLbls>
        <c:gapWidth val="219"/>
        <c:overlap val="-27"/>
        <c:axId val="1382340000"/>
        <c:axId val="444063200"/>
      </c:barChart>
      <c:catAx>
        <c:axId val="1382340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44063200"/>
        <c:crosses val="autoZero"/>
        <c:auto val="1"/>
        <c:lblAlgn val="ctr"/>
        <c:lblOffset val="100"/>
        <c:noMultiLvlLbl val="0"/>
      </c:catAx>
      <c:valAx>
        <c:axId val="444063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82340000"/>
        <c:crosses val="autoZero"/>
        <c:crossBetween val="between"/>
      </c:valAx>
      <c:spPr>
        <a:noFill/>
        <a:ln>
          <a:noFill/>
        </a:ln>
        <a:effectLst/>
      </c:spPr>
    </c:plotArea>
    <c:legend>
      <c:legendPos val="b"/>
      <c:layout>
        <c:manualLayout>
          <c:xMode val="edge"/>
          <c:yMode val="edge"/>
          <c:x val="8.9204509331986009E-2"/>
          <c:y val="0.14703398288863062"/>
          <c:w val="0.25486666642472955"/>
          <c:h val="8.0432101535504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dirty="0">
                <a:solidFill>
                  <a:schemeClr val="tx1"/>
                </a:solidFill>
              </a:rPr>
              <a:t>Performance</a:t>
            </a:r>
            <a:r>
              <a:rPr lang="en-US" sz="2000" baseline="0" dirty="0">
                <a:solidFill>
                  <a:schemeClr val="tx1"/>
                </a:solidFill>
              </a:rPr>
              <a:t> gain on MBPP+ with Interaction</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3.6639564076229598E-2"/>
          <c:y val="0.128500704840672"/>
          <c:w val="0.95007541176918098"/>
          <c:h val="0.78670146975482025"/>
        </c:manualLayout>
      </c:layout>
      <c:barChart>
        <c:barDir val="col"/>
        <c:grouping val="clustered"/>
        <c:varyColors val="0"/>
        <c:ser>
          <c:idx val="0"/>
          <c:order val="0"/>
          <c:tx>
            <c:strRef>
              <c:f>Sheet1!$B$1</c:f>
              <c:strCache>
                <c:ptCount val="1"/>
                <c:pt idx="0">
                  <c:v>pass@1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DeepseekCoder-7B</c:v>
                </c:pt>
                <c:pt idx="1">
                  <c:v>DeepseekCoder-33B</c:v>
                </c:pt>
                <c:pt idx="2">
                  <c:v>GPT4-turbo</c:v>
                </c:pt>
              </c:strCache>
            </c:strRef>
          </c:cat>
          <c:val>
            <c:numRef>
              <c:f>Sheet1!$B$2:$B$4</c:f>
              <c:numCache>
                <c:formatCode>General</c:formatCode>
                <c:ptCount val="3"/>
                <c:pt idx="0">
                  <c:v>73.900000000000006</c:v>
                </c:pt>
                <c:pt idx="1">
                  <c:v>78.7</c:v>
                </c:pt>
                <c:pt idx="2">
                  <c:v>83</c:v>
                </c:pt>
              </c:numCache>
            </c:numRef>
          </c:val>
          <c:extLst>
            <c:ext xmlns:c16="http://schemas.microsoft.com/office/drawing/2014/chart" uri="{C3380CC4-5D6E-409C-BE32-E72D297353CC}">
              <c16:uniqueId val="{00000000-7008-2A4F-95F6-31FA410E49BD}"/>
            </c:ext>
          </c:extLst>
        </c:ser>
        <c:ser>
          <c:idx val="1"/>
          <c:order val="1"/>
          <c:tx>
            <c:strRef>
              <c:f>Sheet1!$C$1</c:f>
              <c:strCache>
                <c:ptCount val="1"/>
                <c:pt idx="0">
                  <c:v>w/ exec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DeepseekCoder-7B</c:v>
                </c:pt>
                <c:pt idx="1">
                  <c:v>DeepseekCoder-33B</c:v>
                </c:pt>
                <c:pt idx="2">
                  <c:v>GPT4-turbo</c:v>
                </c:pt>
              </c:strCache>
            </c:strRef>
          </c:cat>
          <c:val>
            <c:numRef>
              <c:f>Sheet1!$C$2:$C$4</c:f>
              <c:numCache>
                <c:formatCode>General</c:formatCode>
                <c:ptCount val="3"/>
                <c:pt idx="0">
                  <c:v>82.7</c:v>
                </c:pt>
                <c:pt idx="1">
                  <c:v>83.5</c:v>
                </c:pt>
                <c:pt idx="2">
                  <c:v>92</c:v>
                </c:pt>
              </c:numCache>
            </c:numRef>
          </c:val>
          <c:extLst>
            <c:ext xmlns:c16="http://schemas.microsoft.com/office/drawing/2014/chart" uri="{C3380CC4-5D6E-409C-BE32-E72D297353CC}">
              <c16:uniqueId val="{00000001-7008-2A4F-95F6-31FA410E49BD}"/>
            </c:ext>
          </c:extLst>
        </c:ser>
        <c:ser>
          <c:idx val="2"/>
          <c:order val="2"/>
          <c:tx>
            <c:strRef>
              <c:f>Sheet1!$D$1</c:f>
              <c:strCache>
                <c:ptCount val="1"/>
                <c:pt idx="0">
                  <c:v>w/ exec + human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DeepseekCoder-7B</c:v>
                </c:pt>
                <c:pt idx="1">
                  <c:v>DeepseekCoder-33B</c:v>
                </c:pt>
                <c:pt idx="2">
                  <c:v>GPT4-turbo</c:v>
                </c:pt>
              </c:strCache>
            </c:strRef>
          </c:cat>
          <c:val>
            <c:numRef>
              <c:f>Sheet1!$D$2:$D$4</c:f>
              <c:numCache>
                <c:formatCode>General</c:formatCode>
                <c:ptCount val="3"/>
                <c:pt idx="0">
                  <c:v>86.2</c:v>
                </c:pt>
                <c:pt idx="1">
                  <c:v>87.5</c:v>
                </c:pt>
                <c:pt idx="2">
                  <c:v>0</c:v>
                </c:pt>
              </c:numCache>
            </c:numRef>
          </c:val>
          <c:extLst>
            <c:ext xmlns:c16="http://schemas.microsoft.com/office/drawing/2014/chart" uri="{C3380CC4-5D6E-409C-BE32-E72D297353CC}">
              <c16:uniqueId val="{00000000-066D-D44B-844B-81BDE72C4693}"/>
            </c:ext>
          </c:extLst>
        </c:ser>
        <c:dLbls>
          <c:dLblPos val="outEnd"/>
          <c:showLegendKey val="0"/>
          <c:showVal val="1"/>
          <c:showCatName val="0"/>
          <c:showSerName val="0"/>
          <c:showPercent val="0"/>
          <c:showBubbleSize val="0"/>
        </c:dLbls>
        <c:gapWidth val="219"/>
        <c:overlap val="-27"/>
        <c:axId val="1923162959"/>
        <c:axId val="1861803231"/>
      </c:barChart>
      <c:catAx>
        <c:axId val="1923162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861803231"/>
        <c:crosses val="autoZero"/>
        <c:auto val="1"/>
        <c:lblAlgn val="ctr"/>
        <c:lblOffset val="100"/>
        <c:noMultiLvlLbl val="0"/>
      </c:catAx>
      <c:valAx>
        <c:axId val="1861803231"/>
        <c:scaling>
          <c:orientation val="minMax"/>
          <c:max val="100"/>
          <c:min val="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923162959"/>
        <c:crosses val="autoZero"/>
        <c:crossBetween val="between"/>
      </c:valAx>
      <c:spPr>
        <a:noFill/>
        <a:ln>
          <a:noFill/>
        </a:ln>
        <a:effectLst/>
      </c:spPr>
    </c:plotArea>
    <c:legend>
      <c:legendPos val="b"/>
      <c:layout>
        <c:manualLayout>
          <c:xMode val="edge"/>
          <c:yMode val="edge"/>
          <c:x val="7.0185248583057566E-2"/>
          <c:y val="0.13182382062712658"/>
          <c:w val="0.41532130967750286"/>
          <c:h val="0.1048206321825608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39564076229598E-2"/>
          <c:y val="9.1736977380356632E-2"/>
          <c:w val="0.95007541176918098"/>
          <c:h val="0.81595597632871897"/>
        </c:manualLayout>
      </c:layout>
      <c:barChart>
        <c:barDir val="col"/>
        <c:grouping val="clustered"/>
        <c:varyColors val="0"/>
        <c:ser>
          <c:idx val="0"/>
          <c:order val="0"/>
          <c:tx>
            <c:strRef>
              <c:f>Sheet1!$B$1</c:f>
              <c:strCache>
                <c:ptCount val="1"/>
                <c:pt idx="0">
                  <c:v>HumanEval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Qwen-Coder-7B-Base</c:v>
                </c:pt>
                <c:pt idx="1">
                  <c:v>Qwen-Coder-7B-Base-RL</c:v>
                </c:pt>
              </c:strCache>
            </c:strRef>
          </c:cat>
          <c:val>
            <c:numRef>
              <c:f>Sheet1!$B$2:$B$3</c:f>
              <c:numCache>
                <c:formatCode>General</c:formatCode>
                <c:ptCount val="2"/>
                <c:pt idx="0">
                  <c:v>61.6</c:v>
                </c:pt>
                <c:pt idx="1">
                  <c:v>84.1</c:v>
                </c:pt>
              </c:numCache>
            </c:numRef>
          </c:val>
          <c:extLst>
            <c:ext xmlns:c16="http://schemas.microsoft.com/office/drawing/2014/chart" uri="{C3380CC4-5D6E-409C-BE32-E72D297353CC}">
              <c16:uniqueId val="{00000000-C1D4-FA48-8D34-6B7FB3C8EB45}"/>
            </c:ext>
          </c:extLst>
        </c:ser>
        <c:ser>
          <c:idx val="1"/>
          <c:order val="1"/>
          <c:tx>
            <c:strRef>
              <c:f>Sheet1!$C$1</c:f>
              <c:strCache>
                <c:ptCount val="1"/>
                <c:pt idx="0">
                  <c:v>HumanEval+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Qwen-Coder-7B-Base</c:v>
                </c:pt>
                <c:pt idx="1">
                  <c:v>Qwen-Coder-7B-Base-RL</c:v>
                </c:pt>
              </c:strCache>
            </c:strRef>
          </c:cat>
          <c:val>
            <c:numRef>
              <c:f>Sheet1!$C$2:$C$3</c:f>
              <c:numCache>
                <c:formatCode>General</c:formatCode>
                <c:ptCount val="2"/>
                <c:pt idx="0">
                  <c:v>53</c:v>
                </c:pt>
                <c:pt idx="1">
                  <c:v>78</c:v>
                </c:pt>
              </c:numCache>
            </c:numRef>
          </c:val>
          <c:extLst>
            <c:ext xmlns:c16="http://schemas.microsoft.com/office/drawing/2014/chart" uri="{C3380CC4-5D6E-409C-BE32-E72D297353CC}">
              <c16:uniqueId val="{00000001-C1D4-FA48-8D34-6B7FB3C8EB45}"/>
            </c:ext>
          </c:extLst>
        </c:ser>
        <c:ser>
          <c:idx val="2"/>
          <c:order val="2"/>
          <c:tx>
            <c:strRef>
              <c:f>Sheet1!$D$1</c:f>
              <c:strCache>
                <c:ptCount val="1"/>
                <c:pt idx="0">
                  <c:v>MBPP</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Qwen-Coder-7B-Base</c:v>
                </c:pt>
                <c:pt idx="1">
                  <c:v>Qwen-Coder-7B-Base-RL</c:v>
                </c:pt>
              </c:strCache>
            </c:strRef>
          </c:cat>
          <c:val>
            <c:numRef>
              <c:f>Sheet1!$D$2:$D$3</c:f>
              <c:numCache>
                <c:formatCode>General</c:formatCode>
                <c:ptCount val="2"/>
                <c:pt idx="0">
                  <c:v>76.900000000000006</c:v>
                </c:pt>
                <c:pt idx="1">
                  <c:v>82.3</c:v>
                </c:pt>
              </c:numCache>
            </c:numRef>
          </c:val>
          <c:extLst>
            <c:ext xmlns:c16="http://schemas.microsoft.com/office/drawing/2014/chart" uri="{C3380CC4-5D6E-409C-BE32-E72D297353CC}">
              <c16:uniqueId val="{00000002-C1D4-FA48-8D34-6B7FB3C8EB45}"/>
            </c:ext>
          </c:extLst>
        </c:ser>
        <c:ser>
          <c:idx val="3"/>
          <c:order val="3"/>
          <c:tx>
            <c:strRef>
              <c:f>Sheet1!$E$1</c:f>
              <c:strCache>
                <c:ptCount val="1"/>
                <c:pt idx="0">
                  <c:v>MBPP+</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Qwen-Coder-7B-Base</c:v>
                </c:pt>
                <c:pt idx="1">
                  <c:v>Qwen-Coder-7B-Base-RL</c:v>
                </c:pt>
              </c:strCache>
            </c:strRef>
          </c:cat>
          <c:val>
            <c:numRef>
              <c:f>Sheet1!$E$2:$E$3</c:f>
              <c:numCache>
                <c:formatCode>General</c:formatCode>
                <c:ptCount val="2"/>
                <c:pt idx="0">
                  <c:v>62.9</c:v>
                </c:pt>
                <c:pt idx="1">
                  <c:v>69.3</c:v>
                </c:pt>
              </c:numCache>
            </c:numRef>
          </c:val>
          <c:extLst>
            <c:ext xmlns:c16="http://schemas.microsoft.com/office/drawing/2014/chart" uri="{C3380CC4-5D6E-409C-BE32-E72D297353CC}">
              <c16:uniqueId val="{00000003-C1D4-FA48-8D34-6B7FB3C8EB45}"/>
            </c:ext>
          </c:extLst>
        </c:ser>
        <c:dLbls>
          <c:dLblPos val="outEnd"/>
          <c:showLegendKey val="0"/>
          <c:showVal val="1"/>
          <c:showCatName val="0"/>
          <c:showSerName val="0"/>
          <c:showPercent val="0"/>
          <c:showBubbleSize val="0"/>
        </c:dLbls>
        <c:gapWidth val="219"/>
        <c:overlap val="-27"/>
        <c:axId val="1768673056"/>
        <c:axId val="808110448"/>
      </c:barChart>
      <c:catAx>
        <c:axId val="176867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08110448"/>
        <c:crosses val="autoZero"/>
        <c:auto val="1"/>
        <c:lblAlgn val="ctr"/>
        <c:lblOffset val="100"/>
        <c:noMultiLvlLbl val="0"/>
      </c:catAx>
      <c:valAx>
        <c:axId val="808110448"/>
        <c:scaling>
          <c:orientation val="minMax"/>
          <c:max val="90"/>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686730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39564076229598E-2"/>
          <c:y val="9.1736977380356632E-2"/>
          <c:w val="0.95007541176918098"/>
          <c:h val="0.81595597632871897"/>
        </c:manualLayout>
      </c:layout>
      <c:barChart>
        <c:barDir val="col"/>
        <c:grouping val="clustered"/>
        <c:varyColors val="0"/>
        <c:ser>
          <c:idx val="0"/>
          <c:order val="0"/>
          <c:tx>
            <c:strRef>
              <c:f>Sheet1!$B$1</c:f>
              <c:strCache>
                <c:ptCount val="1"/>
                <c:pt idx="0">
                  <c:v>HumanEval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Qwen-7B-instruct</c:v>
                </c:pt>
                <c:pt idx="1">
                  <c:v>Qwen-7B-instruct-RL</c:v>
                </c:pt>
              </c:strCache>
            </c:strRef>
          </c:cat>
          <c:val>
            <c:numRef>
              <c:f>Sheet1!$B$2:$B$3</c:f>
              <c:numCache>
                <c:formatCode>General</c:formatCode>
                <c:ptCount val="2"/>
                <c:pt idx="0">
                  <c:v>81.7</c:v>
                </c:pt>
                <c:pt idx="1">
                  <c:v>84.1</c:v>
                </c:pt>
              </c:numCache>
            </c:numRef>
          </c:val>
          <c:extLst>
            <c:ext xmlns:c16="http://schemas.microsoft.com/office/drawing/2014/chart" uri="{C3380CC4-5D6E-409C-BE32-E72D297353CC}">
              <c16:uniqueId val="{00000000-B635-3944-AA4B-7D72B3B07742}"/>
            </c:ext>
          </c:extLst>
        </c:ser>
        <c:ser>
          <c:idx val="1"/>
          <c:order val="1"/>
          <c:tx>
            <c:strRef>
              <c:f>Sheet1!$C$1</c:f>
              <c:strCache>
                <c:ptCount val="1"/>
                <c:pt idx="0">
                  <c:v>HumanEval+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Qwen-7B-instruct</c:v>
                </c:pt>
                <c:pt idx="1">
                  <c:v>Qwen-7B-instruct-RL</c:v>
                </c:pt>
              </c:strCache>
            </c:strRef>
          </c:cat>
          <c:val>
            <c:numRef>
              <c:f>Sheet1!$C$2:$C$3</c:f>
              <c:numCache>
                <c:formatCode>General</c:formatCode>
                <c:ptCount val="2"/>
                <c:pt idx="0">
                  <c:v>73.2</c:v>
                </c:pt>
                <c:pt idx="1">
                  <c:v>77.400000000000006</c:v>
                </c:pt>
              </c:numCache>
            </c:numRef>
          </c:val>
          <c:extLst>
            <c:ext xmlns:c16="http://schemas.microsoft.com/office/drawing/2014/chart" uri="{C3380CC4-5D6E-409C-BE32-E72D297353CC}">
              <c16:uniqueId val="{00000001-B635-3944-AA4B-7D72B3B07742}"/>
            </c:ext>
          </c:extLst>
        </c:ser>
        <c:ser>
          <c:idx val="2"/>
          <c:order val="2"/>
          <c:tx>
            <c:strRef>
              <c:f>Sheet1!$D$1</c:f>
              <c:strCache>
                <c:ptCount val="1"/>
                <c:pt idx="0">
                  <c:v>MBPP</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Qwen-7B-instruct</c:v>
                </c:pt>
                <c:pt idx="1">
                  <c:v>Qwen-7B-instruct-RL</c:v>
                </c:pt>
              </c:strCache>
            </c:strRef>
          </c:cat>
          <c:val>
            <c:numRef>
              <c:f>Sheet1!$D$2:$D$3</c:f>
              <c:numCache>
                <c:formatCode>General</c:formatCode>
                <c:ptCount val="2"/>
                <c:pt idx="0">
                  <c:v>79.400000000000006</c:v>
                </c:pt>
                <c:pt idx="1">
                  <c:v>83.1</c:v>
                </c:pt>
              </c:numCache>
            </c:numRef>
          </c:val>
          <c:extLst>
            <c:ext xmlns:c16="http://schemas.microsoft.com/office/drawing/2014/chart" uri="{C3380CC4-5D6E-409C-BE32-E72D297353CC}">
              <c16:uniqueId val="{00000002-B635-3944-AA4B-7D72B3B07742}"/>
            </c:ext>
          </c:extLst>
        </c:ser>
        <c:ser>
          <c:idx val="3"/>
          <c:order val="3"/>
          <c:tx>
            <c:strRef>
              <c:f>Sheet1!$E$1</c:f>
              <c:strCache>
                <c:ptCount val="1"/>
                <c:pt idx="0">
                  <c:v>MBPP+</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Qwen-7B-instruct</c:v>
                </c:pt>
                <c:pt idx="1">
                  <c:v>Qwen-7B-instruct-RL</c:v>
                </c:pt>
              </c:strCache>
            </c:strRef>
          </c:cat>
          <c:val>
            <c:numRef>
              <c:f>Sheet1!$E$2:$E$3</c:f>
              <c:numCache>
                <c:formatCode>General</c:formatCode>
                <c:ptCount val="2"/>
                <c:pt idx="0">
                  <c:v>67.7</c:v>
                </c:pt>
                <c:pt idx="1">
                  <c:v>71.2</c:v>
                </c:pt>
              </c:numCache>
            </c:numRef>
          </c:val>
          <c:extLst>
            <c:ext xmlns:c16="http://schemas.microsoft.com/office/drawing/2014/chart" uri="{C3380CC4-5D6E-409C-BE32-E72D297353CC}">
              <c16:uniqueId val="{00000000-5BDF-0B46-971C-8440924D17F5}"/>
            </c:ext>
          </c:extLst>
        </c:ser>
        <c:dLbls>
          <c:dLblPos val="outEnd"/>
          <c:showLegendKey val="0"/>
          <c:showVal val="1"/>
          <c:showCatName val="0"/>
          <c:showSerName val="0"/>
          <c:showPercent val="0"/>
          <c:showBubbleSize val="0"/>
        </c:dLbls>
        <c:gapWidth val="219"/>
        <c:overlap val="-27"/>
        <c:axId val="1768673056"/>
        <c:axId val="808110448"/>
      </c:barChart>
      <c:catAx>
        <c:axId val="176867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08110448"/>
        <c:crosses val="autoZero"/>
        <c:auto val="1"/>
        <c:lblAlgn val="ctr"/>
        <c:lblOffset val="100"/>
        <c:noMultiLvlLbl val="0"/>
      </c:catAx>
      <c:valAx>
        <c:axId val="808110448"/>
        <c:scaling>
          <c:orientation val="minMax"/>
          <c:max val="90"/>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686730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39564076229598E-2"/>
          <c:y val="9.1736977380356632E-2"/>
          <c:w val="0.95007541176918098"/>
          <c:h val="0.81595597632871897"/>
        </c:manualLayout>
      </c:layout>
      <c:barChart>
        <c:barDir val="col"/>
        <c:grouping val="clustered"/>
        <c:varyColors val="0"/>
        <c:ser>
          <c:idx val="0"/>
          <c:order val="0"/>
          <c:tx>
            <c:strRef>
              <c:f>Sheet1!$B$1</c:f>
              <c:strCache>
                <c:ptCount val="1"/>
                <c:pt idx="0">
                  <c:v>MBPP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Qwen-7B-instruct</c:v>
                </c:pt>
                <c:pt idx="1">
                  <c:v>Qwen-7B-instruct-RL</c:v>
                </c:pt>
                <c:pt idx="2">
                  <c:v>Qwen-7B-instruct-RL+</c:v>
                </c:pt>
              </c:strCache>
            </c:strRef>
          </c:cat>
          <c:val>
            <c:numRef>
              <c:f>Sheet1!$B$2:$B$4</c:f>
              <c:numCache>
                <c:formatCode>General</c:formatCode>
                <c:ptCount val="3"/>
                <c:pt idx="0">
                  <c:v>79.400000000000006</c:v>
                </c:pt>
                <c:pt idx="1">
                  <c:v>83.1</c:v>
                </c:pt>
                <c:pt idx="2">
                  <c:v>84.8</c:v>
                </c:pt>
              </c:numCache>
            </c:numRef>
          </c:val>
          <c:extLst>
            <c:ext xmlns:c16="http://schemas.microsoft.com/office/drawing/2014/chart" uri="{C3380CC4-5D6E-409C-BE32-E72D297353CC}">
              <c16:uniqueId val="{00000000-C494-6F4B-9E4D-E1D3132BBDDB}"/>
            </c:ext>
          </c:extLst>
        </c:ser>
        <c:ser>
          <c:idx val="1"/>
          <c:order val="1"/>
          <c:tx>
            <c:strRef>
              <c:f>Sheet1!$C$1</c:f>
              <c:strCache>
                <c:ptCount val="1"/>
                <c:pt idx="0">
                  <c:v>MBPP+</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Qwen-7B-instruct</c:v>
                </c:pt>
                <c:pt idx="1">
                  <c:v>Qwen-7B-instruct-RL</c:v>
                </c:pt>
                <c:pt idx="2">
                  <c:v>Qwen-7B-instruct-RL+</c:v>
                </c:pt>
              </c:strCache>
            </c:strRef>
          </c:cat>
          <c:val>
            <c:numRef>
              <c:f>Sheet1!$C$2:$C$4</c:f>
              <c:numCache>
                <c:formatCode>General</c:formatCode>
                <c:ptCount val="3"/>
                <c:pt idx="0">
                  <c:v>67.7</c:v>
                </c:pt>
                <c:pt idx="1">
                  <c:v>71.2</c:v>
                </c:pt>
                <c:pt idx="2">
                  <c:v>74.2</c:v>
                </c:pt>
              </c:numCache>
            </c:numRef>
          </c:val>
          <c:extLst>
            <c:ext xmlns:c16="http://schemas.microsoft.com/office/drawing/2014/chart" uri="{C3380CC4-5D6E-409C-BE32-E72D297353CC}">
              <c16:uniqueId val="{00000001-C494-6F4B-9E4D-E1D3132BBDDB}"/>
            </c:ext>
          </c:extLst>
        </c:ser>
        <c:ser>
          <c:idx val="2"/>
          <c:order val="2"/>
          <c:tx>
            <c:strRef>
              <c:f>Sheet1!$D$1</c:f>
              <c:strCache>
                <c:ptCount val="1"/>
                <c:pt idx="0">
                  <c:v>BCB-Complete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Qwen-7B-instruct</c:v>
                </c:pt>
                <c:pt idx="1">
                  <c:v>Qwen-7B-instruct-RL</c:v>
                </c:pt>
                <c:pt idx="2">
                  <c:v>Qwen-7B-instruct-RL+</c:v>
                </c:pt>
              </c:strCache>
            </c:strRef>
          </c:cat>
          <c:val>
            <c:numRef>
              <c:f>Sheet1!$D$2:$D$4</c:f>
              <c:numCache>
                <c:formatCode>General</c:formatCode>
                <c:ptCount val="3"/>
                <c:pt idx="0">
                  <c:v>45.6</c:v>
                </c:pt>
                <c:pt idx="1">
                  <c:v>46.8</c:v>
                </c:pt>
                <c:pt idx="2">
                  <c:v>51.2</c:v>
                </c:pt>
              </c:numCache>
            </c:numRef>
          </c:val>
          <c:extLst>
            <c:ext xmlns:c16="http://schemas.microsoft.com/office/drawing/2014/chart" uri="{C3380CC4-5D6E-409C-BE32-E72D297353CC}">
              <c16:uniqueId val="{00000004-C494-6F4B-9E4D-E1D3132BBDDB}"/>
            </c:ext>
          </c:extLst>
        </c:ser>
        <c:ser>
          <c:idx val="3"/>
          <c:order val="3"/>
          <c:tx>
            <c:strRef>
              <c:f>Sheet1!$E$1</c:f>
              <c:strCache>
                <c:ptCount val="1"/>
                <c:pt idx="0">
                  <c:v>BCB-Instruct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Qwen-7B-instruct</c:v>
                </c:pt>
                <c:pt idx="1">
                  <c:v>Qwen-7B-instruct-RL</c:v>
                </c:pt>
                <c:pt idx="2">
                  <c:v>Qwen-7B-instruct-RL+</c:v>
                </c:pt>
              </c:strCache>
            </c:strRef>
          </c:cat>
          <c:val>
            <c:numRef>
              <c:f>Sheet1!$E$2:$E$4</c:f>
              <c:numCache>
                <c:formatCode>General</c:formatCode>
                <c:ptCount val="3"/>
                <c:pt idx="0">
                  <c:v>38.4</c:v>
                </c:pt>
                <c:pt idx="1">
                  <c:v>40.200000000000003</c:v>
                </c:pt>
                <c:pt idx="2">
                  <c:v>44.6</c:v>
                </c:pt>
              </c:numCache>
            </c:numRef>
          </c:val>
          <c:extLst>
            <c:ext xmlns:c16="http://schemas.microsoft.com/office/drawing/2014/chart" uri="{C3380CC4-5D6E-409C-BE32-E72D297353CC}">
              <c16:uniqueId val="{00000005-C494-6F4B-9E4D-E1D3132BBDDB}"/>
            </c:ext>
          </c:extLst>
        </c:ser>
        <c:dLbls>
          <c:dLblPos val="outEnd"/>
          <c:showLegendKey val="0"/>
          <c:showVal val="1"/>
          <c:showCatName val="0"/>
          <c:showSerName val="0"/>
          <c:showPercent val="0"/>
          <c:showBubbleSize val="0"/>
        </c:dLbls>
        <c:gapWidth val="219"/>
        <c:overlap val="-27"/>
        <c:axId val="1768673056"/>
        <c:axId val="808110448"/>
      </c:barChart>
      <c:catAx>
        <c:axId val="176867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08110448"/>
        <c:crosses val="autoZero"/>
        <c:auto val="1"/>
        <c:lblAlgn val="ctr"/>
        <c:lblOffset val="100"/>
        <c:noMultiLvlLbl val="0"/>
      </c:catAx>
      <c:valAx>
        <c:axId val="808110448"/>
        <c:scaling>
          <c:orientation val="minMax"/>
          <c:max val="90"/>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68673056"/>
        <c:crosses val="autoZero"/>
        <c:crossBetween val="between"/>
      </c:valAx>
      <c:spPr>
        <a:noFill/>
        <a:ln>
          <a:noFill/>
        </a:ln>
        <a:effectLst/>
      </c:spPr>
    </c:plotArea>
    <c:legend>
      <c:legendPos val="b"/>
      <c:layout>
        <c:manualLayout>
          <c:xMode val="edge"/>
          <c:yMode val="edge"/>
          <c:x val="4.2548720521826393E-2"/>
          <c:y val="3.8687082132179966E-2"/>
          <c:w val="0.44139891174501705"/>
          <c:h val="7.145201965329528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39564076229598E-2"/>
          <c:y val="9.1736977380356632E-2"/>
          <c:w val="0.95007541176918098"/>
          <c:h val="0.81595597632871897"/>
        </c:manualLayout>
      </c:layout>
      <c:barChart>
        <c:barDir val="col"/>
        <c:grouping val="clustered"/>
        <c:varyColors val="0"/>
        <c:ser>
          <c:idx val="0"/>
          <c:order val="0"/>
          <c:tx>
            <c:strRef>
              <c:f>Sheet1!$B$1</c:f>
              <c:strCache>
                <c:ptCount val="1"/>
                <c:pt idx="0">
                  <c:v>MBPP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Qwen-7B-instruct</c:v>
                </c:pt>
                <c:pt idx="1">
                  <c:v>Qwen-7B-instruct-RL</c:v>
                </c:pt>
                <c:pt idx="2">
                  <c:v>Qwen-7B-instruct-RL+</c:v>
                </c:pt>
              </c:strCache>
            </c:strRef>
          </c:cat>
          <c:val>
            <c:numRef>
              <c:f>Sheet1!$B$2:$B$4</c:f>
              <c:numCache>
                <c:formatCode>General</c:formatCode>
                <c:ptCount val="3"/>
                <c:pt idx="0">
                  <c:v>79.400000000000006</c:v>
                </c:pt>
                <c:pt idx="1">
                  <c:v>83.1</c:v>
                </c:pt>
                <c:pt idx="2">
                  <c:v>84.8</c:v>
                </c:pt>
              </c:numCache>
            </c:numRef>
          </c:val>
          <c:extLst>
            <c:ext xmlns:c16="http://schemas.microsoft.com/office/drawing/2014/chart" uri="{C3380CC4-5D6E-409C-BE32-E72D297353CC}">
              <c16:uniqueId val="{00000000-C494-6F4B-9E4D-E1D3132BBDDB}"/>
            </c:ext>
          </c:extLst>
        </c:ser>
        <c:ser>
          <c:idx val="1"/>
          <c:order val="1"/>
          <c:tx>
            <c:strRef>
              <c:f>Sheet1!$C$1</c:f>
              <c:strCache>
                <c:ptCount val="1"/>
                <c:pt idx="0">
                  <c:v>MBPP+</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Qwen-7B-instruct</c:v>
                </c:pt>
                <c:pt idx="1">
                  <c:v>Qwen-7B-instruct-RL</c:v>
                </c:pt>
                <c:pt idx="2">
                  <c:v>Qwen-7B-instruct-RL+</c:v>
                </c:pt>
              </c:strCache>
            </c:strRef>
          </c:cat>
          <c:val>
            <c:numRef>
              <c:f>Sheet1!$C$2:$C$4</c:f>
              <c:numCache>
                <c:formatCode>General</c:formatCode>
                <c:ptCount val="3"/>
                <c:pt idx="0">
                  <c:v>67.7</c:v>
                </c:pt>
                <c:pt idx="1">
                  <c:v>71.2</c:v>
                </c:pt>
                <c:pt idx="2">
                  <c:v>74.2</c:v>
                </c:pt>
              </c:numCache>
            </c:numRef>
          </c:val>
          <c:extLst>
            <c:ext xmlns:c16="http://schemas.microsoft.com/office/drawing/2014/chart" uri="{C3380CC4-5D6E-409C-BE32-E72D297353CC}">
              <c16:uniqueId val="{00000001-C494-6F4B-9E4D-E1D3132BBDDB}"/>
            </c:ext>
          </c:extLst>
        </c:ser>
        <c:ser>
          <c:idx val="2"/>
          <c:order val="2"/>
          <c:tx>
            <c:strRef>
              <c:f>Sheet1!$D$1</c:f>
              <c:strCache>
                <c:ptCount val="1"/>
                <c:pt idx="0">
                  <c:v>BCB-Complete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Qwen-7B-instruct</c:v>
                </c:pt>
                <c:pt idx="1">
                  <c:v>Qwen-7B-instruct-RL</c:v>
                </c:pt>
                <c:pt idx="2">
                  <c:v>Qwen-7B-instruct-RL+</c:v>
                </c:pt>
              </c:strCache>
            </c:strRef>
          </c:cat>
          <c:val>
            <c:numRef>
              <c:f>Sheet1!$D$2:$D$4</c:f>
              <c:numCache>
                <c:formatCode>General</c:formatCode>
                <c:ptCount val="3"/>
                <c:pt idx="0">
                  <c:v>45.6</c:v>
                </c:pt>
                <c:pt idx="1">
                  <c:v>46.8</c:v>
                </c:pt>
                <c:pt idx="2">
                  <c:v>51.2</c:v>
                </c:pt>
              </c:numCache>
            </c:numRef>
          </c:val>
          <c:extLst>
            <c:ext xmlns:c16="http://schemas.microsoft.com/office/drawing/2014/chart" uri="{C3380CC4-5D6E-409C-BE32-E72D297353CC}">
              <c16:uniqueId val="{00000004-C494-6F4B-9E4D-E1D3132BBDDB}"/>
            </c:ext>
          </c:extLst>
        </c:ser>
        <c:ser>
          <c:idx val="3"/>
          <c:order val="3"/>
          <c:tx>
            <c:strRef>
              <c:f>Sheet1!$E$1</c:f>
              <c:strCache>
                <c:ptCount val="1"/>
                <c:pt idx="0">
                  <c:v>BCB-Instruct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Qwen-7B-instruct</c:v>
                </c:pt>
                <c:pt idx="1">
                  <c:v>Qwen-7B-instruct-RL</c:v>
                </c:pt>
                <c:pt idx="2">
                  <c:v>Qwen-7B-instruct-RL+</c:v>
                </c:pt>
              </c:strCache>
            </c:strRef>
          </c:cat>
          <c:val>
            <c:numRef>
              <c:f>Sheet1!$E$2:$E$4</c:f>
              <c:numCache>
                <c:formatCode>General</c:formatCode>
                <c:ptCount val="3"/>
                <c:pt idx="0">
                  <c:v>38.4</c:v>
                </c:pt>
                <c:pt idx="1">
                  <c:v>40.200000000000003</c:v>
                </c:pt>
                <c:pt idx="2">
                  <c:v>44.6</c:v>
                </c:pt>
              </c:numCache>
            </c:numRef>
          </c:val>
          <c:extLst>
            <c:ext xmlns:c16="http://schemas.microsoft.com/office/drawing/2014/chart" uri="{C3380CC4-5D6E-409C-BE32-E72D297353CC}">
              <c16:uniqueId val="{00000005-C494-6F4B-9E4D-E1D3132BBDDB}"/>
            </c:ext>
          </c:extLst>
        </c:ser>
        <c:dLbls>
          <c:dLblPos val="outEnd"/>
          <c:showLegendKey val="0"/>
          <c:showVal val="1"/>
          <c:showCatName val="0"/>
          <c:showSerName val="0"/>
          <c:showPercent val="0"/>
          <c:showBubbleSize val="0"/>
        </c:dLbls>
        <c:gapWidth val="219"/>
        <c:overlap val="-27"/>
        <c:axId val="1768673056"/>
        <c:axId val="808110448"/>
      </c:barChart>
      <c:catAx>
        <c:axId val="176867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08110448"/>
        <c:crosses val="autoZero"/>
        <c:auto val="1"/>
        <c:lblAlgn val="ctr"/>
        <c:lblOffset val="100"/>
        <c:noMultiLvlLbl val="0"/>
      </c:catAx>
      <c:valAx>
        <c:axId val="808110448"/>
        <c:scaling>
          <c:orientation val="minMax"/>
          <c:max val="90"/>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68673056"/>
        <c:crosses val="autoZero"/>
        <c:crossBetween val="between"/>
      </c:valAx>
      <c:spPr>
        <a:noFill/>
        <a:ln>
          <a:noFill/>
        </a:ln>
        <a:effectLst/>
      </c:spPr>
    </c:plotArea>
    <c:legend>
      <c:legendPos val="b"/>
      <c:layout>
        <c:manualLayout>
          <c:xMode val="edge"/>
          <c:yMode val="edge"/>
          <c:x val="4.2548720521826393E-2"/>
          <c:y val="3.8687082132179966E-2"/>
          <c:w val="0.44139891174501705"/>
          <c:h val="7.145201965329528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3276A-C625-E74A-8D1C-B084F2FCBB06}" type="datetimeFigureOut">
              <a:rPr lang="en-US" smtClean="0"/>
              <a:t>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1AEF2E-D36D-064F-8077-C85F02D82EFF}" type="slidenum">
              <a:rPr lang="en-US" smtClean="0"/>
              <a:t>‹#›</a:t>
            </a:fld>
            <a:endParaRPr lang="en-US"/>
          </a:p>
        </p:txBody>
      </p:sp>
    </p:spTree>
    <p:extLst>
      <p:ext uri="{BB962C8B-B14F-4D97-AF65-F5344CB8AC3E}">
        <p14:creationId xmlns:p14="http://schemas.microsoft.com/office/powerpoint/2010/main" val="1471317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1AEF2E-D36D-064F-8077-C85F02D82EFF}" type="slidenum">
              <a:rPr lang="en-US" smtClean="0"/>
              <a:t>1</a:t>
            </a:fld>
            <a:endParaRPr lang="en-US"/>
          </a:p>
        </p:txBody>
      </p:sp>
    </p:spTree>
    <p:extLst>
      <p:ext uri="{BB962C8B-B14F-4D97-AF65-F5344CB8AC3E}">
        <p14:creationId xmlns:p14="http://schemas.microsoft.com/office/powerpoint/2010/main" val="1964746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we see a financial report stating that NVDIA’s revenue for 2024 has 126% increase from last year. How was the information actually generated?</a:t>
            </a:r>
            <a:br>
              <a:rPr lang="en-US" dirty="0"/>
            </a:br>
            <a:r>
              <a:rPr lang="en-US" dirty="0"/>
              <a:t>First, the analyst will query the internet over past financial data to know the revenue was 26.94$ billion, and then they will compute the percentage increase with a calculator to get 126%. This illustrates that the data generation process invokes a lot of interaction and reasoning with the external environment.</a:t>
            </a:r>
          </a:p>
        </p:txBody>
      </p:sp>
      <p:sp>
        <p:nvSpPr>
          <p:cNvPr id="4" name="Slide Number Placeholder 3"/>
          <p:cNvSpPr>
            <a:spLocks noGrp="1"/>
          </p:cNvSpPr>
          <p:nvPr>
            <p:ph type="sldNum" sz="quarter" idx="5"/>
          </p:nvPr>
        </p:nvSpPr>
        <p:spPr/>
        <p:txBody>
          <a:bodyPr/>
          <a:lstStyle/>
          <a:p>
            <a:fld id="{881AEF2E-D36D-064F-8077-C85F02D82EFF}" type="slidenum">
              <a:rPr lang="en-US" smtClean="0"/>
              <a:t>10</a:t>
            </a:fld>
            <a:endParaRPr lang="en-US"/>
          </a:p>
        </p:txBody>
      </p:sp>
    </p:spTree>
    <p:extLst>
      <p:ext uri="{BB962C8B-B14F-4D97-AF65-F5344CB8AC3E}">
        <p14:creationId xmlns:p14="http://schemas.microsoft.com/office/powerpoint/2010/main" val="787290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limitation of the models is that they only maximize the likelihood of the observable part of the data without understanding the underlying generative process.</a:t>
            </a:r>
          </a:p>
          <a:p>
            <a:r>
              <a:rPr lang="en-US" dirty="0"/>
              <a:t>As shown here, the generation process invokes lots of interaction with other tools. However, when training the foundation models, we only maximizes the observable part without considering underlying generation process.</a:t>
            </a:r>
          </a:p>
        </p:txBody>
      </p:sp>
      <p:sp>
        <p:nvSpPr>
          <p:cNvPr id="4" name="Slide Number Placeholder 3"/>
          <p:cNvSpPr>
            <a:spLocks noGrp="1"/>
          </p:cNvSpPr>
          <p:nvPr>
            <p:ph type="sldNum" sz="quarter" idx="5"/>
          </p:nvPr>
        </p:nvSpPr>
        <p:spPr/>
        <p:txBody>
          <a:bodyPr/>
          <a:lstStyle/>
          <a:p>
            <a:fld id="{881AEF2E-D36D-064F-8077-C85F02D82EFF}" type="slidenum">
              <a:rPr lang="en-US" smtClean="0"/>
              <a:t>11</a:t>
            </a:fld>
            <a:endParaRPr lang="en-US"/>
          </a:p>
        </p:txBody>
      </p:sp>
    </p:spTree>
    <p:extLst>
      <p:ext uri="{BB962C8B-B14F-4D97-AF65-F5344CB8AC3E}">
        <p14:creationId xmlns:p14="http://schemas.microsoft.com/office/powerpoint/2010/main" val="3195201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when programmers are writing code, they will debug for multiple rounds to generate the program.</a:t>
            </a:r>
          </a:p>
        </p:txBody>
      </p:sp>
      <p:sp>
        <p:nvSpPr>
          <p:cNvPr id="4" name="Slide Number Placeholder 3"/>
          <p:cNvSpPr>
            <a:spLocks noGrp="1"/>
          </p:cNvSpPr>
          <p:nvPr>
            <p:ph type="sldNum" sz="quarter" idx="5"/>
          </p:nvPr>
        </p:nvSpPr>
        <p:spPr/>
        <p:txBody>
          <a:bodyPr/>
          <a:lstStyle/>
          <a:p>
            <a:fld id="{881AEF2E-D36D-064F-8077-C85F02D82EFF}" type="slidenum">
              <a:rPr lang="en-US" smtClean="0"/>
              <a:t>12</a:t>
            </a:fld>
            <a:endParaRPr lang="en-US"/>
          </a:p>
        </p:txBody>
      </p:sp>
    </p:spTree>
    <p:extLst>
      <p:ext uri="{BB962C8B-B14F-4D97-AF65-F5344CB8AC3E}">
        <p14:creationId xmlns:p14="http://schemas.microsoft.com/office/powerpoint/2010/main" val="3849884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the debugging process is not shown in the observable training data. If you crawl the data from </a:t>
            </a:r>
            <a:r>
              <a:rPr lang="en-US" dirty="0" err="1"/>
              <a:t>Github</a:t>
            </a:r>
            <a:r>
              <a:rPr lang="en-US" dirty="0"/>
              <a:t>, you are only the end program, which is the outcome of the interaction.</a:t>
            </a:r>
          </a:p>
        </p:txBody>
      </p:sp>
      <p:sp>
        <p:nvSpPr>
          <p:cNvPr id="4" name="Slide Number Placeholder 3"/>
          <p:cNvSpPr>
            <a:spLocks noGrp="1"/>
          </p:cNvSpPr>
          <p:nvPr>
            <p:ph type="sldNum" sz="quarter" idx="5"/>
          </p:nvPr>
        </p:nvSpPr>
        <p:spPr/>
        <p:txBody>
          <a:bodyPr/>
          <a:lstStyle/>
          <a:p>
            <a:fld id="{881AEF2E-D36D-064F-8077-C85F02D82EFF}" type="slidenum">
              <a:rPr lang="en-US" smtClean="0"/>
              <a:t>13</a:t>
            </a:fld>
            <a:endParaRPr lang="en-US"/>
          </a:p>
        </p:txBody>
      </p:sp>
    </p:spTree>
    <p:extLst>
      <p:ext uri="{BB962C8B-B14F-4D97-AF65-F5344CB8AC3E}">
        <p14:creationId xmlns:p14="http://schemas.microsoft.com/office/powerpoint/2010/main" val="4286343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1AEF2E-D36D-064F-8077-C85F02D82EFF}" type="slidenum">
              <a:rPr lang="en-US" smtClean="0"/>
              <a:t>14</a:t>
            </a:fld>
            <a:endParaRPr lang="en-US"/>
          </a:p>
        </p:txBody>
      </p:sp>
    </p:spTree>
    <p:extLst>
      <p:ext uri="{BB962C8B-B14F-4D97-AF65-F5344CB8AC3E}">
        <p14:creationId xmlns:p14="http://schemas.microsoft.com/office/powerpoint/2010/main" val="2506312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talk, I will cover two sections in math and coding to talk about how to teach foundation models how learn the interactive data generative process.</a:t>
            </a:r>
          </a:p>
        </p:txBody>
      </p:sp>
      <p:sp>
        <p:nvSpPr>
          <p:cNvPr id="4" name="Slide Number Placeholder 3"/>
          <p:cNvSpPr>
            <a:spLocks noGrp="1"/>
          </p:cNvSpPr>
          <p:nvPr>
            <p:ph type="sldNum" sz="quarter" idx="5"/>
          </p:nvPr>
        </p:nvSpPr>
        <p:spPr/>
        <p:txBody>
          <a:bodyPr/>
          <a:lstStyle/>
          <a:p>
            <a:fld id="{881AEF2E-D36D-064F-8077-C85F02D82EFF}" type="slidenum">
              <a:rPr lang="en-US" smtClean="0"/>
              <a:t>16</a:t>
            </a:fld>
            <a:endParaRPr lang="en-US"/>
          </a:p>
        </p:txBody>
      </p:sp>
    </p:spTree>
    <p:extLst>
      <p:ext uri="{BB962C8B-B14F-4D97-AF65-F5344CB8AC3E}">
        <p14:creationId xmlns:p14="http://schemas.microsoft.com/office/powerpoint/2010/main" val="1563570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talk, I will cover two sections in math and coding to talk about how to teach foundation models how learn the interactive data generative process.</a:t>
            </a:r>
          </a:p>
        </p:txBody>
      </p:sp>
      <p:sp>
        <p:nvSpPr>
          <p:cNvPr id="4" name="Slide Number Placeholder 3"/>
          <p:cNvSpPr>
            <a:spLocks noGrp="1"/>
          </p:cNvSpPr>
          <p:nvPr>
            <p:ph type="sldNum" sz="quarter" idx="5"/>
          </p:nvPr>
        </p:nvSpPr>
        <p:spPr/>
        <p:txBody>
          <a:bodyPr/>
          <a:lstStyle/>
          <a:p>
            <a:fld id="{881AEF2E-D36D-064F-8077-C85F02D82EFF}" type="slidenum">
              <a:rPr lang="en-US" smtClean="0"/>
              <a:t>17</a:t>
            </a:fld>
            <a:endParaRPr lang="en-US"/>
          </a:p>
        </p:txBody>
      </p:sp>
    </p:spTree>
    <p:extLst>
      <p:ext uri="{BB962C8B-B14F-4D97-AF65-F5344CB8AC3E}">
        <p14:creationId xmlns:p14="http://schemas.microsoft.com/office/powerpoint/2010/main" val="3747379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task we are focusing on is the question answering, where the questions are coming from various exams like American math competition, GRE, etc.</a:t>
            </a:r>
          </a:p>
        </p:txBody>
      </p:sp>
      <p:sp>
        <p:nvSpPr>
          <p:cNvPr id="4" name="Slide Number Placeholder 3"/>
          <p:cNvSpPr>
            <a:spLocks noGrp="1"/>
          </p:cNvSpPr>
          <p:nvPr>
            <p:ph type="sldNum" sz="quarter" idx="5"/>
          </p:nvPr>
        </p:nvSpPr>
        <p:spPr/>
        <p:txBody>
          <a:bodyPr/>
          <a:lstStyle/>
          <a:p>
            <a:fld id="{881AEF2E-D36D-064F-8077-C85F02D82EFF}" type="slidenum">
              <a:rPr lang="en-US" smtClean="0"/>
              <a:t>18</a:t>
            </a:fld>
            <a:endParaRPr lang="en-US"/>
          </a:p>
        </p:txBody>
      </p:sp>
    </p:spTree>
    <p:extLst>
      <p:ext uri="{BB962C8B-B14F-4D97-AF65-F5344CB8AC3E}">
        <p14:creationId xmlns:p14="http://schemas.microsoft.com/office/powerpoint/2010/main" val="3199832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first part is based on the program of thoughts paper.</a:t>
            </a:r>
          </a:p>
        </p:txBody>
      </p:sp>
      <p:sp>
        <p:nvSpPr>
          <p:cNvPr id="4" name="Slide Number Placeholder 3"/>
          <p:cNvSpPr>
            <a:spLocks noGrp="1"/>
          </p:cNvSpPr>
          <p:nvPr>
            <p:ph type="sldNum" sz="quarter" idx="5"/>
          </p:nvPr>
        </p:nvSpPr>
        <p:spPr/>
        <p:txBody>
          <a:bodyPr/>
          <a:lstStyle/>
          <a:p>
            <a:fld id="{881AEF2E-D36D-064F-8077-C85F02D82EFF}" type="slidenum">
              <a:rPr lang="en-US" smtClean="0"/>
              <a:t>19</a:t>
            </a:fld>
            <a:endParaRPr lang="en-US"/>
          </a:p>
        </p:txBody>
      </p:sp>
    </p:spTree>
    <p:extLst>
      <p:ext uri="{BB962C8B-B14F-4D97-AF65-F5344CB8AC3E}">
        <p14:creationId xmlns:p14="http://schemas.microsoft.com/office/powerpoint/2010/main" val="310798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me prompting ChatGPT to answer what’s the 50</a:t>
            </a:r>
            <a:r>
              <a:rPr lang="en-US" baseline="30000" dirty="0"/>
              <a:t>th</a:t>
            </a:r>
            <a:r>
              <a:rPr lang="en-US" dirty="0"/>
              <a:t> number in Fibonacci sequence in 2022. ChatGPT was very impatient and gave me the answer directly without too much thinking.</a:t>
            </a:r>
          </a:p>
        </p:txBody>
      </p:sp>
      <p:sp>
        <p:nvSpPr>
          <p:cNvPr id="4" name="Slide Number Placeholder 3"/>
          <p:cNvSpPr>
            <a:spLocks noGrp="1"/>
          </p:cNvSpPr>
          <p:nvPr>
            <p:ph type="sldNum" sz="quarter" idx="5"/>
          </p:nvPr>
        </p:nvSpPr>
        <p:spPr/>
        <p:txBody>
          <a:bodyPr/>
          <a:lstStyle/>
          <a:p>
            <a:fld id="{881AEF2E-D36D-064F-8077-C85F02D82EFF}" type="slidenum">
              <a:rPr lang="en-US" smtClean="0"/>
              <a:t>20</a:t>
            </a:fld>
            <a:endParaRPr lang="en-US"/>
          </a:p>
        </p:txBody>
      </p:sp>
    </p:spTree>
    <p:extLst>
      <p:ext uri="{BB962C8B-B14F-4D97-AF65-F5344CB8AC3E}">
        <p14:creationId xmlns:p14="http://schemas.microsoft.com/office/powerpoint/2010/main" val="69253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field of AI has seen remarkable progress over the recent years. Foundation model is the core of this transformation. Many well-known foundation models including ChatGPT, Gemini, Claude, </a:t>
            </a:r>
            <a:r>
              <a:rPr lang="en-US" dirty="0" err="1"/>
              <a:t>DeepSeek</a:t>
            </a:r>
            <a:r>
              <a:rPr lang="en-US" dirty="0"/>
              <a:t> AI has shown general reasoning capabilities, allowing them to be used across diverse set of tasks. These models power creative writing, coding, mathematics, information retrieval, image and video generation.</a:t>
            </a:r>
          </a:p>
        </p:txBody>
      </p:sp>
      <p:sp>
        <p:nvSpPr>
          <p:cNvPr id="4" name="Slide Number Placeholder 3"/>
          <p:cNvSpPr>
            <a:spLocks noGrp="1"/>
          </p:cNvSpPr>
          <p:nvPr>
            <p:ph type="sldNum" sz="quarter" idx="5"/>
          </p:nvPr>
        </p:nvSpPr>
        <p:spPr/>
        <p:txBody>
          <a:bodyPr/>
          <a:lstStyle/>
          <a:p>
            <a:fld id="{881AEF2E-D36D-064F-8077-C85F02D82EFF}" type="slidenum">
              <a:rPr lang="en-US" smtClean="0"/>
              <a:t>2</a:t>
            </a:fld>
            <a:endParaRPr lang="en-US"/>
          </a:p>
        </p:txBody>
      </p:sp>
    </p:spTree>
    <p:extLst>
      <p:ext uri="{BB962C8B-B14F-4D97-AF65-F5344CB8AC3E}">
        <p14:creationId xmlns:p14="http://schemas.microsoft.com/office/powerpoint/2010/main" val="1286058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lack of interacting reasoning process, GPT-3 or Codex in 2022 are still way behind human experts on solving high school math problems. At that time, we were thinking that: maybe these models already know how to perform interactive reasoning, it’s just that we didn’t use the right way to prompt it.</a:t>
            </a:r>
          </a:p>
        </p:txBody>
      </p:sp>
      <p:sp>
        <p:nvSpPr>
          <p:cNvPr id="4" name="Slide Number Placeholder 3"/>
          <p:cNvSpPr>
            <a:spLocks noGrp="1"/>
          </p:cNvSpPr>
          <p:nvPr>
            <p:ph type="sldNum" sz="quarter" idx="5"/>
          </p:nvPr>
        </p:nvSpPr>
        <p:spPr/>
        <p:txBody>
          <a:bodyPr/>
          <a:lstStyle/>
          <a:p>
            <a:fld id="{881AEF2E-D36D-064F-8077-C85F02D82EFF}" type="slidenum">
              <a:rPr lang="en-US" smtClean="0"/>
              <a:t>21</a:t>
            </a:fld>
            <a:endParaRPr lang="en-US"/>
          </a:p>
        </p:txBody>
      </p:sp>
    </p:spTree>
    <p:extLst>
      <p:ext uri="{BB962C8B-B14F-4D97-AF65-F5344CB8AC3E}">
        <p14:creationId xmlns:p14="http://schemas.microsoft.com/office/powerpoint/2010/main" val="4205640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why we propose the new approach called program-of-thought prompting, where we give an example of how to think and invoke python tool in the middle to solve the math problem.</a:t>
            </a:r>
          </a:p>
        </p:txBody>
      </p:sp>
      <p:sp>
        <p:nvSpPr>
          <p:cNvPr id="4" name="Slide Number Placeholder 3"/>
          <p:cNvSpPr>
            <a:spLocks noGrp="1"/>
          </p:cNvSpPr>
          <p:nvPr>
            <p:ph type="sldNum" sz="quarter" idx="5"/>
          </p:nvPr>
        </p:nvSpPr>
        <p:spPr/>
        <p:txBody>
          <a:bodyPr/>
          <a:lstStyle/>
          <a:p>
            <a:fld id="{881AEF2E-D36D-064F-8077-C85F02D82EFF}" type="slidenum">
              <a:rPr lang="en-US" smtClean="0"/>
              <a:t>22</a:t>
            </a:fld>
            <a:endParaRPr lang="en-US"/>
          </a:p>
        </p:txBody>
      </p:sp>
    </p:spTree>
    <p:extLst>
      <p:ext uri="{BB962C8B-B14F-4D97-AF65-F5344CB8AC3E}">
        <p14:creationId xmlns:p14="http://schemas.microsoft.com/office/powerpoint/2010/main" val="3977269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evaluated our prompting approach and saw dramatic improvement across benchmarks in math, table reasoning and finance. For example, on MATH dataset, we got 17% improvement. On Finance QA, we got 24% improvement. These massive improvement indicates that these models already know how to perform interactive reasoning to a certain extent.</a:t>
            </a:r>
          </a:p>
        </p:txBody>
      </p:sp>
      <p:sp>
        <p:nvSpPr>
          <p:cNvPr id="4" name="Slide Number Placeholder 3"/>
          <p:cNvSpPr>
            <a:spLocks noGrp="1"/>
          </p:cNvSpPr>
          <p:nvPr>
            <p:ph type="sldNum" sz="quarter" idx="5"/>
          </p:nvPr>
        </p:nvSpPr>
        <p:spPr/>
        <p:txBody>
          <a:bodyPr/>
          <a:lstStyle/>
          <a:p>
            <a:fld id="{881AEF2E-D36D-064F-8077-C85F02D82EFF}" type="slidenum">
              <a:rPr lang="en-US" smtClean="0"/>
              <a:t>23</a:t>
            </a:fld>
            <a:endParaRPr lang="en-US"/>
          </a:p>
        </p:txBody>
      </p:sp>
    </p:spTree>
    <p:extLst>
      <p:ext uri="{BB962C8B-B14F-4D97-AF65-F5344CB8AC3E}">
        <p14:creationId xmlns:p14="http://schemas.microsoft.com/office/powerpoint/2010/main" val="714783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PoT</a:t>
            </a:r>
            <a:r>
              <a:rPr lang="en-US" dirty="0"/>
              <a:t> has been quite popular after it has been published. 1 year after it’s published, it’s been integrated into the OpenAI </a:t>
            </a:r>
            <a:r>
              <a:rPr lang="en-US" dirty="0" err="1"/>
              <a:t>codeinterpreter</a:t>
            </a:r>
            <a:r>
              <a:rPr lang="en-US" dirty="0"/>
              <a:t>.</a:t>
            </a:r>
          </a:p>
        </p:txBody>
      </p:sp>
      <p:sp>
        <p:nvSpPr>
          <p:cNvPr id="4" name="Slide Number Placeholder 3"/>
          <p:cNvSpPr>
            <a:spLocks noGrp="1"/>
          </p:cNvSpPr>
          <p:nvPr>
            <p:ph type="sldNum" sz="quarter" idx="5"/>
          </p:nvPr>
        </p:nvSpPr>
        <p:spPr/>
        <p:txBody>
          <a:bodyPr/>
          <a:lstStyle/>
          <a:p>
            <a:fld id="{881AEF2E-D36D-064F-8077-C85F02D82EFF}" type="slidenum">
              <a:rPr lang="en-US" smtClean="0"/>
              <a:t>24</a:t>
            </a:fld>
            <a:endParaRPr lang="en-US"/>
          </a:p>
        </p:txBody>
      </p:sp>
    </p:spTree>
    <p:extLst>
      <p:ext uri="{BB962C8B-B14F-4D97-AF65-F5344CB8AC3E}">
        <p14:creationId xmlns:p14="http://schemas.microsoft.com/office/powerpoint/2010/main" val="685328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impact of </a:t>
            </a:r>
            <a:r>
              <a:rPr lang="en-US" dirty="0" err="1"/>
              <a:t>PoT</a:t>
            </a:r>
            <a:r>
              <a:rPr lang="en-US" dirty="0"/>
              <a:t> also goes beyond math. Two Meta papers have greatly expanded </a:t>
            </a:r>
            <a:r>
              <a:rPr lang="en-US" dirty="0" err="1"/>
              <a:t>PoT</a:t>
            </a:r>
            <a:r>
              <a:rPr lang="en-US" dirty="0"/>
              <a:t> to use other tools like MT system or Wikipedia Search in the generation process to improve generation.</a:t>
            </a:r>
          </a:p>
        </p:txBody>
      </p:sp>
      <p:sp>
        <p:nvSpPr>
          <p:cNvPr id="4" name="Slide Number Placeholder 3"/>
          <p:cNvSpPr>
            <a:spLocks noGrp="1"/>
          </p:cNvSpPr>
          <p:nvPr>
            <p:ph type="sldNum" sz="quarter" idx="5"/>
          </p:nvPr>
        </p:nvSpPr>
        <p:spPr/>
        <p:txBody>
          <a:bodyPr/>
          <a:lstStyle/>
          <a:p>
            <a:fld id="{881AEF2E-D36D-064F-8077-C85F02D82EFF}" type="slidenum">
              <a:rPr lang="en-US" smtClean="0"/>
              <a:t>25</a:t>
            </a:fld>
            <a:endParaRPr lang="en-US"/>
          </a:p>
        </p:txBody>
      </p:sp>
    </p:spTree>
    <p:extLst>
      <p:ext uri="{BB962C8B-B14F-4D97-AF65-F5344CB8AC3E}">
        <p14:creationId xmlns:p14="http://schemas.microsoft.com/office/powerpoint/2010/main" val="3512564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will cover the next paper on </a:t>
            </a:r>
            <a:r>
              <a:rPr lang="en-US" dirty="0" err="1"/>
              <a:t>MAmmoTH</a:t>
            </a:r>
            <a:r>
              <a:rPr lang="en-US" dirty="0"/>
              <a:t>.</a:t>
            </a:r>
          </a:p>
        </p:txBody>
      </p:sp>
      <p:sp>
        <p:nvSpPr>
          <p:cNvPr id="4" name="Slide Number Placeholder 3"/>
          <p:cNvSpPr>
            <a:spLocks noGrp="1"/>
          </p:cNvSpPr>
          <p:nvPr>
            <p:ph type="sldNum" sz="quarter" idx="5"/>
          </p:nvPr>
        </p:nvSpPr>
        <p:spPr/>
        <p:txBody>
          <a:bodyPr/>
          <a:lstStyle/>
          <a:p>
            <a:fld id="{881AEF2E-D36D-064F-8077-C85F02D82EFF}" type="slidenum">
              <a:rPr lang="en-US" smtClean="0"/>
              <a:t>26</a:t>
            </a:fld>
            <a:endParaRPr lang="en-US"/>
          </a:p>
        </p:txBody>
      </p:sp>
    </p:spTree>
    <p:extLst>
      <p:ext uri="{BB962C8B-B14F-4D97-AF65-F5344CB8AC3E}">
        <p14:creationId xmlns:p14="http://schemas.microsoft.com/office/powerpoint/2010/main" val="346556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year after </a:t>
            </a:r>
            <a:r>
              <a:rPr lang="en-US" dirty="0" err="1"/>
              <a:t>PoT</a:t>
            </a:r>
            <a:r>
              <a:rPr lang="en-US" dirty="0"/>
              <a:t> was released, we found that the open models are still struggling with </a:t>
            </a:r>
            <a:r>
              <a:rPr lang="en-US" dirty="0" err="1"/>
              <a:t>PoT</a:t>
            </a:r>
            <a:r>
              <a:rPr lang="en-US" dirty="0"/>
              <a:t>. Their gap with GPT-4 is still as significant as 50%. Therefore, we decide to teach these models to do interactive reasoning by creating a new dataset.</a:t>
            </a:r>
          </a:p>
        </p:txBody>
      </p:sp>
      <p:sp>
        <p:nvSpPr>
          <p:cNvPr id="4" name="Slide Number Placeholder 3"/>
          <p:cNvSpPr>
            <a:spLocks noGrp="1"/>
          </p:cNvSpPr>
          <p:nvPr>
            <p:ph type="sldNum" sz="quarter" idx="5"/>
          </p:nvPr>
        </p:nvSpPr>
        <p:spPr/>
        <p:txBody>
          <a:bodyPr/>
          <a:lstStyle/>
          <a:p>
            <a:fld id="{881AEF2E-D36D-064F-8077-C85F02D82EFF}" type="slidenum">
              <a:rPr lang="en-US" smtClean="0"/>
              <a:t>27</a:t>
            </a:fld>
            <a:endParaRPr lang="en-US"/>
          </a:p>
        </p:txBody>
      </p:sp>
    </p:spTree>
    <p:extLst>
      <p:ext uri="{BB962C8B-B14F-4D97-AF65-F5344CB8AC3E}">
        <p14:creationId xmlns:p14="http://schemas.microsoft.com/office/powerpoint/2010/main" val="951100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idea is very simple, we feed a human-annotated question to GPT-4 to let it generate several </a:t>
            </a:r>
            <a:r>
              <a:rPr lang="en-US" dirty="0" err="1"/>
              <a:t>PoT</a:t>
            </a:r>
            <a:r>
              <a:rPr lang="en-US" dirty="0"/>
              <a:t> traces. We then compare the results of these </a:t>
            </a:r>
            <a:r>
              <a:rPr lang="en-US" dirty="0" err="1"/>
              <a:t>PoT</a:t>
            </a:r>
            <a:r>
              <a:rPr lang="en-US" dirty="0"/>
              <a:t> traces and compare with human-annotated answers to perform rejection sampling. </a:t>
            </a:r>
          </a:p>
        </p:txBody>
      </p:sp>
      <p:sp>
        <p:nvSpPr>
          <p:cNvPr id="4" name="Slide Number Placeholder 3"/>
          <p:cNvSpPr>
            <a:spLocks noGrp="1"/>
          </p:cNvSpPr>
          <p:nvPr>
            <p:ph type="sldNum" sz="quarter" idx="5"/>
          </p:nvPr>
        </p:nvSpPr>
        <p:spPr/>
        <p:txBody>
          <a:bodyPr/>
          <a:lstStyle/>
          <a:p>
            <a:fld id="{881AEF2E-D36D-064F-8077-C85F02D82EFF}" type="slidenum">
              <a:rPr lang="en-US" smtClean="0"/>
              <a:t>28</a:t>
            </a:fld>
            <a:endParaRPr lang="en-US"/>
          </a:p>
        </p:txBody>
      </p:sp>
    </p:spTree>
    <p:extLst>
      <p:ext uri="{BB962C8B-B14F-4D97-AF65-F5344CB8AC3E}">
        <p14:creationId xmlns:p14="http://schemas.microsoft.com/office/powerpoint/2010/main" val="682757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t>
            </a:r>
            <a:r>
              <a:rPr lang="en-US" dirty="0" err="1"/>
              <a:t>MathInstruct</a:t>
            </a:r>
            <a:r>
              <a:rPr lang="en-US" dirty="0"/>
              <a:t> dataset, we were able to train the model with the entire interactive reasoning trace to help it understand the actual data generation process.</a:t>
            </a:r>
          </a:p>
        </p:txBody>
      </p:sp>
      <p:sp>
        <p:nvSpPr>
          <p:cNvPr id="4" name="Slide Number Placeholder 3"/>
          <p:cNvSpPr>
            <a:spLocks noGrp="1"/>
          </p:cNvSpPr>
          <p:nvPr>
            <p:ph type="sldNum" sz="quarter" idx="5"/>
          </p:nvPr>
        </p:nvSpPr>
        <p:spPr/>
        <p:txBody>
          <a:bodyPr/>
          <a:lstStyle/>
          <a:p>
            <a:fld id="{881AEF2E-D36D-064F-8077-C85F02D82EFF}" type="slidenum">
              <a:rPr lang="en-US" smtClean="0"/>
              <a:t>29</a:t>
            </a:fld>
            <a:endParaRPr lang="en-US"/>
          </a:p>
        </p:txBody>
      </p:sp>
    </p:spTree>
    <p:extLst>
      <p:ext uri="{BB962C8B-B14F-4D97-AF65-F5344CB8AC3E}">
        <p14:creationId xmlns:p14="http://schemas.microsoft.com/office/powerpoint/2010/main" val="1306005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 that our model can achieve more than 20% improvement on both the 7B-parameter model and 34B-parameter model.</a:t>
            </a:r>
          </a:p>
        </p:txBody>
      </p:sp>
      <p:sp>
        <p:nvSpPr>
          <p:cNvPr id="4" name="Slide Number Placeholder 3"/>
          <p:cNvSpPr>
            <a:spLocks noGrp="1"/>
          </p:cNvSpPr>
          <p:nvPr>
            <p:ph type="sldNum" sz="quarter" idx="5"/>
          </p:nvPr>
        </p:nvSpPr>
        <p:spPr/>
        <p:txBody>
          <a:bodyPr/>
          <a:lstStyle/>
          <a:p>
            <a:fld id="{881AEF2E-D36D-064F-8077-C85F02D82EFF}" type="slidenum">
              <a:rPr lang="en-US" smtClean="0"/>
              <a:t>30</a:t>
            </a:fld>
            <a:endParaRPr lang="en-US"/>
          </a:p>
        </p:txBody>
      </p:sp>
    </p:spTree>
    <p:extLst>
      <p:ext uri="{BB962C8B-B14F-4D97-AF65-F5344CB8AC3E}">
        <p14:creationId xmlns:p14="http://schemas.microsoft.com/office/powerpoint/2010/main" val="260274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success of foundation models comes from massive-scale training on diverse dataset. These models learn from trillions of tokens sourced from Wikipedia, </a:t>
            </a:r>
            <a:r>
              <a:rPr lang="en-US" dirty="0" err="1"/>
              <a:t>arxiv</a:t>
            </a:r>
            <a:r>
              <a:rPr lang="en-US" dirty="0"/>
              <a:t>, stack overflow, </a:t>
            </a:r>
            <a:r>
              <a:rPr lang="en-US" dirty="0" err="1"/>
              <a:t>etc</a:t>
            </a:r>
            <a:r>
              <a:rPr lang="en-US" dirty="0"/>
              <a:t>, enabling broad generalization. Advanced architectures like transformers allow them to have enough capacity to internalize such enormous amount of knowledge encapsulated in the data.</a:t>
            </a:r>
          </a:p>
        </p:txBody>
      </p:sp>
      <p:sp>
        <p:nvSpPr>
          <p:cNvPr id="4" name="Slide Number Placeholder 3"/>
          <p:cNvSpPr>
            <a:spLocks noGrp="1"/>
          </p:cNvSpPr>
          <p:nvPr>
            <p:ph type="sldNum" sz="quarter" idx="5"/>
          </p:nvPr>
        </p:nvSpPr>
        <p:spPr/>
        <p:txBody>
          <a:bodyPr/>
          <a:lstStyle/>
          <a:p>
            <a:fld id="{881AEF2E-D36D-064F-8077-C85F02D82EFF}" type="slidenum">
              <a:rPr lang="en-US" smtClean="0"/>
              <a:t>3</a:t>
            </a:fld>
            <a:endParaRPr lang="en-US"/>
          </a:p>
        </p:txBody>
      </p:sp>
    </p:spTree>
    <p:extLst>
      <p:ext uri="{BB962C8B-B14F-4D97-AF65-F5344CB8AC3E}">
        <p14:creationId xmlns:p14="http://schemas.microsoft.com/office/powerpoint/2010/main" val="2831197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MAmmoTH</a:t>
            </a:r>
            <a:r>
              <a:rPr lang="en-US" dirty="0"/>
              <a:t> has amassed close to 300 citations. Our released dataset </a:t>
            </a:r>
            <a:r>
              <a:rPr lang="en-US" dirty="0" err="1"/>
              <a:t>MathInstruct</a:t>
            </a:r>
            <a:r>
              <a:rPr lang="en-US" dirty="0"/>
              <a:t> has been used to support more than 500 models on </a:t>
            </a:r>
            <a:r>
              <a:rPr lang="en-US" dirty="0" err="1"/>
              <a:t>Huggingface</a:t>
            </a:r>
            <a:r>
              <a:rPr lang="en-US" dirty="0"/>
              <a:t>. The most notable work is the </a:t>
            </a:r>
            <a:r>
              <a:rPr lang="en-US" dirty="0" err="1"/>
              <a:t>DeepSeekMath</a:t>
            </a:r>
            <a:r>
              <a:rPr lang="en-US" dirty="0"/>
              <a:t>, which adopts our dataset during the post-training stage.</a:t>
            </a:r>
          </a:p>
        </p:txBody>
      </p:sp>
      <p:sp>
        <p:nvSpPr>
          <p:cNvPr id="4" name="Slide Number Placeholder 3"/>
          <p:cNvSpPr>
            <a:spLocks noGrp="1"/>
          </p:cNvSpPr>
          <p:nvPr>
            <p:ph type="sldNum" sz="quarter" idx="5"/>
          </p:nvPr>
        </p:nvSpPr>
        <p:spPr/>
        <p:txBody>
          <a:bodyPr/>
          <a:lstStyle/>
          <a:p>
            <a:fld id="{881AEF2E-D36D-064F-8077-C85F02D82EFF}" type="slidenum">
              <a:rPr lang="en-US" smtClean="0"/>
              <a:t>31</a:t>
            </a:fld>
            <a:endParaRPr lang="en-US"/>
          </a:p>
        </p:txBody>
      </p:sp>
    </p:spTree>
    <p:extLst>
      <p:ext uri="{BB962C8B-B14F-4D97-AF65-F5344CB8AC3E}">
        <p14:creationId xmlns:p14="http://schemas.microsoft.com/office/powerpoint/2010/main" val="3423290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MAmmoTH’s</a:t>
            </a:r>
            <a:r>
              <a:rPr lang="en-US" dirty="0"/>
              <a:t> data generation pipeline has also been adopted by </a:t>
            </a:r>
            <a:r>
              <a:rPr lang="en-US" dirty="0" err="1"/>
              <a:t>NuminaMath</a:t>
            </a:r>
            <a:r>
              <a:rPr lang="en-US" dirty="0"/>
              <a:t>, which is the gold medalist of AI Math Olympiad in 2024.</a:t>
            </a:r>
          </a:p>
        </p:txBody>
      </p:sp>
      <p:sp>
        <p:nvSpPr>
          <p:cNvPr id="4" name="Slide Number Placeholder 3"/>
          <p:cNvSpPr>
            <a:spLocks noGrp="1"/>
          </p:cNvSpPr>
          <p:nvPr>
            <p:ph type="sldNum" sz="quarter" idx="5"/>
          </p:nvPr>
        </p:nvSpPr>
        <p:spPr/>
        <p:txBody>
          <a:bodyPr/>
          <a:lstStyle/>
          <a:p>
            <a:fld id="{881AEF2E-D36D-064F-8077-C85F02D82EFF}" type="slidenum">
              <a:rPr lang="en-US" smtClean="0"/>
              <a:t>32</a:t>
            </a:fld>
            <a:endParaRPr lang="en-US"/>
          </a:p>
        </p:txBody>
      </p:sp>
    </p:spTree>
    <p:extLst>
      <p:ext uri="{BB962C8B-B14F-4D97-AF65-F5344CB8AC3E}">
        <p14:creationId xmlns:p14="http://schemas.microsoft.com/office/powerpoint/2010/main" val="2635918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talk, I will cover two sections in math and coding to talk about how to teach foundation models how learn the interactive data generative process.</a:t>
            </a:r>
          </a:p>
        </p:txBody>
      </p:sp>
      <p:sp>
        <p:nvSpPr>
          <p:cNvPr id="4" name="Slide Number Placeholder 3"/>
          <p:cNvSpPr>
            <a:spLocks noGrp="1"/>
          </p:cNvSpPr>
          <p:nvPr>
            <p:ph type="sldNum" sz="quarter" idx="5"/>
          </p:nvPr>
        </p:nvSpPr>
        <p:spPr/>
        <p:txBody>
          <a:bodyPr/>
          <a:lstStyle/>
          <a:p>
            <a:fld id="{881AEF2E-D36D-064F-8077-C85F02D82EFF}" type="slidenum">
              <a:rPr lang="en-US" smtClean="0"/>
              <a:t>33</a:t>
            </a:fld>
            <a:endParaRPr lang="en-US"/>
          </a:p>
        </p:txBody>
      </p:sp>
    </p:spTree>
    <p:extLst>
      <p:ext uri="{BB962C8B-B14F-4D97-AF65-F5344CB8AC3E}">
        <p14:creationId xmlns:p14="http://schemas.microsoft.com/office/powerpoint/2010/main" val="2424346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task we are tackling is code completion and code synthesis. In these tasks, we are given a </a:t>
            </a:r>
            <a:r>
              <a:rPr lang="en-US" dirty="0" err="1"/>
              <a:t>function+doc</a:t>
            </a:r>
            <a:r>
              <a:rPr lang="en-US" dirty="0"/>
              <a:t> string to synthesize the program, or we are given an instruction to synthesize the program. These tasks are mostly evaluated by public test cases like </a:t>
            </a:r>
            <a:r>
              <a:rPr lang="en-US" dirty="0" err="1"/>
              <a:t>Leetcode</a:t>
            </a:r>
            <a:r>
              <a:rPr lang="en-US" dirty="0"/>
              <a:t>.</a:t>
            </a:r>
          </a:p>
        </p:txBody>
      </p:sp>
      <p:sp>
        <p:nvSpPr>
          <p:cNvPr id="4" name="Slide Number Placeholder 3"/>
          <p:cNvSpPr>
            <a:spLocks noGrp="1"/>
          </p:cNvSpPr>
          <p:nvPr>
            <p:ph type="sldNum" sz="quarter" idx="5"/>
          </p:nvPr>
        </p:nvSpPr>
        <p:spPr/>
        <p:txBody>
          <a:bodyPr/>
          <a:lstStyle/>
          <a:p>
            <a:fld id="{881AEF2E-D36D-064F-8077-C85F02D82EFF}" type="slidenum">
              <a:rPr lang="en-US" smtClean="0"/>
              <a:t>34</a:t>
            </a:fld>
            <a:endParaRPr lang="en-US"/>
          </a:p>
        </p:txBody>
      </p:sp>
    </p:spTree>
    <p:extLst>
      <p:ext uri="{BB962C8B-B14F-4D97-AF65-F5344CB8AC3E}">
        <p14:creationId xmlns:p14="http://schemas.microsoft.com/office/powerpoint/2010/main" val="3856349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will cover the paper on </a:t>
            </a:r>
            <a:r>
              <a:rPr lang="en-US" dirty="0" err="1"/>
              <a:t>OpenCodeInterpreter</a:t>
            </a:r>
            <a:r>
              <a:rPr lang="en-US" dirty="0"/>
              <a:t>.</a:t>
            </a:r>
          </a:p>
        </p:txBody>
      </p:sp>
      <p:sp>
        <p:nvSpPr>
          <p:cNvPr id="4" name="Slide Number Placeholder 3"/>
          <p:cNvSpPr>
            <a:spLocks noGrp="1"/>
          </p:cNvSpPr>
          <p:nvPr>
            <p:ph type="sldNum" sz="quarter" idx="5"/>
          </p:nvPr>
        </p:nvSpPr>
        <p:spPr/>
        <p:txBody>
          <a:bodyPr/>
          <a:lstStyle/>
          <a:p>
            <a:fld id="{881AEF2E-D36D-064F-8077-C85F02D82EFF}" type="slidenum">
              <a:rPr lang="en-US" smtClean="0"/>
              <a:t>35</a:t>
            </a:fld>
            <a:endParaRPr lang="en-US"/>
          </a:p>
        </p:txBody>
      </p:sp>
    </p:spTree>
    <p:extLst>
      <p:ext uri="{BB962C8B-B14F-4D97-AF65-F5344CB8AC3E}">
        <p14:creationId xmlns:p14="http://schemas.microsoft.com/office/powerpoint/2010/main" val="1340002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all know, coding is a highly interactive task, which requires lots of interaction with the executor or search engine to understand the problem.</a:t>
            </a:r>
          </a:p>
        </p:txBody>
      </p:sp>
      <p:sp>
        <p:nvSpPr>
          <p:cNvPr id="4" name="Slide Number Placeholder 3"/>
          <p:cNvSpPr>
            <a:spLocks noGrp="1"/>
          </p:cNvSpPr>
          <p:nvPr>
            <p:ph type="sldNum" sz="quarter" idx="5"/>
          </p:nvPr>
        </p:nvSpPr>
        <p:spPr/>
        <p:txBody>
          <a:bodyPr/>
          <a:lstStyle/>
          <a:p>
            <a:fld id="{881AEF2E-D36D-064F-8077-C85F02D82EFF}" type="slidenum">
              <a:rPr lang="en-US" smtClean="0"/>
              <a:t>36</a:t>
            </a:fld>
            <a:endParaRPr lang="en-US"/>
          </a:p>
        </p:txBody>
      </p:sp>
    </p:spTree>
    <p:extLst>
      <p:ext uri="{BB962C8B-B14F-4D97-AF65-F5344CB8AC3E}">
        <p14:creationId xmlns:p14="http://schemas.microsoft.com/office/powerpoint/2010/main" val="270885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lot of interactions, the coder finally identifies the problem and pass the test cases.</a:t>
            </a:r>
          </a:p>
        </p:txBody>
      </p:sp>
      <p:sp>
        <p:nvSpPr>
          <p:cNvPr id="4" name="Slide Number Placeholder 3"/>
          <p:cNvSpPr>
            <a:spLocks noGrp="1"/>
          </p:cNvSpPr>
          <p:nvPr>
            <p:ph type="sldNum" sz="quarter" idx="5"/>
          </p:nvPr>
        </p:nvSpPr>
        <p:spPr/>
        <p:txBody>
          <a:bodyPr/>
          <a:lstStyle/>
          <a:p>
            <a:fld id="{881AEF2E-D36D-064F-8077-C85F02D82EFF}" type="slidenum">
              <a:rPr lang="en-US" smtClean="0"/>
              <a:t>37</a:t>
            </a:fld>
            <a:endParaRPr lang="en-US"/>
          </a:p>
        </p:txBody>
      </p:sp>
    </p:spTree>
    <p:extLst>
      <p:ext uri="{BB962C8B-B14F-4D97-AF65-F5344CB8AC3E}">
        <p14:creationId xmlns:p14="http://schemas.microsoft.com/office/powerpoint/2010/main" val="4084860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existing models and benchmarks are still heavily on pass@1.</a:t>
            </a:r>
          </a:p>
        </p:txBody>
      </p:sp>
      <p:sp>
        <p:nvSpPr>
          <p:cNvPr id="4" name="Slide Number Placeholder 3"/>
          <p:cNvSpPr>
            <a:spLocks noGrp="1"/>
          </p:cNvSpPr>
          <p:nvPr>
            <p:ph type="sldNum" sz="quarter" idx="5"/>
          </p:nvPr>
        </p:nvSpPr>
        <p:spPr/>
        <p:txBody>
          <a:bodyPr/>
          <a:lstStyle/>
          <a:p>
            <a:fld id="{881AEF2E-D36D-064F-8077-C85F02D82EFF}" type="slidenum">
              <a:rPr lang="en-US" smtClean="0"/>
              <a:t>38</a:t>
            </a:fld>
            <a:endParaRPr lang="en-US"/>
          </a:p>
        </p:txBody>
      </p:sp>
    </p:spTree>
    <p:extLst>
      <p:ext uri="{BB962C8B-B14F-4D97-AF65-F5344CB8AC3E}">
        <p14:creationId xmlns:p14="http://schemas.microsoft.com/office/powerpoint/2010/main" val="27506118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late 2023, we tried to use these coder models to do self-improve or self-debug. However, we saw no improvement because these models haven’t been trained to utilize the interaction feedback.</a:t>
            </a:r>
          </a:p>
        </p:txBody>
      </p:sp>
      <p:sp>
        <p:nvSpPr>
          <p:cNvPr id="4" name="Slide Number Placeholder 3"/>
          <p:cNvSpPr>
            <a:spLocks noGrp="1"/>
          </p:cNvSpPr>
          <p:nvPr>
            <p:ph type="sldNum" sz="quarter" idx="5"/>
          </p:nvPr>
        </p:nvSpPr>
        <p:spPr/>
        <p:txBody>
          <a:bodyPr/>
          <a:lstStyle/>
          <a:p>
            <a:fld id="{881AEF2E-D36D-064F-8077-C85F02D82EFF}" type="slidenum">
              <a:rPr lang="en-US" smtClean="0"/>
              <a:t>39</a:t>
            </a:fld>
            <a:endParaRPr lang="en-US"/>
          </a:p>
        </p:txBody>
      </p:sp>
    </p:spTree>
    <p:extLst>
      <p:ext uri="{BB962C8B-B14F-4D97-AF65-F5344CB8AC3E}">
        <p14:creationId xmlns:p14="http://schemas.microsoft.com/office/powerpoint/2010/main" val="23748117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from a weaker model like GPT-3.5, which makes a lot of mistakes in the first pass. We feed the error message to the GPT-4 and ask GPT-4 to refine it.</a:t>
            </a:r>
          </a:p>
        </p:txBody>
      </p:sp>
      <p:sp>
        <p:nvSpPr>
          <p:cNvPr id="4" name="Slide Number Placeholder 3"/>
          <p:cNvSpPr>
            <a:spLocks noGrp="1"/>
          </p:cNvSpPr>
          <p:nvPr>
            <p:ph type="sldNum" sz="quarter" idx="5"/>
          </p:nvPr>
        </p:nvSpPr>
        <p:spPr/>
        <p:txBody>
          <a:bodyPr/>
          <a:lstStyle/>
          <a:p>
            <a:fld id="{881AEF2E-D36D-064F-8077-C85F02D82EFF}" type="slidenum">
              <a:rPr lang="en-US" smtClean="0"/>
              <a:t>40</a:t>
            </a:fld>
            <a:endParaRPr lang="en-US"/>
          </a:p>
        </p:txBody>
      </p:sp>
    </p:spTree>
    <p:extLst>
      <p:ext uri="{BB962C8B-B14F-4D97-AF65-F5344CB8AC3E}">
        <p14:creationId xmlns:p14="http://schemas.microsoft.com/office/powerpoint/2010/main" val="1403348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how these models are being trained. Let’s define two notions, </a:t>
            </a:r>
            <a:r>
              <a:rPr lang="en-US" dirty="0" err="1"/>
              <a:t>D_seen</a:t>
            </a:r>
            <a:r>
              <a:rPr lang="en-US" dirty="0"/>
              <a:t> is the training data and p_\theta is the parameterized distribution. The model learns to fit the real-world data during the training process. This training is achieved through maximum likelihood estimation, where the model maximizes the probability of observed data by adjusting the parameters theta.</a:t>
            </a:r>
          </a:p>
        </p:txBody>
      </p:sp>
      <p:sp>
        <p:nvSpPr>
          <p:cNvPr id="4" name="Slide Number Placeholder 3"/>
          <p:cNvSpPr>
            <a:spLocks noGrp="1"/>
          </p:cNvSpPr>
          <p:nvPr>
            <p:ph type="sldNum" sz="quarter" idx="5"/>
          </p:nvPr>
        </p:nvSpPr>
        <p:spPr/>
        <p:txBody>
          <a:bodyPr/>
          <a:lstStyle/>
          <a:p>
            <a:fld id="{881AEF2E-D36D-064F-8077-C85F02D82EFF}" type="slidenum">
              <a:rPr lang="en-US" smtClean="0"/>
              <a:t>4</a:t>
            </a:fld>
            <a:endParaRPr lang="en-US"/>
          </a:p>
        </p:txBody>
      </p:sp>
    </p:spTree>
    <p:extLst>
      <p:ext uri="{BB962C8B-B14F-4D97-AF65-F5344CB8AC3E}">
        <p14:creationId xmlns:p14="http://schemas.microsoft.com/office/powerpoint/2010/main" val="42655247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conduct the refinement for multiple rounds until GPT-4 believes that the solution is correct. At that time, the dataset we were using doesn’t have test cases available, so we basically adopt gpt-4 as the judge.</a:t>
            </a:r>
          </a:p>
        </p:txBody>
      </p:sp>
      <p:sp>
        <p:nvSpPr>
          <p:cNvPr id="4" name="Slide Number Placeholder 3"/>
          <p:cNvSpPr>
            <a:spLocks noGrp="1"/>
          </p:cNvSpPr>
          <p:nvPr>
            <p:ph type="sldNum" sz="quarter" idx="5"/>
          </p:nvPr>
        </p:nvSpPr>
        <p:spPr/>
        <p:txBody>
          <a:bodyPr/>
          <a:lstStyle/>
          <a:p>
            <a:fld id="{881AEF2E-D36D-064F-8077-C85F02D82EFF}" type="slidenum">
              <a:rPr lang="en-US" smtClean="0"/>
              <a:t>41</a:t>
            </a:fld>
            <a:endParaRPr lang="en-US"/>
          </a:p>
        </p:txBody>
      </p:sp>
    </p:spTree>
    <p:extLst>
      <p:ext uri="{BB962C8B-B14F-4D97-AF65-F5344CB8AC3E}">
        <p14:creationId xmlns:p14="http://schemas.microsoft.com/office/powerpoint/2010/main" val="19855816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conduct the refinement for multiple rounds until GPT-4 believes that the solution is correct. At that time, the dataset we were using doesn’t have test cases available, so we basically adopt gpt-4 as the judge.</a:t>
            </a:r>
          </a:p>
        </p:txBody>
      </p:sp>
      <p:sp>
        <p:nvSpPr>
          <p:cNvPr id="4" name="Slide Number Placeholder 3"/>
          <p:cNvSpPr>
            <a:spLocks noGrp="1"/>
          </p:cNvSpPr>
          <p:nvPr>
            <p:ph type="sldNum" sz="quarter" idx="5"/>
          </p:nvPr>
        </p:nvSpPr>
        <p:spPr/>
        <p:txBody>
          <a:bodyPr/>
          <a:lstStyle/>
          <a:p>
            <a:fld id="{881AEF2E-D36D-064F-8077-C85F02D82EFF}" type="slidenum">
              <a:rPr lang="en-US" smtClean="0"/>
              <a:t>42</a:t>
            </a:fld>
            <a:endParaRPr lang="en-US"/>
          </a:p>
        </p:txBody>
      </p:sp>
    </p:spTree>
    <p:extLst>
      <p:ext uri="{BB962C8B-B14F-4D97-AF65-F5344CB8AC3E}">
        <p14:creationId xmlns:p14="http://schemas.microsoft.com/office/powerpoint/2010/main" val="24603659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conduct the refinement for multiple rounds until GPT-4 believes that the solution is correct. At that time, the dataset we were using doesn’t have test cases available, so we basically adopt gpt-4 as the judge.</a:t>
            </a:r>
          </a:p>
        </p:txBody>
      </p:sp>
      <p:sp>
        <p:nvSpPr>
          <p:cNvPr id="4" name="Slide Number Placeholder 3"/>
          <p:cNvSpPr>
            <a:spLocks noGrp="1"/>
          </p:cNvSpPr>
          <p:nvPr>
            <p:ph type="sldNum" sz="quarter" idx="5"/>
          </p:nvPr>
        </p:nvSpPr>
        <p:spPr/>
        <p:txBody>
          <a:bodyPr/>
          <a:lstStyle/>
          <a:p>
            <a:fld id="{881AEF2E-D36D-064F-8077-C85F02D82EFF}" type="slidenum">
              <a:rPr lang="en-US" smtClean="0"/>
              <a:t>43</a:t>
            </a:fld>
            <a:endParaRPr lang="en-US"/>
          </a:p>
        </p:txBody>
      </p:sp>
    </p:spTree>
    <p:extLst>
      <p:ext uri="{BB962C8B-B14F-4D97-AF65-F5344CB8AC3E}">
        <p14:creationId xmlns:p14="http://schemas.microsoft.com/office/powerpoint/2010/main" val="25003177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Eventually, we created the interactive trace</a:t>
            </a:r>
          </a:p>
        </p:txBody>
      </p:sp>
      <p:sp>
        <p:nvSpPr>
          <p:cNvPr id="4" name="Slide Number Placeholder 3"/>
          <p:cNvSpPr>
            <a:spLocks noGrp="1"/>
          </p:cNvSpPr>
          <p:nvPr>
            <p:ph type="sldNum" sz="quarter" idx="5"/>
          </p:nvPr>
        </p:nvSpPr>
        <p:spPr/>
        <p:txBody>
          <a:bodyPr/>
          <a:lstStyle/>
          <a:p>
            <a:fld id="{881AEF2E-D36D-064F-8077-C85F02D82EFF}" type="slidenum">
              <a:rPr lang="en-US" smtClean="0"/>
              <a:t>44</a:t>
            </a:fld>
            <a:endParaRPr lang="en-US"/>
          </a:p>
        </p:txBody>
      </p:sp>
    </p:spTree>
    <p:extLst>
      <p:ext uri="{BB962C8B-B14F-4D97-AF65-F5344CB8AC3E}">
        <p14:creationId xmlns:p14="http://schemas.microsoft.com/office/powerpoint/2010/main" val="27073072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supervised learning on the entire trace to teach the model how to solve coding tasks through interaction and reasoning.</a:t>
            </a:r>
          </a:p>
        </p:txBody>
      </p:sp>
      <p:sp>
        <p:nvSpPr>
          <p:cNvPr id="4" name="Slide Number Placeholder 3"/>
          <p:cNvSpPr>
            <a:spLocks noGrp="1"/>
          </p:cNvSpPr>
          <p:nvPr>
            <p:ph type="sldNum" sz="quarter" idx="5"/>
          </p:nvPr>
        </p:nvSpPr>
        <p:spPr/>
        <p:txBody>
          <a:bodyPr/>
          <a:lstStyle/>
          <a:p>
            <a:fld id="{881AEF2E-D36D-064F-8077-C85F02D82EFF}" type="slidenum">
              <a:rPr lang="en-US" smtClean="0"/>
              <a:t>45</a:t>
            </a:fld>
            <a:endParaRPr lang="en-US"/>
          </a:p>
        </p:txBody>
      </p:sp>
    </p:spTree>
    <p:extLst>
      <p:ext uri="{BB962C8B-B14F-4D97-AF65-F5344CB8AC3E}">
        <p14:creationId xmlns:p14="http://schemas.microsoft.com/office/powerpoint/2010/main" val="40720357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1AEF2E-D36D-064F-8077-C85F02D82EFF}" type="slidenum">
              <a:rPr lang="en-US" smtClean="0"/>
              <a:t>54</a:t>
            </a:fld>
            <a:endParaRPr lang="en-US"/>
          </a:p>
        </p:txBody>
      </p:sp>
    </p:spTree>
    <p:extLst>
      <p:ext uri="{BB962C8B-B14F-4D97-AF65-F5344CB8AC3E}">
        <p14:creationId xmlns:p14="http://schemas.microsoft.com/office/powerpoint/2010/main" val="38439649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1AEF2E-D36D-064F-8077-C85F02D82EFF}" type="slidenum">
              <a:rPr lang="en-US" smtClean="0"/>
              <a:t>55</a:t>
            </a:fld>
            <a:endParaRPr lang="en-US"/>
          </a:p>
        </p:txBody>
      </p:sp>
    </p:spTree>
    <p:extLst>
      <p:ext uri="{BB962C8B-B14F-4D97-AF65-F5344CB8AC3E}">
        <p14:creationId xmlns:p14="http://schemas.microsoft.com/office/powerpoint/2010/main" val="16057504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talk, I will cover two sections in math and coding to talk about how to teach foundation models how learn the interactive data generative process.</a:t>
            </a:r>
          </a:p>
        </p:txBody>
      </p:sp>
      <p:sp>
        <p:nvSpPr>
          <p:cNvPr id="4" name="Slide Number Placeholder 3"/>
          <p:cNvSpPr>
            <a:spLocks noGrp="1"/>
          </p:cNvSpPr>
          <p:nvPr>
            <p:ph type="sldNum" sz="quarter" idx="5"/>
          </p:nvPr>
        </p:nvSpPr>
        <p:spPr/>
        <p:txBody>
          <a:bodyPr/>
          <a:lstStyle/>
          <a:p>
            <a:fld id="{881AEF2E-D36D-064F-8077-C85F02D82EFF}" type="slidenum">
              <a:rPr lang="en-US" smtClean="0"/>
              <a:t>59</a:t>
            </a:fld>
            <a:endParaRPr lang="en-US"/>
          </a:p>
        </p:txBody>
      </p:sp>
    </p:spTree>
    <p:extLst>
      <p:ext uri="{BB962C8B-B14F-4D97-AF65-F5344CB8AC3E}">
        <p14:creationId xmlns:p14="http://schemas.microsoft.com/office/powerpoint/2010/main" val="29531207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talk, I will cover two sections in math and coding to talk about how to teach foundation models how learn the interactive data generative process.</a:t>
            </a:r>
          </a:p>
        </p:txBody>
      </p:sp>
      <p:sp>
        <p:nvSpPr>
          <p:cNvPr id="4" name="Slide Number Placeholder 3"/>
          <p:cNvSpPr>
            <a:spLocks noGrp="1"/>
          </p:cNvSpPr>
          <p:nvPr>
            <p:ph type="sldNum" sz="quarter" idx="5"/>
          </p:nvPr>
        </p:nvSpPr>
        <p:spPr/>
        <p:txBody>
          <a:bodyPr/>
          <a:lstStyle/>
          <a:p>
            <a:fld id="{881AEF2E-D36D-064F-8077-C85F02D82EFF}" type="slidenum">
              <a:rPr lang="en-US" smtClean="0"/>
              <a:t>64</a:t>
            </a:fld>
            <a:endParaRPr lang="en-US"/>
          </a:p>
        </p:txBody>
      </p:sp>
    </p:spTree>
    <p:extLst>
      <p:ext uri="{BB962C8B-B14F-4D97-AF65-F5344CB8AC3E}">
        <p14:creationId xmlns:p14="http://schemas.microsoft.com/office/powerpoint/2010/main" val="10775467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1AEF2E-D36D-064F-8077-C85F02D82EFF}" type="slidenum">
              <a:rPr lang="en-US" smtClean="0"/>
              <a:t>65</a:t>
            </a:fld>
            <a:endParaRPr lang="en-US"/>
          </a:p>
        </p:txBody>
      </p:sp>
    </p:spTree>
    <p:extLst>
      <p:ext uri="{BB962C8B-B14F-4D97-AF65-F5344CB8AC3E}">
        <p14:creationId xmlns:p14="http://schemas.microsoft.com/office/powerpoint/2010/main" val="3377905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training is complete, the data can be discarded. The model’s learned distribution p theta serves as an approximation of the original data distribution. This allows the model to generate outputs like humans purely from its parameters without accessing the training data. However, is this desirable? While the model captures the surface-level patterns, data itself is only an abstraction of deeper human thoughts, reasoning, and interactions that occur beneath.</a:t>
            </a:r>
          </a:p>
        </p:txBody>
      </p:sp>
      <p:sp>
        <p:nvSpPr>
          <p:cNvPr id="4" name="Slide Number Placeholder 3"/>
          <p:cNvSpPr>
            <a:spLocks noGrp="1"/>
          </p:cNvSpPr>
          <p:nvPr>
            <p:ph type="sldNum" sz="quarter" idx="5"/>
          </p:nvPr>
        </p:nvSpPr>
        <p:spPr/>
        <p:txBody>
          <a:bodyPr/>
          <a:lstStyle/>
          <a:p>
            <a:fld id="{881AEF2E-D36D-064F-8077-C85F02D82EFF}" type="slidenum">
              <a:rPr lang="en-US" smtClean="0"/>
              <a:t>5</a:t>
            </a:fld>
            <a:endParaRPr lang="en-US"/>
          </a:p>
        </p:txBody>
      </p:sp>
    </p:spTree>
    <p:extLst>
      <p:ext uri="{BB962C8B-B14F-4D97-AF65-F5344CB8AC3E}">
        <p14:creationId xmlns:p14="http://schemas.microsoft.com/office/powerpoint/2010/main" val="3416739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models are making mathematical errors. It fits the seen computation pretty well but falls short out of the distribution.</a:t>
            </a:r>
          </a:p>
        </p:txBody>
      </p:sp>
      <p:sp>
        <p:nvSpPr>
          <p:cNvPr id="4" name="Slide Number Placeholder 3"/>
          <p:cNvSpPr>
            <a:spLocks noGrp="1"/>
          </p:cNvSpPr>
          <p:nvPr>
            <p:ph type="sldNum" sz="quarter" idx="5"/>
          </p:nvPr>
        </p:nvSpPr>
        <p:spPr/>
        <p:txBody>
          <a:bodyPr/>
          <a:lstStyle/>
          <a:p>
            <a:fld id="{881AEF2E-D36D-064F-8077-C85F02D82EFF}" type="slidenum">
              <a:rPr lang="en-US" smtClean="0"/>
              <a:t>6</a:t>
            </a:fld>
            <a:endParaRPr lang="en-US"/>
          </a:p>
        </p:txBody>
      </p:sp>
    </p:spTree>
    <p:extLst>
      <p:ext uri="{BB962C8B-B14F-4D97-AF65-F5344CB8AC3E}">
        <p14:creationId xmlns:p14="http://schemas.microsoft.com/office/powerpoint/2010/main" val="676110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these foundation models are also making lots of factual errors.</a:t>
            </a:r>
          </a:p>
        </p:txBody>
      </p:sp>
      <p:sp>
        <p:nvSpPr>
          <p:cNvPr id="4" name="Slide Number Placeholder 3"/>
          <p:cNvSpPr>
            <a:spLocks noGrp="1"/>
          </p:cNvSpPr>
          <p:nvPr>
            <p:ph type="sldNum" sz="quarter" idx="5"/>
          </p:nvPr>
        </p:nvSpPr>
        <p:spPr/>
        <p:txBody>
          <a:bodyPr/>
          <a:lstStyle/>
          <a:p>
            <a:fld id="{881AEF2E-D36D-064F-8077-C85F02D82EFF}" type="slidenum">
              <a:rPr lang="en-US" smtClean="0"/>
              <a:t>7</a:t>
            </a:fld>
            <a:endParaRPr lang="en-US"/>
          </a:p>
        </p:txBody>
      </p:sp>
    </p:spTree>
    <p:extLst>
      <p:ext uri="{BB962C8B-B14F-4D97-AF65-F5344CB8AC3E}">
        <p14:creationId xmlns:p14="http://schemas.microsoft.com/office/powerpoint/2010/main" val="102742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LLM prone to hallucination? The main reason is because the model only learns to fit the data surface form without understanding how the data is generated. This makes the model highly prone to errors for out-of-distribution inputs.</a:t>
            </a:r>
          </a:p>
        </p:txBody>
      </p:sp>
      <p:sp>
        <p:nvSpPr>
          <p:cNvPr id="4" name="Slide Number Placeholder 3"/>
          <p:cNvSpPr>
            <a:spLocks noGrp="1"/>
          </p:cNvSpPr>
          <p:nvPr>
            <p:ph type="sldNum" sz="quarter" idx="5"/>
          </p:nvPr>
        </p:nvSpPr>
        <p:spPr/>
        <p:txBody>
          <a:bodyPr/>
          <a:lstStyle/>
          <a:p>
            <a:fld id="{881AEF2E-D36D-064F-8077-C85F02D82EFF}" type="slidenum">
              <a:rPr lang="en-US" smtClean="0"/>
              <a:t>8</a:t>
            </a:fld>
            <a:endParaRPr lang="en-US"/>
          </a:p>
        </p:txBody>
      </p:sp>
    </p:spTree>
    <p:extLst>
      <p:ext uri="{BB962C8B-B14F-4D97-AF65-F5344CB8AC3E}">
        <p14:creationId xmlns:p14="http://schemas.microsoft.com/office/powerpoint/2010/main" val="1427534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how humans generate the data by looking into two examples regarding financial report and </a:t>
            </a:r>
            <a:r>
              <a:rPr lang="en-US" dirty="0" err="1"/>
              <a:t>Github</a:t>
            </a:r>
            <a:r>
              <a:rPr lang="en-US" dirty="0"/>
              <a:t> program.</a:t>
            </a:r>
          </a:p>
        </p:txBody>
      </p:sp>
      <p:sp>
        <p:nvSpPr>
          <p:cNvPr id="4" name="Slide Number Placeholder 3"/>
          <p:cNvSpPr>
            <a:spLocks noGrp="1"/>
          </p:cNvSpPr>
          <p:nvPr>
            <p:ph type="sldNum" sz="quarter" idx="5"/>
          </p:nvPr>
        </p:nvSpPr>
        <p:spPr/>
        <p:txBody>
          <a:bodyPr/>
          <a:lstStyle/>
          <a:p>
            <a:fld id="{881AEF2E-D36D-064F-8077-C85F02D82EFF}" type="slidenum">
              <a:rPr lang="en-US" smtClean="0"/>
              <a:t>9</a:t>
            </a:fld>
            <a:endParaRPr lang="en-US"/>
          </a:p>
        </p:txBody>
      </p:sp>
    </p:spTree>
    <p:extLst>
      <p:ext uri="{BB962C8B-B14F-4D97-AF65-F5344CB8AC3E}">
        <p14:creationId xmlns:p14="http://schemas.microsoft.com/office/powerpoint/2010/main" val="2968929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9028-6DAB-6011-3CBA-04B37E8197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9BDAF-2036-FA83-77AF-7C3C28E702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D18F82-FD9E-0D46-89FF-B4C784E6C004}"/>
              </a:ext>
            </a:extLst>
          </p:cNvPr>
          <p:cNvSpPr>
            <a:spLocks noGrp="1"/>
          </p:cNvSpPr>
          <p:nvPr>
            <p:ph type="dt" sz="half" idx="10"/>
          </p:nvPr>
        </p:nvSpPr>
        <p:spPr/>
        <p:txBody>
          <a:bodyPr/>
          <a:lstStyle/>
          <a:p>
            <a:fld id="{B857D24A-4877-914C-84EE-B1F07B23886B}" type="datetime1">
              <a:rPr lang="en-CA" smtClean="0"/>
              <a:t>2025-02-20</a:t>
            </a:fld>
            <a:endParaRPr lang="en-US"/>
          </a:p>
        </p:txBody>
      </p:sp>
      <p:sp>
        <p:nvSpPr>
          <p:cNvPr id="5" name="Footer Placeholder 4">
            <a:extLst>
              <a:ext uri="{FF2B5EF4-FFF2-40B4-BE49-F238E27FC236}">
                <a16:creationId xmlns:a16="http://schemas.microsoft.com/office/drawing/2014/main" id="{6C8CD71A-671D-C89E-2E67-AED9F87366F1}"/>
              </a:ext>
            </a:extLst>
          </p:cNvPr>
          <p:cNvSpPr>
            <a:spLocks noGrp="1"/>
          </p:cNvSpPr>
          <p:nvPr>
            <p:ph type="ftr" sz="quarter" idx="11"/>
          </p:nvPr>
        </p:nvSpPr>
        <p:spPr/>
        <p:txBody>
          <a:bodyPr/>
          <a:lstStyle/>
          <a:p>
            <a:r>
              <a:rPr lang="en-US"/>
              <a:t>Slides from Wenhu Chen</a:t>
            </a:r>
          </a:p>
        </p:txBody>
      </p:sp>
      <p:sp>
        <p:nvSpPr>
          <p:cNvPr id="6" name="Slide Number Placeholder 5">
            <a:extLst>
              <a:ext uri="{FF2B5EF4-FFF2-40B4-BE49-F238E27FC236}">
                <a16:creationId xmlns:a16="http://schemas.microsoft.com/office/drawing/2014/main" id="{B0634AC1-E51F-4929-D245-6105913BE509}"/>
              </a:ext>
            </a:extLst>
          </p:cNvPr>
          <p:cNvSpPr>
            <a:spLocks noGrp="1"/>
          </p:cNvSpPr>
          <p:nvPr>
            <p:ph type="sldNum" sz="quarter" idx="12"/>
          </p:nvPr>
        </p:nvSpPr>
        <p:spPr/>
        <p:txBody>
          <a:bodyPr/>
          <a:lstStyle/>
          <a:p>
            <a:fld id="{BA64772F-E81F-0045-92B8-B93AB4530561}" type="slidenum">
              <a:rPr lang="en-US" smtClean="0"/>
              <a:t>‹#›</a:t>
            </a:fld>
            <a:endParaRPr lang="en-US"/>
          </a:p>
        </p:txBody>
      </p:sp>
      <p:sp>
        <p:nvSpPr>
          <p:cNvPr id="7" name="Rectangle 6">
            <a:extLst>
              <a:ext uri="{FF2B5EF4-FFF2-40B4-BE49-F238E27FC236}">
                <a16:creationId xmlns:a16="http://schemas.microsoft.com/office/drawing/2014/main" id="{E05FFAEF-09E3-A80B-004C-2963B935FF76}"/>
              </a:ext>
            </a:extLst>
          </p:cNvPr>
          <p:cNvSpPr/>
          <p:nvPr userDrawn="1"/>
        </p:nvSpPr>
        <p:spPr>
          <a:xfrm>
            <a:off x="0" y="0"/>
            <a:ext cx="157254"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3D29004-2987-95BD-6CC8-6A4DDE44CF64}"/>
              </a:ext>
            </a:extLst>
          </p:cNvPr>
          <p:cNvSpPr/>
          <p:nvPr userDrawn="1"/>
        </p:nvSpPr>
        <p:spPr>
          <a:xfrm>
            <a:off x="157254" y="0"/>
            <a:ext cx="11877492" cy="13650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E01B9B-E838-F02B-5182-981B673255CF}"/>
              </a:ext>
            </a:extLst>
          </p:cNvPr>
          <p:cNvSpPr/>
          <p:nvPr userDrawn="1"/>
        </p:nvSpPr>
        <p:spPr>
          <a:xfrm>
            <a:off x="12034746" y="0"/>
            <a:ext cx="157254"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D2DE7A-D849-C680-183E-01850E84F5CC}"/>
              </a:ext>
            </a:extLst>
          </p:cNvPr>
          <p:cNvSpPr/>
          <p:nvPr userDrawn="1"/>
        </p:nvSpPr>
        <p:spPr>
          <a:xfrm>
            <a:off x="157254" y="6721475"/>
            <a:ext cx="11877492" cy="13650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333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D47F-D8E7-F347-C0C2-35098071EFFF}"/>
              </a:ext>
            </a:extLst>
          </p:cNvPr>
          <p:cNvSpPr>
            <a:spLocks noGrp="1"/>
          </p:cNvSpPr>
          <p:nvPr>
            <p:ph type="title"/>
          </p:nvPr>
        </p:nvSpPr>
        <p:spPr>
          <a:xfrm>
            <a:off x="838200" y="365125"/>
            <a:ext cx="10515600" cy="854075"/>
          </a:xfrm>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06AABD86-2D8B-CF9B-7F85-A2BE2BAFDC04}"/>
              </a:ext>
            </a:extLst>
          </p:cNvPr>
          <p:cNvSpPr>
            <a:spLocks noGrp="1"/>
          </p:cNvSpPr>
          <p:nvPr>
            <p:ph idx="1"/>
          </p:nvPr>
        </p:nvSpPr>
        <p:spPr>
          <a:xfrm>
            <a:off x="838200" y="1444978"/>
            <a:ext cx="10515600" cy="47319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1C487-6059-577E-8308-A77563F8AE59}"/>
              </a:ext>
            </a:extLst>
          </p:cNvPr>
          <p:cNvSpPr>
            <a:spLocks noGrp="1"/>
          </p:cNvSpPr>
          <p:nvPr>
            <p:ph type="dt" sz="half" idx="10"/>
          </p:nvPr>
        </p:nvSpPr>
        <p:spPr/>
        <p:txBody>
          <a:bodyPr/>
          <a:lstStyle/>
          <a:p>
            <a:fld id="{AFEE2A5E-94B1-F34B-9937-7B9BE82FF584}" type="datetime1">
              <a:rPr lang="en-CA" smtClean="0"/>
              <a:t>2025-02-20</a:t>
            </a:fld>
            <a:endParaRPr lang="en-US"/>
          </a:p>
        </p:txBody>
      </p:sp>
      <p:sp>
        <p:nvSpPr>
          <p:cNvPr id="5" name="Footer Placeholder 4">
            <a:extLst>
              <a:ext uri="{FF2B5EF4-FFF2-40B4-BE49-F238E27FC236}">
                <a16:creationId xmlns:a16="http://schemas.microsoft.com/office/drawing/2014/main" id="{D921C347-0759-A671-80DA-CA0533DD9A22}"/>
              </a:ext>
            </a:extLst>
          </p:cNvPr>
          <p:cNvSpPr>
            <a:spLocks noGrp="1"/>
          </p:cNvSpPr>
          <p:nvPr>
            <p:ph type="ftr" sz="quarter" idx="11"/>
          </p:nvPr>
        </p:nvSpPr>
        <p:spPr/>
        <p:txBody>
          <a:bodyPr/>
          <a:lstStyle/>
          <a:p>
            <a:r>
              <a:rPr lang="en-US"/>
              <a:t>Slides from Wenhu Chen</a:t>
            </a:r>
            <a:endParaRPr lang="en-US" dirty="0"/>
          </a:p>
        </p:txBody>
      </p:sp>
      <p:sp>
        <p:nvSpPr>
          <p:cNvPr id="6" name="Slide Number Placeholder 5">
            <a:extLst>
              <a:ext uri="{FF2B5EF4-FFF2-40B4-BE49-F238E27FC236}">
                <a16:creationId xmlns:a16="http://schemas.microsoft.com/office/drawing/2014/main" id="{2C5C754A-807C-37F2-4E8E-4E43D0F1EBC4}"/>
              </a:ext>
            </a:extLst>
          </p:cNvPr>
          <p:cNvSpPr>
            <a:spLocks noGrp="1"/>
          </p:cNvSpPr>
          <p:nvPr>
            <p:ph type="sldNum" sz="quarter" idx="12"/>
          </p:nvPr>
        </p:nvSpPr>
        <p:spPr/>
        <p:txBody>
          <a:bodyPr/>
          <a:lstStyle/>
          <a:p>
            <a:fld id="{BA64772F-E81F-0045-92B8-B93AB4530561}" type="slidenum">
              <a:rPr lang="en-US" smtClean="0"/>
              <a:t>‹#›</a:t>
            </a:fld>
            <a:endParaRPr lang="en-US"/>
          </a:p>
        </p:txBody>
      </p:sp>
      <p:cxnSp>
        <p:nvCxnSpPr>
          <p:cNvPr id="8" name="Straight Connector 7">
            <a:extLst>
              <a:ext uri="{FF2B5EF4-FFF2-40B4-BE49-F238E27FC236}">
                <a16:creationId xmlns:a16="http://schemas.microsoft.com/office/drawing/2014/main" id="{2B533D70-2C40-B672-EE3B-812190195AEF}"/>
              </a:ext>
            </a:extLst>
          </p:cNvPr>
          <p:cNvCxnSpPr>
            <a:cxnSpLocks/>
          </p:cNvCxnSpPr>
          <p:nvPr userDrawn="1"/>
        </p:nvCxnSpPr>
        <p:spPr>
          <a:xfrm>
            <a:off x="838200" y="1219200"/>
            <a:ext cx="10515600"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CDC4ECB1-3A97-66FE-A59D-81802F66D180}"/>
              </a:ext>
            </a:extLst>
          </p:cNvPr>
          <p:cNvSpPr/>
          <p:nvPr userDrawn="1"/>
        </p:nvSpPr>
        <p:spPr>
          <a:xfrm>
            <a:off x="0" y="0"/>
            <a:ext cx="157254"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AA17C20-8851-B79F-3B5E-B38500EA8CE6}"/>
              </a:ext>
            </a:extLst>
          </p:cNvPr>
          <p:cNvSpPr/>
          <p:nvPr userDrawn="1"/>
        </p:nvSpPr>
        <p:spPr>
          <a:xfrm>
            <a:off x="157254" y="0"/>
            <a:ext cx="11877492" cy="13650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C173F9-7114-0223-CAB2-DA78B7E0E41D}"/>
              </a:ext>
            </a:extLst>
          </p:cNvPr>
          <p:cNvSpPr/>
          <p:nvPr userDrawn="1"/>
        </p:nvSpPr>
        <p:spPr>
          <a:xfrm>
            <a:off x="12034746" y="0"/>
            <a:ext cx="157254"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19A11D-202B-DEBF-88D9-83FC3118F9F8}"/>
              </a:ext>
            </a:extLst>
          </p:cNvPr>
          <p:cNvSpPr/>
          <p:nvPr userDrawn="1"/>
        </p:nvSpPr>
        <p:spPr>
          <a:xfrm>
            <a:off x="157254" y="6721475"/>
            <a:ext cx="11877492" cy="13650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903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6D073-2487-4D70-58BE-DA59223560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36475E-C461-FA91-9605-ACF3C1D7FD8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8F5598-4C9B-608F-FF38-BB3416096C05}"/>
              </a:ext>
            </a:extLst>
          </p:cNvPr>
          <p:cNvSpPr>
            <a:spLocks noGrp="1"/>
          </p:cNvSpPr>
          <p:nvPr>
            <p:ph type="dt" sz="half" idx="10"/>
          </p:nvPr>
        </p:nvSpPr>
        <p:spPr/>
        <p:txBody>
          <a:bodyPr/>
          <a:lstStyle/>
          <a:p>
            <a:fld id="{A816466D-EBD5-A043-B85B-189A4FA14AE2}" type="datetime1">
              <a:rPr lang="en-CA" smtClean="0"/>
              <a:t>2025-02-20</a:t>
            </a:fld>
            <a:endParaRPr lang="en-US"/>
          </a:p>
        </p:txBody>
      </p:sp>
      <p:sp>
        <p:nvSpPr>
          <p:cNvPr id="5" name="Footer Placeholder 4">
            <a:extLst>
              <a:ext uri="{FF2B5EF4-FFF2-40B4-BE49-F238E27FC236}">
                <a16:creationId xmlns:a16="http://schemas.microsoft.com/office/drawing/2014/main" id="{D15E2B0E-6501-068F-4FFB-6EC6AE9B7581}"/>
              </a:ext>
            </a:extLst>
          </p:cNvPr>
          <p:cNvSpPr>
            <a:spLocks noGrp="1"/>
          </p:cNvSpPr>
          <p:nvPr>
            <p:ph type="ftr" sz="quarter" idx="11"/>
          </p:nvPr>
        </p:nvSpPr>
        <p:spPr/>
        <p:txBody>
          <a:bodyPr/>
          <a:lstStyle/>
          <a:p>
            <a:r>
              <a:rPr lang="en-US"/>
              <a:t>Slides from Wenhu Chen</a:t>
            </a:r>
          </a:p>
        </p:txBody>
      </p:sp>
      <p:sp>
        <p:nvSpPr>
          <p:cNvPr id="6" name="Slide Number Placeholder 5">
            <a:extLst>
              <a:ext uri="{FF2B5EF4-FFF2-40B4-BE49-F238E27FC236}">
                <a16:creationId xmlns:a16="http://schemas.microsoft.com/office/drawing/2014/main" id="{2623ED90-FBF3-71BB-B242-D5C1B54A9341}"/>
              </a:ext>
            </a:extLst>
          </p:cNvPr>
          <p:cNvSpPr>
            <a:spLocks noGrp="1"/>
          </p:cNvSpPr>
          <p:nvPr>
            <p:ph type="sldNum" sz="quarter" idx="12"/>
          </p:nvPr>
        </p:nvSpPr>
        <p:spPr/>
        <p:txBody>
          <a:bodyPr/>
          <a:lstStyle/>
          <a:p>
            <a:fld id="{BA64772F-E81F-0045-92B8-B93AB4530561}" type="slidenum">
              <a:rPr lang="en-US" smtClean="0"/>
              <a:t>‹#›</a:t>
            </a:fld>
            <a:endParaRPr lang="en-US"/>
          </a:p>
        </p:txBody>
      </p:sp>
      <p:sp>
        <p:nvSpPr>
          <p:cNvPr id="7" name="Rectangle 6">
            <a:extLst>
              <a:ext uri="{FF2B5EF4-FFF2-40B4-BE49-F238E27FC236}">
                <a16:creationId xmlns:a16="http://schemas.microsoft.com/office/drawing/2014/main" id="{D86714A3-E6B6-E0AE-4013-D589E41DFF86}"/>
              </a:ext>
            </a:extLst>
          </p:cNvPr>
          <p:cNvSpPr/>
          <p:nvPr userDrawn="1"/>
        </p:nvSpPr>
        <p:spPr>
          <a:xfrm>
            <a:off x="0" y="0"/>
            <a:ext cx="157254"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EF4B64-D300-C0D7-D43D-759DDEF36AB9}"/>
              </a:ext>
            </a:extLst>
          </p:cNvPr>
          <p:cNvSpPr/>
          <p:nvPr userDrawn="1"/>
        </p:nvSpPr>
        <p:spPr>
          <a:xfrm>
            <a:off x="157254" y="0"/>
            <a:ext cx="11877492" cy="13650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B05A41D-1E82-4470-4200-2A32F168F67C}"/>
              </a:ext>
            </a:extLst>
          </p:cNvPr>
          <p:cNvSpPr/>
          <p:nvPr userDrawn="1"/>
        </p:nvSpPr>
        <p:spPr>
          <a:xfrm>
            <a:off x="12034746" y="0"/>
            <a:ext cx="157254"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83FB185-67CD-3974-135F-ADB2BCF78585}"/>
              </a:ext>
            </a:extLst>
          </p:cNvPr>
          <p:cNvSpPr/>
          <p:nvPr userDrawn="1"/>
        </p:nvSpPr>
        <p:spPr>
          <a:xfrm>
            <a:off x="157254" y="6721475"/>
            <a:ext cx="11877492" cy="13650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9953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C07BFE-039C-9E40-D79D-2E6F3C5088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186248-7403-1476-6B5B-0BDF19303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E8A15-A1A8-1F94-D676-391F11B73F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AFF50DA-FBFD-1848-AE05-CBC0757BBE09}" type="datetime1">
              <a:rPr lang="en-CA" smtClean="0"/>
              <a:t>2025-02-20</a:t>
            </a:fld>
            <a:endParaRPr lang="en-US"/>
          </a:p>
        </p:txBody>
      </p:sp>
      <p:sp>
        <p:nvSpPr>
          <p:cNvPr id="5" name="Footer Placeholder 4">
            <a:extLst>
              <a:ext uri="{FF2B5EF4-FFF2-40B4-BE49-F238E27FC236}">
                <a16:creationId xmlns:a16="http://schemas.microsoft.com/office/drawing/2014/main" id="{5138790D-8D6C-487B-9932-83411D2C31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Slides from Wenhu Chen</a:t>
            </a:r>
          </a:p>
        </p:txBody>
      </p:sp>
      <p:sp>
        <p:nvSpPr>
          <p:cNvPr id="6" name="Slide Number Placeholder 5">
            <a:extLst>
              <a:ext uri="{FF2B5EF4-FFF2-40B4-BE49-F238E27FC236}">
                <a16:creationId xmlns:a16="http://schemas.microsoft.com/office/drawing/2014/main" id="{73DFF936-E607-EBB1-E197-75D213F917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64772F-E81F-0045-92B8-B93AB4530561}" type="slidenum">
              <a:rPr lang="en-US" smtClean="0"/>
              <a:t>‹#›</a:t>
            </a:fld>
            <a:endParaRPr lang="en-US"/>
          </a:p>
        </p:txBody>
      </p:sp>
    </p:spTree>
    <p:extLst>
      <p:ext uri="{BB962C8B-B14F-4D97-AF65-F5344CB8AC3E}">
        <p14:creationId xmlns:p14="http://schemas.microsoft.com/office/powerpoint/2010/main" val="65610247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4.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39.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0.png"/><Relationship Id="rId7" Type="http://schemas.openxmlformats.org/officeDocument/2006/relationships/image" Target="../media/image48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svg"/><Relationship Id="rId11" Type="http://schemas.openxmlformats.org/officeDocument/2006/relationships/image" Target="../media/image63.png"/><Relationship Id="rId5" Type="http://schemas.openxmlformats.org/officeDocument/2006/relationships/image" Target="../media/image48.png"/><Relationship Id="rId10" Type="http://schemas.openxmlformats.org/officeDocument/2006/relationships/image" Target="../media/image61.png"/><Relationship Id="rId4" Type="http://schemas.openxmlformats.org/officeDocument/2006/relationships/image" Target="../media/image39.pn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10.png"/><Relationship Id="rId3" Type="http://schemas.openxmlformats.org/officeDocument/2006/relationships/image" Target="../media/image14.png"/><Relationship Id="rId7" Type="http://schemas.openxmlformats.org/officeDocument/2006/relationships/image" Target="../media/image57.png"/><Relationship Id="rId12"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68.png"/><Relationship Id="rId5" Type="http://schemas.openxmlformats.org/officeDocument/2006/relationships/image" Target="../media/image46.png"/><Relationship Id="rId10" Type="http://schemas.openxmlformats.org/officeDocument/2006/relationships/image" Target="../media/image67.jpeg"/><Relationship Id="rId4" Type="http://schemas.openxmlformats.org/officeDocument/2006/relationships/image" Target="../media/image64.png"/><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71.png"/><Relationship Id="rId7" Type="http://schemas.openxmlformats.org/officeDocument/2006/relationships/image" Target="../media/image9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82.jpeg"/><Relationship Id="rId9"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34.png"/><Relationship Id="rId7" Type="http://schemas.openxmlformats.org/officeDocument/2006/relationships/image" Target="../media/image99.png"/><Relationship Id="rId12"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103.png"/><Relationship Id="rId5" Type="http://schemas.openxmlformats.org/officeDocument/2006/relationships/image" Target="../media/image30.png"/><Relationship Id="rId10" Type="http://schemas.openxmlformats.org/officeDocument/2006/relationships/image" Target="../media/image102.png"/><Relationship Id="rId4" Type="http://schemas.openxmlformats.org/officeDocument/2006/relationships/image" Target="../media/image35.svg"/><Relationship Id="rId9" Type="http://schemas.openxmlformats.org/officeDocument/2006/relationships/image" Target="../media/image101.jpeg"/></Relationships>
</file>

<file path=ppt/slides/_rels/slide2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4.png"/><Relationship Id="rId7"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33.png"/><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114.png"/><Relationship Id="rId7" Type="http://schemas.openxmlformats.org/officeDocument/2006/relationships/image" Target="../media/image94.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2.jpeg"/><Relationship Id="rId11" Type="http://schemas.openxmlformats.org/officeDocument/2006/relationships/image" Target="../media/image97.png"/><Relationship Id="rId5" Type="http://schemas.openxmlformats.org/officeDocument/2006/relationships/image" Target="../media/image116.png"/><Relationship Id="rId10" Type="http://schemas.openxmlformats.org/officeDocument/2006/relationships/image" Target="../media/image118.jpg"/><Relationship Id="rId4" Type="http://schemas.openxmlformats.org/officeDocument/2006/relationships/image" Target="../media/image115.png"/><Relationship Id="rId9" Type="http://schemas.openxmlformats.org/officeDocument/2006/relationships/image" Target="../media/image117.png"/></Relationships>
</file>

<file path=ppt/slides/_rels/slide3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19.png"/><Relationship Id="rId7" Type="http://schemas.openxmlformats.org/officeDocument/2006/relationships/image" Target="../media/image12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84.png"/><Relationship Id="rId4" Type="http://schemas.openxmlformats.org/officeDocument/2006/relationships/image" Target="../media/image120.png"/><Relationship Id="rId9" Type="http://schemas.openxmlformats.org/officeDocument/2006/relationships/image" Target="../media/image122.png"/></Relationships>
</file>

<file path=ppt/slides/_rels/slide3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58.png"/><Relationship Id="rId7" Type="http://schemas.openxmlformats.org/officeDocument/2006/relationships/image" Target="../media/image12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59.jpeg"/><Relationship Id="rId4" Type="http://schemas.openxmlformats.org/officeDocument/2006/relationships/image" Target="../media/image33.png"/><Relationship Id="rId9"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9.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01.jpeg"/></Relationships>
</file>

<file path=ppt/slides/_rels/slide4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31.png"/><Relationship Id="rId7"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01.jpe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01.jpeg"/><Relationship Id="rId4" Type="http://schemas.openxmlformats.org/officeDocument/2006/relationships/image" Target="../media/image119.png"/></Relationships>
</file>

<file path=ppt/slides/_rels/slide43.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01.jpe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4.png"/><Relationship Id="rId7" Type="http://schemas.openxmlformats.org/officeDocument/2006/relationships/image" Target="../media/image13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33.png"/><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34.png"/><Relationship Id="rId4" Type="http://schemas.openxmlformats.org/officeDocument/2006/relationships/image" Target="../media/image133.png"/></Relationships>
</file>

<file path=ppt/slides/_rels/slide4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4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82.jpeg"/><Relationship Id="rId4" Type="http://schemas.openxmlformats.org/officeDocument/2006/relationships/image" Target="../media/image143.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14.png"/><Relationship Id="rId2" Type="http://schemas.openxmlformats.org/officeDocument/2006/relationships/notesSlide" Target="../notesSlides/notesSlide5.xml"/><Relationship Id="rId16"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8.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33.png"/><Relationship Id="rId4" Type="http://schemas.openxmlformats.org/officeDocument/2006/relationships/image" Target="../media/image145.jpeg"/></Relationships>
</file>

<file path=ppt/slides/_rels/slide5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5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53.xml.rels><?xml version="1.0" encoding="UTF-8" standalone="yes"?>
<Relationships xmlns="http://schemas.openxmlformats.org/package/2006/relationships"><Relationship Id="rId8" Type="http://schemas.openxmlformats.org/officeDocument/2006/relationships/image" Target="../media/image1080.png"/><Relationship Id="rId13" Type="http://schemas.openxmlformats.org/officeDocument/2006/relationships/image" Target="../media/image1130.png"/><Relationship Id="rId3" Type="http://schemas.openxmlformats.org/officeDocument/2006/relationships/image" Target="../media/image1670.png"/><Relationship Id="rId7" Type="http://schemas.openxmlformats.org/officeDocument/2006/relationships/image" Target="../media/image1070.png"/><Relationship Id="rId12" Type="http://schemas.openxmlformats.org/officeDocument/2006/relationships/image" Target="../media/image1120.png"/><Relationship Id="rId2" Type="http://schemas.openxmlformats.org/officeDocument/2006/relationships/image" Target="../media/image1660.png"/><Relationship Id="rId1" Type="http://schemas.openxmlformats.org/officeDocument/2006/relationships/slideLayout" Target="../slideLayouts/slideLayout2.xml"/><Relationship Id="rId6" Type="http://schemas.openxmlformats.org/officeDocument/2006/relationships/image" Target="../media/image1060.png"/><Relationship Id="rId11" Type="http://schemas.openxmlformats.org/officeDocument/2006/relationships/image" Target="../media/image1110.png"/><Relationship Id="rId5" Type="http://schemas.openxmlformats.org/officeDocument/2006/relationships/image" Target="../media/image1050.png"/><Relationship Id="rId15" Type="http://schemas.openxmlformats.org/officeDocument/2006/relationships/image" Target="../media/image1460.png"/><Relationship Id="rId4" Type="http://schemas.openxmlformats.org/officeDocument/2006/relationships/image" Target="../media/image1040.png"/><Relationship Id="rId9" Type="http://schemas.openxmlformats.org/officeDocument/2006/relationships/image" Target="../media/image1090.png"/><Relationship Id="rId14" Type="http://schemas.openxmlformats.org/officeDocument/2006/relationships/image" Target="../media/image168.png"/></Relationships>
</file>

<file path=ppt/slides/_rels/slide54.xml.rels><?xml version="1.0" encoding="UTF-8" standalone="yes"?>
<Relationships xmlns="http://schemas.openxmlformats.org/package/2006/relationships"><Relationship Id="rId13" Type="http://schemas.openxmlformats.org/officeDocument/2006/relationships/image" Target="../media/image1130.png"/><Relationship Id="rId3" Type="http://schemas.openxmlformats.org/officeDocument/2006/relationships/image" Target="../media/image169.png"/><Relationship Id="rId12" Type="http://schemas.openxmlformats.org/officeDocument/2006/relationships/image" Target="../media/image1120.png"/><Relationship Id="rId2" Type="http://schemas.openxmlformats.org/officeDocument/2006/relationships/notesSlide" Target="../notesSlides/notesSlide45.xml"/><Relationship Id="rId1" Type="http://schemas.openxmlformats.org/officeDocument/2006/relationships/slideLayout" Target="../slideLayouts/slideLayout2.xml"/><Relationship Id="rId11" Type="http://schemas.openxmlformats.org/officeDocument/2006/relationships/image" Target="../media/image1110.png"/><Relationship Id="rId4" Type="http://schemas.openxmlformats.org/officeDocument/2006/relationships/image" Target="../media/image170.png"/><Relationship Id="rId14" Type="http://schemas.openxmlformats.org/officeDocument/2006/relationships/image" Target="../media/image103.png"/></Relationships>
</file>

<file path=ppt/slides/_rels/slide5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56.xml.rels><?xml version="1.0" encoding="UTF-8" standalone="yes"?>
<Relationships xmlns="http://schemas.openxmlformats.org/package/2006/relationships"><Relationship Id="rId13" Type="http://schemas.openxmlformats.org/officeDocument/2006/relationships/image" Target="../media/image1130.png"/><Relationship Id="rId3" Type="http://schemas.openxmlformats.org/officeDocument/2006/relationships/image" Target="../media/image1700.png"/><Relationship Id="rId12" Type="http://schemas.openxmlformats.org/officeDocument/2006/relationships/image" Target="../media/image1120.png"/><Relationship Id="rId2" Type="http://schemas.openxmlformats.org/officeDocument/2006/relationships/image" Target="../media/image1690.png"/><Relationship Id="rId1" Type="http://schemas.openxmlformats.org/officeDocument/2006/relationships/slideLayout" Target="../slideLayouts/slideLayout2.xml"/><Relationship Id="rId11" Type="http://schemas.openxmlformats.org/officeDocument/2006/relationships/image" Target="../media/image1110.png"/><Relationship Id="rId15" Type="http://schemas.openxmlformats.org/officeDocument/2006/relationships/image" Target="../media/image133.png"/><Relationship Id="rId14" Type="http://schemas.openxmlformats.org/officeDocument/2006/relationships/image" Target="../media/image103.png"/></Relationships>
</file>

<file path=ppt/slides/_rels/slide5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svg"/></Relationships>
</file>

<file path=ppt/slides/_rels/slide6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6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7.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62.png"/><Relationship Id="rId3" Type="http://schemas.openxmlformats.org/officeDocument/2006/relationships/image" Target="../media/image158.jpeg"/><Relationship Id="rId7" Type="http://schemas.openxmlformats.org/officeDocument/2006/relationships/image" Target="../media/image65.png"/><Relationship Id="rId12" Type="http://schemas.openxmlformats.org/officeDocument/2006/relationships/image" Target="../media/image16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160.png"/><Relationship Id="rId5" Type="http://schemas.openxmlformats.org/officeDocument/2006/relationships/image" Target="../media/image46.png"/><Relationship Id="rId15" Type="http://schemas.openxmlformats.org/officeDocument/2006/relationships/image" Target="../media/image172.png"/><Relationship Id="rId10" Type="http://schemas.openxmlformats.org/officeDocument/2006/relationships/image" Target="../media/image69.png"/><Relationship Id="rId4" Type="http://schemas.openxmlformats.org/officeDocument/2006/relationships/image" Target="../media/image159.jpeg"/><Relationship Id="rId9" Type="http://schemas.openxmlformats.org/officeDocument/2006/relationships/image" Target="../media/image68.png"/><Relationship Id="rId14" Type="http://schemas.openxmlformats.org/officeDocument/2006/relationships/image" Target="../media/image171.png"/></Relationships>
</file>

<file path=ppt/slides/_rels/slide66.xml.rels><?xml version="1.0" encoding="UTF-8" standalone="yes"?>
<Relationships xmlns="http://schemas.openxmlformats.org/package/2006/relationships"><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png"/></Relationships>
</file>

<file path=ppt/slides/_rels/slide6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86.jpeg"/><Relationship Id="rId18" Type="http://schemas.openxmlformats.org/officeDocument/2006/relationships/image" Target="../media/image190.jpeg"/><Relationship Id="rId26" Type="http://schemas.openxmlformats.org/officeDocument/2006/relationships/image" Target="../media/image198.jpeg"/><Relationship Id="rId3" Type="http://schemas.openxmlformats.org/officeDocument/2006/relationships/image" Target="../media/image181.jpeg"/><Relationship Id="rId21" Type="http://schemas.openxmlformats.org/officeDocument/2006/relationships/image" Target="../media/image193.jpeg"/><Relationship Id="rId7" Type="http://schemas.openxmlformats.org/officeDocument/2006/relationships/image" Target="../media/image80.jpeg"/><Relationship Id="rId12" Type="http://schemas.openxmlformats.org/officeDocument/2006/relationships/image" Target="../media/image185.png"/><Relationship Id="rId17" Type="http://schemas.openxmlformats.org/officeDocument/2006/relationships/image" Target="../media/image189.png"/><Relationship Id="rId25" Type="http://schemas.openxmlformats.org/officeDocument/2006/relationships/image" Target="../media/image197.png"/><Relationship Id="rId2" Type="http://schemas.openxmlformats.org/officeDocument/2006/relationships/image" Target="../media/image94.jpeg"/><Relationship Id="rId16" Type="http://schemas.openxmlformats.org/officeDocument/2006/relationships/image" Target="../media/image81.jpeg"/><Relationship Id="rId20"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184.jpeg"/><Relationship Id="rId24" Type="http://schemas.openxmlformats.org/officeDocument/2006/relationships/image" Target="../media/image196.jpeg"/><Relationship Id="rId5" Type="http://schemas.openxmlformats.org/officeDocument/2006/relationships/image" Target="../media/image95.jpeg"/><Relationship Id="rId15" Type="http://schemas.openxmlformats.org/officeDocument/2006/relationships/image" Target="../media/image188.jpeg"/><Relationship Id="rId23" Type="http://schemas.openxmlformats.org/officeDocument/2006/relationships/image" Target="../media/image195.jpeg"/><Relationship Id="rId10" Type="http://schemas.openxmlformats.org/officeDocument/2006/relationships/image" Target="../media/image183.jpeg"/><Relationship Id="rId19" Type="http://schemas.openxmlformats.org/officeDocument/2006/relationships/image" Target="../media/image191.jpeg"/><Relationship Id="rId4" Type="http://schemas.openxmlformats.org/officeDocument/2006/relationships/image" Target="../media/image142.png"/><Relationship Id="rId9" Type="http://schemas.openxmlformats.org/officeDocument/2006/relationships/image" Target="../media/image182.jpeg"/><Relationship Id="rId14" Type="http://schemas.openxmlformats.org/officeDocument/2006/relationships/image" Target="../media/image187.jpeg"/><Relationship Id="rId22" Type="http://schemas.openxmlformats.org/officeDocument/2006/relationships/image" Target="../media/image194.jpeg"/><Relationship Id="rId27" Type="http://schemas.openxmlformats.org/officeDocument/2006/relationships/image" Target="../media/image199.jpe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5.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33.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43.png"/><Relationship Id="rId2" Type="http://schemas.openxmlformats.org/officeDocument/2006/relationships/notesSlide" Target="../notesSlides/notesSlide9.xml"/><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41.png"/><Relationship Id="rId10" Type="http://schemas.openxmlformats.org/officeDocument/2006/relationships/image" Target="../media/image20.png"/><Relationship Id="rId19"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19.pn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E386F-16A9-7AA1-284B-227D1200C362}"/>
              </a:ext>
            </a:extLst>
          </p:cNvPr>
          <p:cNvSpPr>
            <a:spLocks noGrp="1"/>
          </p:cNvSpPr>
          <p:nvPr>
            <p:ph type="ctrTitle"/>
          </p:nvPr>
        </p:nvSpPr>
        <p:spPr>
          <a:xfrm>
            <a:off x="192877" y="715396"/>
            <a:ext cx="11806246" cy="2387600"/>
          </a:xfrm>
        </p:spPr>
        <p:txBody>
          <a:bodyPr>
            <a:normAutofit/>
          </a:bodyPr>
          <a:lstStyle/>
          <a:p>
            <a:r>
              <a:rPr lang="en-US" sz="4800" dirty="0"/>
              <a:t>Enhancing Foundation Models </a:t>
            </a:r>
            <a:br>
              <a:rPr lang="en-US" sz="4800" dirty="0"/>
            </a:br>
            <a:r>
              <a:rPr lang="en-US" sz="4800" dirty="0"/>
              <a:t>Through Interaction</a:t>
            </a:r>
            <a:br>
              <a:rPr lang="en-US" sz="4800" dirty="0"/>
            </a:br>
            <a:endParaRPr lang="en-US" sz="4800" dirty="0"/>
          </a:p>
        </p:txBody>
      </p:sp>
      <p:sp>
        <p:nvSpPr>
          <p:cNvPr id="9" name="Slide Number Placeholder 8">
            <a:extLst>
              <a:ext uri="{FF2B5EF4-FFF2-40B4-BE49-F238E27FC236}">
                <a16:creationId xmlns:a16="http://schemas.microsoft.com/office/drawing/2014/main" id="{08B6E153-695F-1231-122C-BB1BF0AC0913}"/>
              </a:ext>
            </a:extLst>
          </p:cNvPr>
          <p:cNvSpPr>
            <a:spLocks noGrp="1"/>
          </p:cNvSpPr>
          <p:nvPr>
            <p:ph type="sldNum" sz="quarter" idx="12"/>
          </p:nvPr>
        </p:nvSpPr>
        <p:spPr/>
        <p:txBody>
          <a:bodyPr/>
          <a:lstStyle/>
          <a:p>
            <a:fld id="{BA64772F-E81F-0045-92B8-B93AB4530561}" type="slidenum">
              <a:rPr lang="en-US" smtClean="0"/>
              <a:t>1</a:t>
            </a:fld>
            <a:endParaRPr lang="en-US"/>
          </a:p>
        </p:txBody>
      </p:sp>
      <p:pic>
        <p:nvPicPr>
          <p:cNvPr id="2050" name="Picture 2" descr="University of Waterloo - Wikipedia">
            <a:extLst>
              <a:ext uri="{FF2B5EF4-FFF2-40B4-BE49-F238E27FC236}">
                <a16:creationId xmlns:a16="http://schemas.microsoft.com/office/drawing/2014/main" id="{4EE99582-93CB-50E5-532E-33FCAFEC9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552" y="3698084"/>
            <a:ext cx="1350445" cy="13504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me - Vector Institute for Artificial Intelligence">
            <a:extLst>
              <a:ext uri="{FF2B5EF4-FFF2-40B4-BE49-F238E27FC236}">
                <a16:creationId xmlns:a16="http://schemas.microsoft.com/office/drawing/2014/main" id="{2A415288-11BA-8FBA-B4AC-B6F47DE43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476" y="3707426"/>
            <a:ext cx="1350446" cy="13504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E32066A-60F2-18AE-83A4-E780344FA093}"/>
              </a:ext>
            </a:extLst>
          </p:cNvPr>
          <p:cNvSpPr txBox="1"/>
          <p:nvPr/>
        </p:nvSpPr>
        <p:spPr>
          <a:xfrm>
            <a:off x="4393922" y="2696893"/>
            <a:ext cx="3219451" cy="461665"/>
          </a:xfrm>
          <a:prstGeom prst="rect">
            <a:avLst/>
          </a:prstGeom>
          <a:noFill/>
        </p:spPr>
        <p:txBody>
          <a:bodyPr wrap="square">
            <a:spAutoFit/>
          </a:bodyPr>
          <a:lstStyle/>
          <a:p>
            <a:r>
              <a:rPr lang="en-US" sz="2400" dirty="0"/>
              <a:t>Speaker: </a:t>
            </a:r>
            <a:r>
              <a:rPr lang="en-US" sz="2400" dirty="0" err="1"/>
              <a:t>Wenhu</a:t>
            </a:r>
            <a:r>
              <a:rPr lang="en-US" sz="2400" dirty="0"/>
              <a:t> Chen</a:t>
            </a:r>
          </a:p>
        </p:txBody>
      </p:sp>
      <p:pic>
        <p:nvPicPr>
          <p:cNvPr id="8194" name="Picture 2">
            <a:extLst>
              <a:ext uri="{FF2B5EF4-FFF2-40B4-BE49-F238E27FC236}">
                <a16:creationId xmlns:a16="http://schemas.microsoft.com/office/drawing/2014/main" id="{B245EE4F-71FF-BB0B-1C40-C92F0ED3F4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462"/>
          <a:stretch/>
        </p:blipFill>
        <p:spPr bwMode="auto">
          <a:xfrm>
            <a:off x="9371820" y="4629257"/>
            <a:ext cx="1486040" cy="3004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A7D1F9C-36EF-0ED6-0E05-4742BAA66C2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0769"/>
          <a:stretch/>
        </p:blipFill>
        <p:spPr bwMode="auto">
          <a:xfrm>
            <a:off x="9718431" y="3755005"/>
            <a:ext cx="1019907" cy="874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615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9465C-2248-4AB2-6AC8-7EA185D63998}"/>
              </a:ext>
            </a:extLst>
          </p:cNvPr>
          <p:cNvSpPr>
            <a:spLocks noGrp="1"/>
          </p:cNvSpPr>
          <p:nvPr>
            <p:ph type="title"/>
          </p:nvPr>
        </p:nvSpPr>
        <p:spPr/>
        <p:txBody>
          <a:bodyPr>
            <a:normAutofit/>
          </a:bodyPr>
          <a:lstStyle/>
          <a:p>
            <a:r>
              <a:rPr lang="en-US" dirty="0"/>
              <a:t>Invisible Interaction in Writing</a:t>
            </a:r>
          </a:p>
        </p:txBody>
      </p:sp>
      <p:sp>
        <p:nvSpPr>
          <p:cNvPr id="4" name="Slide Number Placeholder 3">
            <a:extLst>
              <a:ext uri="{FF2B5EF4-FFF2-40B4-BE49-F238E27FC236}">
                <a16:creationId xmlns:a16="http://schemas.microsoft.com/office/drawing/2014/main" id="{FB6C037D-C179-0791-9290-E0624AB6FAB5}"/>
              </a:ext>
            </a:extLst>
          </p:cNvPr>
          <p:cNvSpPr>
            <a:spLocks noGrp="1"/>
          </p:cNvSpPr>
          <p:nvPr>
            <p:ph type="sldNum" sz="quarter" idx="12"/>
          </p:nvPr>
        </p:nvSpPr>
        <p:spPr/>
        <p:txBody>
          <a:bodyPr/>
          <a:lstStyle/>
          <a:p>
            <a:fld id="{BA64772F-E81F-0045-92B8-B93AB4530561}" type="slidenum">
              <a:rPr lang="en-US" smtClean="0"/>
              <a:t>10</a:t>
            </a:fld>
            <a:endParaRPr lang="en-US"/>
          </a:p>
        </p:txBody>
      </p:sp>
      <p:pic>
        <p:nvPicPr>
          <p:cNvPr id="4102" name="Picture 6" descr="Search engine - Free seo and web icons">
            <a:extLst>
              <a:ext uri="{FF2B5EF4-FFF2-40B4-BE49-F238E27FC236}">
                <a16:creationId xmlns:a16="http://schemas.microsoft.com/office/drawing/2014/main" id="{D499910C-FAAE-D6CA-D243-A0460A1F14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451" b="22326"/>
          <a:stretch/>
        </p:blipFill>
        <p:spPr bwMode="auto">
          <a:xfrm>
            <a:off x="5981174" y="2871812"/>
            <a:ext cx="1041798" cy="5232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C7FEF5C-577C-A7A9-E601-0B66BD287926}"/>
              </a:ext>
            </a:extLst>
          </p:cNvPr>
          <p:cNvSpPr txBox="1"/>
          <p:nvPr/>
        </p:nvSpPr>
        <p:spPr>
          <a:xfrm>
            <a:off x="5832260" y="1999764"/>
            <a:ext cx="1684485" cy="738664"/>
          </a:xfrm>
          <a:prstGeom prst="rect">
            <a:avLst/>
          </a:prstGeom>
          <a:noFill/>
        </p:spPr>
        <p:txBody>
          <a:bodyPr wrap="square" rtlCol="0">
            <a:spAutoFit/>
          </a:bodyPr>
          <a:lstStyle/>
          <a:p>
            <a:r>
              <a:rPr lang="en-US" sz="1400" dirty="0"/>
              <a:t>What’s the revenue of NVIDIA for fiscal year 2023? </a:t>
            </a:r>
          </a:p>
        </p:txBody>
      </p:sp>
      <p:sp>
        <p:nvSpPr>
          <p:cNvPr id="16" name="TextBox 15">
            <a:extLst>
              <a:ext uri="{FF2B5EF4-FFF2-40B4-BE49-F238E27FC236}">
                <a16:creationId xmlns:a16="http://schemas.microsoft.com/office/drawing/2014/main" id="{E4423107-2200-6EC6-657C-5DD273499978}"/>
              </a:ext>
            </a:extLst>
          </p:cNvPr>
          <p:cNvSpPr txBox="1"/>
          <p:nvPr/>
        </p:nvSpPr>
        <p:spPr>
          <a:xfrm>
            <a:off x="922723" y="1999764"/>
            <a:ext cx="4354691" cy="2308324"/>
          </a:xfrm>
          <a:prstGeom prst="rect">
            <a:avLst/>
          </a:prstGeom>
          <a:solidFill>
            <a:srgbClr val="F8F8F8"/>
          </a:solidFill>
          <a:ln w="12700">
            <a:solidFill>
              <a:schemeClr val="accent1">
                <a:shade val="15000"/>
              </a:schemeClr>
            </a:solidFill>
          </a:ln>
        </p:spPr>
        <p:txBody>
          <a:bodyPr wrap="square">
            <a:spAutoFit/>
          </a:bodyPr>
          <a:lstStyle/>
          <a:p>
            <a:r>
              <a:rPr lang="en-CA" sz="1200" b="1" dirty="0"/>
              <a:t>Financial Performance</a:t>
            </a:r>
            <a:endParaRPr lang="en-CA" sz="1200" dirty="0"/>
          </a:p>
          <a:p>
            <a:pPr>
              <a:buFont typeface="Arial" panose="020B0604020202020204" pitchFamily="34" charset="0"/>
              <a:buChar char="•"/>
            </a:pPr>
            <a:r>
              <a:rPr lang="en-CA" sz="1200" b="1" dirty="0"/>
              <a:t> Annual Revenue</a:t>
            </a:r>
            <a:r>
              <a:rPr lang="en-CA" sz="1200" dirty="0"/>
              <a:t>: NVIDIA reported a revenue of $60.9 billion for fiscal year 2024, </a:t>
            </a:r>
            <a:r>
              <a:rPr lang="en-CA" sz="1200" dirty="0">
                <a:solidFill>
                  <a:srgbClr val="FF0000"/>
                </a:solidFill>
              </a:rPr>
              <a:t>marking a 126% increase from the previous fiscal year.</a:t>
            </a:r>
          </a:p>
          <a:p>
            <a:pPr>
              <a:buFont typeface="Arial" panose="020B0604020202020204" pitchFamily="34" charset="0"/>
              <a:buChar char="•"/>
            </a:pPr>
            <a:r>
              <a:rPr lang="en-CA" sz="1200" b="1" dirty="0"/>
              <a:t> Net Income</a:t>
            </a:r>
            <a:r>
              <a:rPr lang="en-CA" sz="1200" dirty="0"/>
              <a:t>: The company's net income for 2024 was $29.76 billion, a significant rise from $4.37 billion in 2023. </a:t>
            </a:r>
          </a:p>
          <a:p>
            <a:pPr>
              <a:buFont typeface="Arial" panose="020B0604020202020204" pitchFamily="34" charset="0"/>
              <a:buChar char="•"/>
            </a:pPr>
            <a:r>
              <a:rPr lang="en-CA" sz="1200" b="1" dirty="0"/>
              <a:t> Earnings Per Share (EPS)</a:t>
            </a:r>
            <a:r>
              <a:rPr lang="en-CA" sz="1200" dirty="0"/>
              <a:t>: GAAP EPS stood at $11.93, up 586% from the prior year, while non-GAAP EPS was $12.96, reflecting a 288% increase.</a:t>
            </a:r>
          </a:p>
          <a:p>
            <a:r>
              <a:rPr lang="en-CA" sz="1200" b="1" dirty="0"/>
              <a:t>Quarterly Highlights</a:t>
            </a:r>
            <a:endParaRPr lang="en-CA" sz="1200" dirty="0"/>
          </a:p>
          <a:p>
            <a:pPr>
              <a:buFont typeface="Arial" panose="020B0604020202020204" pitchFamily="34" charset="0"/>
              <a:buChar char="•"/>
            </a:pPr>
            <a:r>
              <a:rPr lang="en-CA" sz="1200" b="1" dirty="0"/>
              <a:t> Q1 FY2025</a:t>
            </a:r>
            <a:r>
              <a:rPr lang="en-CA" sz="1200" dirty="0"/>
              <a:t>: Revenue reached $26.0 billion, an 18% increase from the previous quarter and a 262% surge year-over-year.</a:t>
            </a:r>
          </a:p>
        </p:txBody>
      </p:sp>
      <p:sp>
        <p:nvSpPr>
          <p:cNvPr id="25" name="TextBox 24">
            <a:extLst>
              <a:ext uri="{FF2B5EF4-FFF2-40B4-BE49-F238E27FC236}">
                <a16:creationId xmlns:a16="http://schemas.microsoft.com/office/drawing/2014/main" id="{0ABE286D-7D90-E867-7D0F-9ED2A5161A9A}"/>
              </a:ext>
            </a:extLst>
          </p:cNvPr>
          <p:cNvSpPr txBox="1"/>
          <p:nvPr/>
        </p:nvSpPr>
        <p:spPr>
          <a:xfrm>
            <a:off x="7665660" y="2841222"/>
            <a:ext cx="1157439" cy="307777"/>
          </a:xfrm>
          <a:prstGeom prst="rect">
            <a:avLst/>
          </a:prstGeom>
          <a:noFill/>
        </p:spPr>
        <p:txBody>
          <a:bodyPr wrap="square" rtlCol="0">
            <a:spAutoFit/>
          </a:bodyPr>
          <a:lstStyle/>
          <a:p>
            <a:r>
              <a:rPr lang="en-US" sz="1400" dirty="0"/>
              <a:t>26.94 billion</a:t>
            </a:r>
          </a:p>
        </p:txBody>
      </p:sp>
      <p:sp>
        <p:nvSpPr>
          <p:cNvPr id="30" name="Right Arrow 29">
            <a:extLst>
              <a:ext uri="{FF2B5EF4-FFF2-40B4-BE49-F238E27FC236}">
                <a16:creationId xmlns:a16="http://schemas.microsoft.com/office/drawing/2014/main" id="{E9EE66BC-7E81-99A5-4DF9-8B715E4B87F4}"/>
              </a:ext>
            </a:extLst>
          </p:cNvPr>
          <p:cNvSpPr/>
          <p:nvPr/>
        </p:nvSpPr>
        <p:spPr>
          <a:xfrm>
            <a:off x="5487400" y="2865537"/>
            <a:ext cx="344860" cy="259146"/>
          </a:xfrm>
          <a:prstGeom prst="rightArrow">
            <a:avLst>
              <a:gd name="adj1" fmla="val 41029"/>
              <a:gd name="adj2" fmla="val 5000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a:extLst>
              <a:ext uri="{FF2B5EF4-FFF2-40B4-BE49-F238E27FC236}">
                <a16:creationId xmlns:a16="http://schemas.microsoft.com/office/drawing/2014/main" id="{32F03F41-4AFC-DF60-3FDF-6332DC1DCD61}"/>
              </a:ext>
            </a:extLst>
          </p:cNvPr>
          <p:cNvSpPr/>
          <p:nvPr/>
        </p:nvSpPr>
        <p:spPr>
          <a:xfrm>
            <a:off x="7220011" y="2865537"/>
            <a:ext cx="344860" cy="259146"/>
          </a:xfrm>
          <a:prstGeom prst="rightArrow">
            <a:avLst>
              <a:gd name="adj1" fmla="val 41029"/>
              <a:gd name="adj2" fmla="val 5000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a:extLst>
              <a:ext uri="{FF2B5EF4-FFF2-40B4-BE49-F238E27FC236}">
                <a16:creationId xmlns:a16="http://schemas.microsoft.com/office/drawing/2014/main" id="{240C3173-7115-4281-ED43-7DD41C4DEE43}"/>
              </a:ext>
            </a:extLst>
          </p:cNvPr>
          <p:cNvSpPr/>
          <p:nvPr/>
        </p:nvSpPr>
        <p:spPr>
          <a:xfrm>
            <a:off x="8882637" y="2865537"/>
            <a:ext cx="344860" cy="259146"/>
          </a:xfrm>
          <a:prstGeom prst="rightArrow">
            <a:avLst>
              <a:gd name="adj1" fmla="val 41029"/>
              <a:gd name="adj2" fmla="val 5000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descr="Calculator - Free education icons">
            <a:extLst>
              <a:ext uri="{FF2B5EF4-FFF2-40B4-BE49-F238E27FC236}">
                <a16:creationId xmlns:a16="http://schemas.microsoft.com/office/drawing/2014/main" id="{92C2340E-64B1-3F72-0197-1AB38795BC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6411" y="2665897"/>
            <a:ext cx="658426" cy="658426"/>
          </a:xfrm>
          <a:prstGeom prst="rect">
            <a:avLst/>
          </a:prstGeom>
          <a:noFill/>
          <a:extLst>
            <a:ext uri="{909E8E84-426E-40DD-AFC4-6F175D3DCCD1}">
              <a14:hiddenFill xmlns:a14="http://schemas.microsoft.com/office/drawing/2010/main">
                <a:solidFill>
                  <a:srgbClr val="FFFFFF"/>
                </a:solidFill>
              </a14:hiddenFill>
            </a:ext>
          </a:extLst>
        </p:spPr>
      </p:pic>
      <p:sp>
        <p:nvSpPr>
          <p:cNvPr id="33" name="Right Arrow 32">
            <a:extLst>
              <a:ext uri="{FF2B5EF4-FFF2-40B4-BE49-F238E27FC236}">
                <a16:creationId xmlns:a16="http://schemas.microsoft.com/office/drawing/2014/main" id="{8E247C5B-83BF-4F75-F4F6-60F902590CD9}"/>
              </a:ext>
            </a:extLst>
          </p:cNvPr>
          <p:cNvSpPr/>
          <p:nvPr/>
        </p:nvSpPr>
        <p:spPr>
          <a:xfrm>
            <a:off x="10183751" y="2865537"/>
            <a:ext cx="344860" cy="259146"/>
          </a:xfrm>
          <a:prstGeom prst="rightArrow">
            <a:avLst>
              <a:gd name="adj1" fmla="val 41029"/>
              <a:gd name="adj2" fmla="val 5000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8B0E2A04-C654-E534-8780-86E1EF98F486}"/>
              </a:ext>
            </a:extLst>
          </p:cNvPr>
          <p:cNvSpPr txBox="1"/>
          <p:nvPr/>
        </p:nvSpPr>
        <p:spPr>
          <a:xfrm>
            <a:off x="10677526" y="2841222"/>
            <a:ext cx="658426" cy="307777"/>
          </a:xfrm>
          <a:prstGeom prst="rect">
            <a:avLst/>
          </a:prstGeom>
          <a:noFill/>
        </p:spPr>
        <p:txBody>
          <a:bodyPr wrap="square" rtlCol="0">
            <a:spAutoFit/>
          </a:bodyPr>
          <a:lstStyle/>
          <a:p>
            <a:r>
              <a:rPr lang="en-US" sz="1400" dirty="0"/>
              <a:t>126%</a:t>
            </a:r>
          </a:p>
        </p:txBody>
      </p:sp>
      <p:pic>
        <p:nvPicPr>
          <p:cNvPr id="3076" name="Picture 4" descr="Analyst - Free professions and jobs icons">
            <a:extLst>
              <a:ext uri="{FF2B5EF4-FFF2-40B4-BE49-F238E27FC236}">
                <a16:creationId xmlns:a16="http://schemas.microsoft.com/office/drawing/2014/main" id="{6779B5DD-87FD-F00E-C3F8-7F8FE26374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9931" y="4893667"/>
            <a:ext cx="920274" cy="92027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C0EB9929-3FCC-7C97-8E74-88650A413F2F}"/>
              </a:ext>
            </a:extLst>
          </p:cNvPr>
          <p:cNvCxnSpPr>
            <a:stCxn id="3076" idx="0"/>
            <a:endCxn id="16" idx="2"/>
          </p:cNvCxnSpPr>
          <p:nvPr/>
        </p:nvCxnSpPr>
        <p:spPr>
          <a:xfrm flipV="1">
            <a:off x="3100068" y="4308088"/>
            <a:ext cx="1" cy="585579"/>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CEA646E1-57C2-48DE-CC02-37801324D3B1}"/>
              </a:ext>
            </a:extLst>
          </p:cNvPr>
          <p:cNvSpPr txBox="1"/>
          <p:nvPr/>
        </p:nvSpPr>
        <p:spPr>
          <a:xfrm>
            <a:off x="3135760" y="4421926"/>
            <a:ext cx="1052981" cy="369332"/>
          </a:xfrm>
          <a:prstGeom prst="rect">
            <a:avLst/>
          </a:prstGeom>
          <a:noFill/>
        </p:spPr>
        <p:txBody>
          <a:bodyPr wrap="none" rtlCol="0">
            <a:spAutoFit/>
          </a:bodyPr>
          <a:lstStyle/>
          <a:p>
            <a:r>
              <a:rPr lang="en-US" dirty="0"/>
              <a:t>generate</a:t>
            </a:r>
          </a:p>
        </p:txBody>
      </p:sp>
    </p:spTree>
    <p:extLst>
      <p:ext uri="{BB962C8B-B14F-4D97-AF65-F5344CB8AC3E}">
        <p14:creationId xmlns:p14="http://schemas.microsoft.com/office/powerpoint/2010/main" val="376950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0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30" grpId="0" animBg="1"/>
      <p:bldP spid="31" grpId="0" animBg="1"/>
      <p:bldP spid="32" grpId="0" animBg="1"/>
      <p:bldP spid="33" grpId="0" animBg="1"/>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4BEDB-3207-3D74-071F-2E744D05E251}"/>
              </a:ext>
            </a:extLst>
          </p:cNvPr>
          <p:cNvSpPr>
            <a:spLocks noGrp="1"/>
          </p:cNvSpPr>
          <p:nvPr>
            <p:ph type="title"/>
          </p:nvPr>
        </p:nvSpPr>
        <p:spPr/>
        <p:txBody>
          <a:bodyPr>
            <a:normAutofit/>
          </a:bodyPr>
          <a:lstStyle/>
          <a:p>
            <a:r>
              <a:rPr lang="en-US" dirty="0"/>
              <a:t>Interaction is Invisible in the Seen Data</a:t>
            </a:r>
          </a:p>
        </p:txBody>
      </p:sp>
      <p:sp>
        <p:nvSpPr>
          <p:cNvPr id="4" name="Slide Number Placeholder 3">
            <a:extLst>
              <a:ext uri="{FF2B5EF4-FFF2-40B4-BE49-F238E27FC236}">
                <a16:creationId xmlns:a16="http://schemas.microsoft.com/office/drawing/2014/main" id="{709B3825-9FAE-02CC-9023-64A2B3092EC2}"/>
              </a:ext>
            </a:extLst>
          </p:cNvPr>
          <p:cNvSpPr>
            <a:spLocks noGrp="1"/>
          </p:cNvSpPr>
          <p:nvPr>
            <p:ph type="sldNum" sz="quarter" idx="12"/>
          </p:nvPr>
        </p:nvSpPr>
        <p:spPr/>
        <p:txBody>
          <a:bodyPr/>
          <a:lstStyle/>
          <a:p>
            <a:fld id="{BA64772F-E81F-0045-92B8-B93AB4530561}" type="slidenum">
              <a:rPr lang="en-US" smtClean="0"/>
              <a:t>11</a:t>
            </a:fld>
            <a:endParaRPr lang="en-US"/>
          </a:p>
        </p:txBody>
      </p:sp>
      <p:pic>
        <p:nvPicPr>
          <p:cNvPr id="33" name="Picture 32" descr="A network of dots and lines&#10;&#10;Description automatically generated">
            <a:extLst>
              <a:ext uri="{FF2B5EF4-FFF2-40B4-BE49-F238E27FC236}">
                <a16:creationId xmlns:a16="http://schemas.microsoft.com/office/drawing/2014/main" id="{CC5A6FDF-9110-0291-A223-4ABD77799C76}"/>
              </a:ext>
            </a:extLst>
          </p:cNvPr>
          <p:cNvPicPr>
            <a:picLocks noChangeAspect="1"/>
          </p:cNvPicPr>
          <p:nvPr/>
        </p:nvPicPr>
        <p:blipFill>
          <a:blip r:embed="rId3"/>
          <a:stretch>
            <a:fillRect/>
          </a:stretch>
        </p:blipFill>
        <p:spPr>
          <a:xfrm>
            <a:off x="4438499" y="5109748"/>
            <a:ext cx="2446112" cy="1297180"/>
          </a:xfrm>
          <a:prstGeom prst="rect">
            <a:avLst/>
          </a:prstGeom>
        </p:spPr>
      </p:pic>
      <p:sp>
        <p:nvSpPr>
          <p:cNvPr id="34" name="Right Arrow 33">
            <a:extLst>
              <a:ext uri="{FF2B5EF4-FFF2-40B4-BE49-F238E27FC236}">
                <a16:creationId xmlns:a16="http://schemas.microsoft.com/office/drawing/2014/main" id="{FD5765D2-6639-1355-8442-9B6D4B3A97CC}"/>
              </a:ext>
            </a:extLst>
          </p:cNvPr>
          <p:cNvSpPr/>
          <p:nvPr/>
        </p:nvSpPr>
        <p:spPr>
          <a:xfrm rot="16200000">
            <a:off x="5409540" y="4680017"/>
            <a:ext cx="536931" cy="251142"/>
          </a:xfrm>
          <a:prstGeom prst="rightArrow">
            <a:avLst>
              <a:gd name="adj1" fmla="val 29346"/>
              <a:gd name="adj2" fmla="val 50000"/>
            </a:avLst>
          </a:prstGeom>
          <a:solidFill>
            <a:schemeClr val="bg1">
              <a:lumMod val="95000"/>
            </a:schemeClr>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F7EB3CB-2597-8544-D4FE-09AE0742A259}"/>
                  </a:ext>
                </a:extLst>
              </p:cNvPr>
              <p:cNvSpPr txBox="1"/>
              <p:nvPr/>
            </p:nvSpPr>
            <p:spPr>
              <a:xfrm>
                <a:off x="6215108" y="4713640"/>
                <a:ext cx="30044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a:rPr lang="en-US" b="0" i="1" smtClean="0">
                              <a:latin typeface="Cambria Math" panose="02040503050406030204" pitchFamily="18" charset="0"/>
                            </a:rPr>
                            <m:t>𝑎𝑟</m:t>
                          </m:r>
                          <m:r>
                            <m:rPr>
                              <m:sty m:val="p"/>
                            </m:rPr>
                            <a:rPr lang="en-US" b="0" i="0" smtClean="0">
                              <a:latin typeface="Cambria Math" panose="02040503050406030204" pitchFamily="18" charset="0"/>
                            </a:rPr>
                            <m:t>g</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𝑚𝑎𝑥</m:t>
                              </m:r>
                            </m:e>
                            <m:sub>
                              <m:r>
                                <a:rPr lang="en-US" b="0" i="1" smtClean="0">
                                  <a:latin typeface="Cambria Math" panose="02040503050406030204" pitchFamily="18" charset="0"/>
                                  <a:ea typeface="Cambria Math" panose="02040503050406030204" pitchFamily="18" charset="0"/>
                                </a:rPr>
                                <m:t>𝜃</m:t>
                              </m:r>
                            </m:sub>
                          </m:sSub>
                          <m:r>
                            <a:rPr lang="en-US" b="0" i="0" smtClean="0">
                              <a:latin typeface="Cambria Math" panose="02040503050406030204" pitchFamily="18" charset="0"/>
                            </a:rPr>
                            <m:t> </m:t>
                          </m:r>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2</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b="0" i="1" dirty="0" smtClean="0">
                                      <a:latin typeface="Cambria Math" panose="02040503050406030204" pitchFamily="18" charset="0"/>
                                    </a:rPr>
                                    <m:t>6</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b="0" i="1" dirty="0" smtClean="0">
                                      <a:latin typeface="Cambria Math" panose="02040503050406030204" pitchFamily="18" charset="0"/>
                                    </a:rPr>
                                    <m:t>8</m:t>
                                  </m:r>
                                </m:sub>
                              </m:sSub>
                            </m:e>
                          </m:d>
                          <m:r>
                            <a:rPr lang="en-US" b="0" i="1" smtClean="0">
                              <a:latin typeface="Cambria Math" panose="02040503050406030204" pitchFamily="18" charset="0"/>
                            </a:rPr>
                            <m:t> </m:t>
                          </m:r>
                        </m:e>
                      </m:func>
                    </m:oMath>
                  </m:oMathPara>
                </a14:m>
                <a:endParaRPr lang="en-US" dirty="0"/>
              </a:p>
            </p:txBody>
          </p:sp>
        </mc:Choice>
        <mc:Fallback xmlns="">
          <p:sp>
            <p:nvSpPr>
              <p:cNvPr id="35" name="TextBox 34">
                <a:extLst>
                  <a:ext uri="{FF2B5EF4-FFF2-40B4-BE49-F238E27FC236}">
                    <a16:creationId xmlns:a16="http://schemas.microsoft.com/office/drawing/2014/main" id="{7F7EB3CB-2597-8544-D4FE-09AE0742A259}"/>
                  </a:ext>
                </a:extLst>
              </p:cNvPr>
              <p:cNvSpPr txBox="1">
                <a:spLocks noRot="1" noChangeAspect="1" noMove="1" noResize="1" noEditPoints="1" noAdjustHandles="1" noChangeArrowheads="1" noChangeShapeType="1" noTextEdit="1"/>
              </p:cNvSpPr>
              <p:nvPr/>
            </p:nvSpPr>
            <p:spPr>
              <a:xfrm>
                <a:off x="6215108" y="4713640"/>
                <a:ext cx="3004412" cy="276999"/>
              </a:xfrm>
              <a:prstGeom prst="rect">
                <a:avLst/>
              </a:prstGeom>
              <a:blipFill>
                <a:blip r:embed="rId4"/>
                <a:stretch>
                  <a:fillRect t="-8696" r="-2110" b="-34783"/>
                </a:stretch>
              </a:blipFill>
            </p:spPr>
            <p:txBody>
              <a:bodyPr/>
              <a:lstStyle/>
              <a:p>
                <a:r>
                  <a:rPr lang="en-US">
                    <a:noFill/>
                  </a:rPr>
                  <a:t> </a:t>
                </a:r>
              </a:p>
            </p:txBody>
          </p:sp>
        </mc:Fallback>
      </mc:AlternateContent>
      <p:pic>
        <p:nvPicPr>
          <p:cNvPr id="21" name="Graphic 20" descr="Document outline">
            <a:extLst>
              <a:ext uri="{FF2B5EF4-FFF2-40B4-BE49-F238E27FC236}">
                <a16:creationId xmlns:a16="http://schemas.microsoft.com/office/drawing/2014/main" id="{94860C67-E040-4F36-2080-D3217AC8F2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83513" y="3505403"/>
            <a:ext cx="914400" cy="914400"/>
          </a:xfrm>
          <a:prstGeom prst="rect">
            <a:avLst/>
          </a:prstGeom>
        </p:spPr>
      </p:pic>
      <p:cxnSp>
        <p:nvCxnSpPr>
          <p:cNvPr id="22" name="Straight Arrow Connector 21">
            <a:extLst>
              <a:ext uri="{FF2B5EF4-FFF2-40B4-BE49-F238E27FC236}">
                <a16:creationId xmlns:a16="http://schemas.microsoft.com/office/drawing/2014/main" id="{6D2E8108-76C9-7194-BBDA-FF7E449FAB1B}"/>
              </a:ext>
            </a:extLst>
          </p:cNvPr>
          <p:cNvCxnSpPr>
            <a:cxnSpLocks/>
          </p:cNvCxnSpPr>
          <p:nvPr/>
        </p:nvCxnSpPr>
        <p:spPr>
          <a:xfrm>
            <a:off x="3445773" y="4000500"/>
            <a:ext cx="93966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C9A52B7-4B6B-620B-B891-689AD03CDEE0}"/>
                  </a:ext>
                </a:extLst>
              </p:cNvPr>
              <p:cNvSpPr txBox="1"/>
              <p:nvPr/>
            </p:nvSpPr>
            <p:spPr>
              <a:xfrm>
                <a:off x="1101496" y="3762892"/>
                <a:ext cx="73827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𝑠𝑒𝑒𝑛</m:t>
                          </m:r>
                        </m:sub>
                      </m:sSub>
                    </m:oMath>
                  </m:oMathPara>
                </a14:m>
                <a:endParaRPr lang="en-US" dirty="0"/>
              </a:p>
            </p:txBody>
          </p:sp>
        </mc:Choice>
        <mc:Fallback xmlns="">
          <p:sp>
            <p:nvSpPr>
              <p:cNvPr id="37" name="TextBox 36">
                <a:extLst>
                  <a:ext uri="{FF2B5EF4-FFF2-40B4-BE49-F238E27FC236}">
                    <a16:creationId xmlns:a16="http://schemas.microsoft.com/office/drawing/2014/main" id="{BC9A52B7-4B6B-620B-B891-689AD03CDEE0}"/>
                  </a:ext>
                </a:extLst>
              </p:cNvPr>
              <p:cNvSpPr txBox="1">
                <a:spLocks noRot="1" noChangeAspect="1" noMove="1" noResize="1" noEditPoints="1" noAdjustHandles="1" noChangeArrowheads="1" noChangeShapeType="1" noTextEdit="1"/>
              </p:cNvSpPr>
              <p:nvPr/>
            </p:nvSpPr>
            <p:spPr>
              <a:xfrm>
                <a:off x="1101496" y="3762892"/>
                <a:ext cx="738279" cy="369332"/>
              </a:xfrm>
              <a:prstGeom prst="rect">
                <a:avLst/>
              </a:prstGeom>
              <a:blipFill>
                <a:blip r:embed="rId7"/>
                <a:stretch>
                  <a:fillRect/>
                </a:stretch>
              </a:blipFill>
            </p:spPr>
            <p:txBody>
              <a:bodyPr/>
              <a:lstStyle/>
              <a:p>
                <a:r>
                  <a:rPr lang="en-US">
                    <a:noFill/>
                  </a:rPr>
                  <a:t> </a:t>
                </a:r>
              </a:p>
            </p:txBody>
          </p:sp>
        </mc:Fallback>
      </mc:AlternateContent>
      <p:pic>
        <p:nvPicPr>
          <p:cNvPr id="16" name="Picture 4" descr="Analyst - Free professions and jobs icons">
            <a:extLst>
              <a:ext uri="{FF2B5EF4-FFF2-40B4-BE49-F238E27FC236}">
                <a16:creationId xmlns:a16="http://schemas.microsoft.com/office/drawing/2014/main" id="{57D27E86-7BAF-CD9D-745F-1CD50054D8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1373" y="2080974"/>
            <a:ext cx="920274" cy="920274"/>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25FD0564-2814-0AF8-E542-152B734CA8A8}"/>
              </a:ext>
            </a:extLst>
          </p:cNvPr>
          <p:cNvCxnSpPr>
            <a:cxnSpLocks/>
            <a:stCxn id="16" idx="3"/>
            <a:endCxn id="44" idx="1"/>
          </p:cNvCxnSpPr>
          <p:nvPr/>
        </p:nvCxnSpPr>
        <p:spPr>
          <a:xfrm>
            <a:off x="3451647" y="2541111"/>
            <a:ext cx="933787" cy="425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6219965E-5711-1729-F297-9EC5C2E95382}"/>
                  </a:ext>
                </a:extLst>
              </p:cNvPr>
              <p:cNvSpPr txBox="1"/>
              <p:nvPr/>
            </p:nvSpPr>
            <p:spPr>
              <a:xfrm>
                <a:off x="1101496" y="2356445"/>
                <a:ext cx="738279" cy="3919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𝑔𝑒𝑛</m:t>
                          </m:r>
                        </m:sub>
                      </m:sSub>
                    </m:oMath>
                  </m:oMathPara>
                </a14:m>
                <a:endParaRPr lang="en-US" dirty="0"/>
              </a:p>
            </p:txBody>
          </p:sp>
        </mc:Choice>
        <mc:Fallback>
          <p:sp>
            <p:nvSpPr>
              <p:cNvPr id="15" name="TextBox 14">
                <a:extLst>
                  <a:ext uri="{FF2B5EF4-FFF2-40B4-BE49-F238E27FC236}">
                    <a16:creationId xmlns:a16="http://schemas.microsoft.com/office/drawing/2014/main" id="{6219965E-5711-1729-F297-9EC5C2E95382}"/>
                  </a:ext>
                </a:extLst>
              </p:cNvPr>
              <p:cNvSpPr txBox="1">
                <a:spLocks noRot="1" noChangeAspect="1" noMove="1" noResize="1" noEditPoints="1" noAdjustHandles="1" noChangeArrowheads="1" noChangeShapeType="1" noTextEdit="1"/>
              </p:cNvSpPr>
              <p:nvPr/>
            </p:nvSpPr>
            <p:spPr>
              <a:xfrm>
                <a:off x="1101496" y="2356445"/>
                <a:ext cx="738279" cy="391902"/>
              </a:xfrm>
              <a:prstGeom prst="rect">
                <a:avLst/>
              </a:prstGeom>
              <a:blipFill>
                <a:blip r:embed="rId9"/>
                <a:stretch>
                  <a:fillRect b="-3125"/>
                </a:stretch>
              </a:blipFill>
            </p:spPr>
            <p:txBody>
              <a:bodyPr/>
              <a:lstStyle/>
              <a:p>
                <a:r>
                  <a:rPr lang="en-US">
                    <a:noFill/>
                  </a:rPr>
                  <a:t> </a:t>
                </a:r>
              </a:p>
            </p:txBody>
          </p:sp>
        </mc:Fallback>
      </mc:AlternateContent>
      <p:pic>
        <p:nvPicPr>
          <p:cNvPr id="42" name="Picture 41" descr="A calculator and a black background&#10;&#10;Description automatically generated">
            <a:extLst>
              <a:ext uri="{FF2B5EF4-FFF2-40B4-BE49-F238E27FC236}">
                <a16:creationId xmlns:a16="http://schemas.microsoft.com/office/drawing/2014/main" id="{579CEFB8-C7E9-5E41-8AA8-964114215AD0}"/>
              </a:ext>
            </a:extLst>
          </p:cNvPr>
          <p:cNvPicPr>
            <a:picLocks noChangeAspect="1"/>
          </p:cNvPicPr>
          <p:nvPr/>
        </p:nvPicPr>
        <p:blipFill>
          <a:blip r:embed="rId10"/>
          <a:stretch>
            <a:fillRect/>
          </a:stretch>
        </p:blipFill>
        <p:spPr>
          <a:xfrm>
            <a:off x="4414461" y="3671563"/>
            <a:ext cx="4940300" cy="622300"/>
          </a:xfrm>
          <a:prstGeom prst="rect">
            <a:avLst/>
          </a:prstGeom>
        </p:spPr>
      </p:pic>
      <p:pic>
        <p:nvPicPr>
          <p:cNvPr id="44" name="Picture 43">
            <a:extLst>
              <a:ext uri="{FF2B5EF4-FFF2-40B4-BE49-F238E27FC236}">
                <a16:creationId xmlns:a16="http://schemas.microsoft.com/office/drawing/2014/main" id="{69CBEDA9-15AE-F0EC-F3DB-2F601EE179FB}"/>
              </a:ext>
            </a:extLst>
          </p:cNvPr>
          <p:cNvPicPr>
            <a:picLocks noChangeAspect="1"/>
          </p:cNvPicPr>
          <p:nvPr/>
        </p:nvPicPr>
        <p:blipFill>
          <a:blip r:embed="rId11"/>
          <a:stretch>
            <a:fillRect/>
          </a:stretch>
        </p:blipFill>
        <p:spPr>
          <a:xfrm>
            <a:off x="4385434" y="2240567"/>
            <a:ext cx="4940300" cy="609600"/>
          </a:xfrm>
          <a:prstGeom prst="rect">
            <a:avLst/>
          </a:prstGeom>
        </p:spPr>
      </p:pic>
    </p:spTree>
    <p:extLst>
      <p:ext uri="{BB962C8B-B14F-4D97-AF65-F5344CB8AC3E}">
        <p14:creationId xmlns:p14="http://schemas.microsoft.com/office/powerpoint/2010/main" val="58000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7"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39F6B-927E-2432-E73A-B7CEA71B3ED7}"/>
              </a:ext>
            </a:extLst>
          </p:cNvPr>
          <p:cNvSpPr>
            <a:spLocks noGrp="1"/>
          </p:cNvSpPr>
          <p:nvPr>
            <p:ph type="title"/>
          </p:nvPr>
        </p:nvSpPr>
        <p:spPr/>
        <p:txBody>
          <a:bodyPr/>
          <a:lstStyle/>
          <a:p>
            <a:r>
              <a:rPr lang="en-US" dirty="0"/>
              <a:t>Invisible Interaction in Coding</a:t>
            </a:r>
          </a:p>
        </p:txBody>
      </p:sp>
      <p:sp>
        <p:nvSpPr>
          <p:cNvPr id="4" name="Slide Number Placeholder 3">
            <a:extLst>
              <a:ext uri="{FF2B5EF4-FFF2-40B4-BE49-F238E27FC236}">
                <a16:creationId xmlns:a16="http://schemas.microsoft.com/office/drawing/2014/main" id="{2CD724C6-F1F8-9502-2EBA-27FBF8265170}"/>
              </a:ext>
            </a:extLst>
          </p:cNvPr>
          <p:cNvSpPr>
            <a:spLocks noGrp="1"/>
          </p:cNvSpPr>
          <p:nvPr>
            <p:ph type="sldNum" sz="quarter" idx="12"/>
          </p:nvPr>
        </p:nvSpPr>
        <p:spPr/>
        <p:txBody>
          <a:bodyPr/>
          <a:lstStyle/>
          <a:p>
            <a:fld id="{BA64772F-E81F-0045-92B8-B93AB4530561}" type="slidenum">
              <a:rPr lang="en-US" smtClean="0"/>
              <a:t>12</a:t>
            </a:fld>
            <a:endParaRPr lang="en-US"/>
          </a:p>
        </p:txBody>
      </p:sp>
      <p:pic>
        <p:nvPicPr>
          <p:cNvPr id="12" name="Picture 11" descr="A computer screen shot of a code&#10;&#10;Description automatically generated">
            <a:extLst>
              <a:ext uri="{FF2B5EF4-FFF2-40B4-BE49-F238E27FC236}">
                <a16:creationId xmlns:a16="http://schemas.microsoft.com/office/drawing/2014/main" id="{D0971564-550C-F999-03E0-C9AC77EA3A06}"/>
              </a:ext>
            </a:extLst>
          </p:cNvPr>
          <p:cNvPicPr>
            <a:picLocks noChangeAspect="1"/>
          </p:cNvPicPr>
          <p:nvPr/>
        </p:nvPicPr>
        <p:blipFill rotWithShape="1">
          <a:blip r:embed="rId3"/>
          <a:srcRect r="6894"/>
          <a:stretch/>
        </p:blipFill>
        <p:spPr>
          <a:xfrm>
            <a:off x="1120806" y="2273020"/>
            <a:ext cx="3958525" cy="2336405"/>
          </a:xfrm>
          <a:prstGeom prst="rect">
            <a:avLst/>
          </a:prstGeom>
          <a:ln w="12700">
            <a:solidFill>
              <a:schemeClr val="accent1">
                <a:shade val="15000"/>
              </a:schemeClr>
            </a:solidFill>
          </a:ln>
        </p:spPr>
      </p:pic>
      <p:pic>
        <p:nvPicPr>
          <p:cNvPr id="14" name="Picture 13" descr="A close-up of text&#10;&#10;Description automatically generated">
            <a:extLst>
              <a:ext uri="{FF2B5EF4-FFF2-40B4-BE49-F238E27FC236}">
                <a16:creationId xmlns:a16="http://schemas.microsoft.com/office/drawing/2014/main" id="{FF8055EE-F1E6-60D1-D264-0B54E53178D7}"/>
              </a:ext>
            </a:extLst>
          </p:cNvPr>
          <p:cNvPicPr>
            <a:picLocks noChangeAspect="1"/>
          </p:cNvPicPr>
          <p:nvPr/>
        </p:nvPicPr>
        <p:blipFill>
          <a:blip r:embed="rId4"/>
          <a:stretch>
            <a:fillRect/>
          </a:stretch>
        </p:blipFill>
        <p:spPr>
          <a:xfrm>
            <a:off x="7833134" y="2978947"/>
            <a:ext cx="2768600" cy="635000"/>
          </a:xfrm>
          <a:prstGeom prst="rect">
            <a:avLst/>
          </a:prstGeom>
          <a:ln w="12700">
            <a:solidFill>
              <a:schemeClr val="tx1"/>
            </a:solidFill>
          </a:ln>
        </p:spPr>
      </p:pic>
      <p:cxnSp>
        <p:nvCxnSpPr>
          <p:cNvPr id="19" name="Elbow Connector 18">
            <a:extLst>
              <a:ext uri="{FF2B5EF4-FFF2-40B4-BE49-F238E27FC236}">
                <a16:creationId xmlns:a16="http://schemas.microsoft.com/office/drawing/2014/main" id="{6EEC4A6D-51B4-F193-6F04-7B81E04414EC}"/>
              </a:ext>
            </a:extLst>
          </p:cNvPr>
          <p:cNvCxnSpPr>
            <a:stCxn id="14" idx="0"/>
            <a:endCxn id="12" idx="0"/>
          </p:cNvCxnSpPr>
          <p:nvPr/>
        </p:nvCxnSpPr>
        <p:spPr>
          <a:xfrm rot="16200000" flipV="1">
            <a:off x="5805789" y="-432699"/>
            <a:ext cx="705927" cy="6117365"/>
          </a:xfrm>
          <a:prstGeom prst="bentConnector3">
            <a:avLst>
              <a:gd name="adj1" fmla="val 164766"/>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FB2BCAE0-6727-3B9B-80A4-0ECD36D92FB6}"/>
              </a:ext>
            </a:extLst>
          </p:cNvPr>
          <p:cNvSpPr txBox="1"/>
          <p:nvPr/>
        </p:nvSpPr>
        <p:spPr>
          <a:xfrm>
            <a:off x="6061389" y="1401925"/>
            <a:ext cx="835485" cy="369332"/>
          </a:xfrm>
          <a:prstGeom prst="rect">
            <a:avLst/>
          </a:prstGeom>
          <a:noFill/>
        </p:spPr>
        <p:txBody>
          <a:bodyPr wrap="none" rtlCol="0">
            <a:spAutoFit/>
          </a:bodyPr>
          <a:lstStyle/>
          <a:p>
            <a:r>
              <a:rPr lang="en-US" dirty="0"/>
              <a:t>Debug</a:t>
            </a:r>
          </a:p>
        </p:txBody>
      </p:sp>
      <p:pic>
        <p:nvPicPr>
          <p:cNvPr id="5122" name="Picture 2" descr="Programmer - Free computer icons">
            <a:extLst>
              <a:ext uri="{FF2B5EF4-FFF2-40B4-BE49-F238E27FC236}">
                <a16:creationId xmlns:a16="http://schemas.microsoft.com/office/drawing/2014/main" id="{6457822A-6F84-0747-7209-54FD4A3619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2233" y="5178874"/>
            <a:ext cx="915670" cy="91567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4CA59A75-46F3-2D43-D814-698BE3C48238}"/>
              </a:ext>
            </a:extLst>
          </p:cNvPr>
          <p:cNvCxnSpPr>
            <a:cxnSpLocks/>
            <a:stCxn id="5122" idx="0"/>
            <a:endCxn id="12" idx="2"/>
          </p:cNvCxnSpPr>
          <p:nvPr/>
        </p:nvCxnSpPr>
        <p:spPr>
          <a:xfrm flipV="1">
            <a:off x="3100068" y="4609425"/>
            <a:ext cx="1" cy="569449"/>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2109704E-01F9-F350-F060-A173D245285C}"/>
              </a:ext>
            </a:extLst>
          </p:cNvPr>
          <p:cNvSpPr txBox="1"/>
          <p:nvPr/>
        </p:nvSpPr>
        <p:spPr>
          <a:xfrm>
            <a:off x="3135760" y="4723263"/>
            <a:ext cx="1052981" cy="369332"/>
          </a:xfrm>
          <a:prstGeom prst="rect">
            <a:avLst/>
          </a:prstGeom>
          <a:noFill/>
        </p:spPr>
        <p:txBody>
          <a:bodyPr wrap="none" rtlCol="0">
            <a:spAutoFit/>
          </a:bodyPr>
          <a:lstStyle/>
          <a:p>
            <a:r>
              <a:rPr lang="en-US" dirty="0"/>
              <a:t>generate</a:t>
            </a:r>
          </a:p>
        </p:txBody>
      </p:sp>
      <p:grpSp>
        <p:nvGrpSpPr>
          <p:cNvPr id="33" name="Group 32">
            <a:extLst>
              <a:ext uri="{FF2B5EF4-FFF2-40B4-BE49-F238E27FC236}">
                <a16:creationId xmlns:a16="http://schemas.microsoft.com/office/drawing/2014/main" id="{1952D8D1-A42F-E710-6490-1D16D1747EA5}"/>
              </a:ext>
            </a:extLst>
          </p:cNvPr>
          <p:cNvGrpSpPr/>
          <p:nvPr/>
        </p:nvGrpSpPr>
        <p:grpSpPr>
          <a:xfrm>
            <a:off x="5426814" y="2976672"/>
            <a:ext cx="2040935" cy="639550"/>
            <a:chOff x="5426814" y="3309184"/>
            <a:chExt cx="2040935" cy="639550"/>
          </a:xfrm>
        </p:grpSpPr>
        <p:sp>
          <p:nvSpPr>
            <p:cNvPr id="11" name="Right Arrow 10">
              <a:extLst>
                <a:ext uri="{FF2B5EF4-FFF2-40B4-BE49-F238E27FC236}">
                  <a16:creationId xmlns:a16="http://schemas.microsoft.com/office/drawing/2014/main" id="{AB379EDC-39B2-93AE-318E-57E5610B5F6C}"/>
                </a:ext>
              </a:extLst>
            </p:cNvPr>
            <p:cNvSpPr/>
            <p:nvPr/>
          </p:nvSpPr>
          <p:spPr>
            <a:xfrm>
              <a:off x="5426814" y="3499386"/>
              <a:ext cx="344860" cy="259146"/>
            </a:xfrm>
            <a:prstGeom prst="rightArrow">
              <a:avLst>
                <a:gd name="adj1" fmla="val 41029"/>
                <a:gd name="adj2" fmla="val 5000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B986E597-9110-5D2E-DC79-372F5CF44D9A}"/>
                </a:ext>
              </a:extLst>
            </p:cNvPr>
            <p:cNvSpPr/>
            <p:nvPr/>
          </p:nvSpPr>
          <p:spPr>
            <a:xfrm>
              <a:off x="7122889" y="3499386"/>
              <a:ext cx="344860" cy="259146"/>
            </a:xfrm>
            <a:prstGeom prst="rightArrow">
              <a:avLst>
                <a:gd name="adj1" fmla="val 41029"/>
                <a:gd name="adj2" fmla="val 5000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Command Line Icon - Free PNG &amp; SVG 4118837 - Noun Project">
              <a:extLst>
                <a:ext uri="{FF2B5EF4-FFF2-40B4-BE49-F238E27FC236}">
                  <a16:creationId xmlns:a16="http://schemas.microsoft.com/office/drawing/2014/main" id="{13CAA071-47C3-9021-F0F1-D436A99E37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017" y="3309184"/>
              <a:ext cx="639550" cy="63955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descr="A screenshot of a computer program&#10;&#10;Description automatically generated">
            <a:extLst>
              <a:ext uri="{FF2B5EF4-FFF2-40B4-BE49-F238E27FC236}">
                <a16:creationId xmlns:a16="http://schemas.microsoft.com/office/drawing/2014/main" id="{112508A3-E870-8A53-9972-F00157179E20}"/>
              </a:ext>
            </a:extLst>
          </p:cNvPr>
          <p:cNvPicPr>
            <a:picLocks noChangeAspect="1"/>
          </p:cNvPicPr>
          <p:nvPr/>
        </p:nvPicPr>
        <p:blipFill rotWithShape="1">
          <a:blip r:embed="rId7"/>
          <a:srcRect t="9036" r="8381"/>
          <a:stretch/>
        </p:blipFill>
        <p:spPr>
          <a:xfrm>
            <a:off x="1113987" y="2269425"/>
            <a:ext cx="3859457" cy="2340000"/>
          </a:xfrm>
          <a:prstGeom prst="rect">
            <a:avLst/>
          </a:prstGeom>
          <a:ln w="12700">
            <a:solidFill>
              <a:schemeClr val="tx1"/>
            </a:solidFill>
          </a:ln>
        </p:spPr>
      </p:pic>
      <p:grpSp>
        <p:nvGrpSpPr>
          <p:cNvPr id="32" name="Group 31">
            <a:extLst>
              <a:ext uri="{FF2B5EF4-FFF2-40B4-BE49-F238E27FC236}">
                <a16:creationId xmlns:a16="http://schemas.microsoft.com/office/drawing/2014/main" id="{02988F8A-648D-251A-BD30-6026E247061E}"/>
              </a:ext>
            </a:extLst>
          </p:cNvPr>
          <p:cNvGrpSpPr/>
          <p:nvPr/>
        </p:nvGrpSpPr>
        <p:grpSpPr>
          <a:xfrm>
            <a:off x="8311762" y="2625983"/>
            <a:ext cx="1670438" cy="1332943"/>
            <a:chOff x="6896264" y="4196028"/>
            <a:chExt cx="1670438" cy="1332943"/>
          </a:xfrm>
        </p:grpSpPr>
        <p:grpSp>
          <p:nvGrpSpPr>
            <p:cNvPr id="10" name="Group 9">
              <a:extLst>
                <a:ext uri="{FF2B5EF4-FFF2-40B4-BE49-F238E27FC236}">
                  <a16:creationId xmlns:a16="http://schemas.microsoft.com/office/drawing/2014/main" id="{D63E5844-C962-7F44-16FA-E43DACD3CC51}"/>
                </a:ext>
              </a:extLst>
            </p:cNvPr>
            <p:cNvGrpSpPr/>
            <p:nvPr/>
          </p:nvGrpSpPr>
          <p:grpSpPr>
            <a:xfrm>
              <a:off x="6896264" y="4196028"/>
              <a:ext cx="1670438" cy="391423"/>
              <a:chOff x="7595142" y="3763211"/>
              <a:chExt cx="1670438" cy="391423"/>
            </a:xfrm>
          </p:grpSpPr>
          <p:sp>
            <p:nvSpPr>
              <p:cNvPr id="27" name="TextBox 26">
                <a:extLst>
                  <a:ext uri="{FF2B5EF4-FFF2-40B4-BE49-F238E27FC236}">
                    <a16:creationId xmlns:a16="http://schemas.microsoft.com/office/drawing/2014/main" id="{5684004B-CFCB-3304-68A8-4E9FA777F4E1}"/>
                  </a:ext>
                </a:extLst>
              </p:cNvPr>
              <p:cNvSpPr txBox="1"/>
              <p:nvPr/>
            </p:nvSpPr>
            <p:spPr>
              <a:xfrm>
                <a:off x="8012803" y="3785979"/>
                <a:ext cx="1188146" cy="338554"/>
              </a:xfrm>
              <a:prstGeom prst="rect">
                <a:avLst/>
              </a:prstGeom>
              <a:noFill/>
            </p:spPr>
            <p:txBody>
              <a:bodyPr wrap="none" rtlCol="0">
                <a:spAutoFit/>
              </a:bodyPr>
              <a:lstStyle/>
              <a:p>
                <a:r>
                  <a:rPr lang="en-US" sz="1600" dirty="0"/>
                  <a:t>Test Case 1</a:t>
                </a:r>
              </a:p>
            </p:txBody>
          </p:sp>
          <p:sp>
            <p:nvSpPr>
              <p:cNvPr id="29" name="Rounded Rectangle 28">
                <a:extLst>
                  <a:ext uri="{FF2B5EF4-FFF2-40B4-BE49-F238E27FC236}">
                    <a16:creationId xmlns:a16="http://schemas.microsoft.com/office/drawing/2014/main" id="{C6BDD500-7EB7-B7D9-C1B7-FD1443925339}"/>
                  </a:ext>
                </a:extLst>
              </p:cNvPr>
              <p:cNvSpPr/>
              <p:nvPr/>
            </p:nvSpPr>
            <p:spPr>
              <a:xfrm>
                <a:off x="7595142" y="3763211"/>
                <a:ext cx="1670438" cy="39142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463BF8F2-7759-70E6-A89B-9C5EA91155A9}"/>
                </a:ext>
              </a:extLst>
            </p:cNvPr>
            <p:cNvGrpSpPr/>
            <p:nvPr/>
          </p:nvGrpSpPr>
          <p:grpSpPr>
            <a:xfrm>
              <a:off x="6896264" y="4669541"/>
              <a:ext cx="1670438" cy="391423"/>
              <a:chOff x="7595142" y="4236724"/>
              <a:chExt cx="1670438" cy="391423"/>
            </a:xfrm>
          </p:grpSpPr>
          <p:sp>
            <p:nvSpPr>
              <p:cNvPr id="24" name="TextBox 23">
                <a:extLst>
                  <a:ext uri="{FF2B5EF4-FFF2-40B4-BE49-F238E27FC236}">
                    <a16:creationId xmlns:a16="http://schemas.microsoft.com/office/drawing/2014/main" id="{E77C1BE5-2FDF-F6F6-F9B4-8BA8EAA2D764}"/>
                  </a:ext>
                </a:extLst>
              </p:cNvPr>
              <p:cNvSpPr txBox="1"/>
              <p:nvPr/>
            </p:nvSpPr>
            <p:spPr>
              <a:xfrm>
                <a:off x="8012803" y="4266165"/>
                <a:ext cx="1188146" cy="338554"/>
              </a:xfrm>
              <a:prstGeom prst="rect">
                <a:avLst/>
              </a:prstGeom>
              <a:noFill/>
            </p:spPr>
            <p:txBody>
              <a:bodyPr wrap="none" rtlCol="0">
                <a:spAutoFit/>
              </a:bodyPr>
              <a:lstStyle/>
              <a:p>
                <a:r>
                  <a:rPr lang="en-US" sz="1600" dirty="0"/>
                  <a:t>Test Case 2</a:t>
                </a:r>
              </a:p>
            </p:txBody>
          </p:sp>
          <p:sp>
            <p:nvSpPr>
              <p:cNvPr id="26" name="Rounded Rectangle 25">
                <a:extLst>
                  <a:ext uri="{FF2B5EF4-FFF2-40B4-BE49-F238E27FC236}">
                    <a16:creationId xmlns:a16="http://schemas.microsoft.com/office/drawing/2014/main" id="{8B7F3B9A-2408-C0A3-6EB7-10E83E6E5A6C}"/>
                  </a:ext>
                </a:extLst>
              </p:cNvPr>
              <p:cNvSpPr/>
              <p:nvPr/>
            </p:nvSpPr>
            <p:spPr>
              <a:xfrm>
                <a:off x="7595142" y="4236724"/>
                <a:ext cx="1670438" cy="39142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18B30C58-A374-5C0B-A86E-AAC7F53DA617}"/>
                </a:ext>
              </a:extLst>
            </p:cNvPr>
            <p:cNvGrpSpPr/>
            <p:nvPr/>
          </p:nvGrpSpPr>
          <p:grpSpPr>
            <a:xfrm>
              <a:off x="6896264" y="5137548"/>
              <a:ext cx="1670438" cy="391423"/>
              <a:chOff x="7595142" y="4704731"/>
              <a:chExt cx="1670438" cy="391423"/>
            </a:xfrm>
          </p:grpSpPr>
          <p:sp>
            <p:nvSpPr>
              <p:cNvPr id="20" name="TextBox 19">
                <a:extLst>
                  <a:ext uri="{FF2B5EF4-FFF2-40B4-BE49-F238E27FC236}">
                    <a16:creationId xmlns:a16="http://schemas.microsoft.com/office/drawing/2014/main" id="{40CB0ED0-62E0-0146-3EB8-7B65D92A8493}"/>
                  </a:ext>
                </a:extLst>
              </p:cNvPr>
              <p:cNvSpPr txBox="1"/>
              <p:nvPr/>
            </p:nvSpPr>
            <p:spPr>
              <a:xfrm>
                <a:off x="8012803" y="4722905"/>
                <a:ext cx="1188146" cy="338554"/>
              </a:xfrm>
              <a:prstGeom prst="rect">
                <a:avLst/>
              </a:prstGeom>
              <a:noFill/>
            </p:spPr>
            <p:txBody>
              <a:bodyPr wrap="none" rtlCol="0">
                <a:spAutoFit/>
              </a:bodyPr>
              <a:lstStyle/>
              <a:p>
                <a:r>
                  <a:rPr lang="en-US" sz="1600" dirty="0"/>
                  <a:t>Test Case 3</a:t>
                </a:r>
              </a:p>
            </p:txBody>
          </p:sp>
          <p:pic>
            <p:nvPicPr>
              <p:cNvPr id="22" name="Picture 4" descr="10,800+ Tick Wrong Icon Stock Illustrations, Royalty-Free Vector Graphics &amp;  Clip Art - iStock">
                <a:extLst>
                  <a:ext uri="{FF2B5EF4-FFF2-40B4-BE49-F238E27FC236}">
                    <a16:creationId xmlns:a16="http://schemas.microsoft.com/office/drawing/2014/main" id="{04448B5F-AA66-C3F5-4283-F708FBD3B76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829" t="14527" r="50579" b="14410"/>
              <a:stretch/>
            </p:blipFill>
            <p:spPr bwMode="auto">
              <a:xfrm>
                <a:off x="7681791" y="4753114"/>
                <a:ext cx="289249" cy="285468"/>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a:extLst>
                  <a:ext uri="{FF2B5EF4-FFF2-40B4-BE49-F238E27FC236}">
                    <a16:creationId xmlns:a16="http://schemas.microsoft.com/office/drawing/2014/main" id="{4A807781-E747-DEDD-F511-8A0821675587}"/>
                  </a:ext>
                </a:extLst>
              </p:cNvPr>
              <p:cNvSpPr/>
              <p:nvPr/>
            </p:nvSpPr>
            <p:spPr>
              <a:xfrm>
                <a:off x="7595142" y="4704731"/>
                <a:ext cx="1670438" cy="39142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4" descr="10,800+ Tick Wrong Icon Stock Illustrations, Royalty-Free Vector Graphics &amp;  Clip Art - iStock">
              <a:extLst>
                <a:ext uri="{FF2B5EF4-FFF2-40B4-BE49-F238E27FC236}">
                  <a16:creationId xmlns:a16="http://schemas.microsoft.com/office/drawing/2014/main" id="{F8C42B2E-9FEB-BC21-B5C0-67C28665D37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829" t="14527" r="50579" b="14410"/>
            <a:stretch/>
          </p:blipFill>
          <p:spPr bwMode="auto">
            <a:xfrm>
              <a:off x="6982913" y="4702807"/>
              <a:ext cx="289249" cy="28546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10,800+ Tick Wrong Icon Stock Illustrations, Royalty-Free Vector Graphics &amp;  Clip Art - iStock">
              <a:extLst>
                <a:ext uri="{FF2B5EF4-FFF2-40B4-BE49-F238E27FC236}">
                  <a16:creationId xmlns:a16="http://schemas.microsoft.com/office/drawing/2014/main" id="{AD529E88-BADB-E7A2-58A7-7D438B0B1CC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829" t="14527" r="50579" b="14410"/>
            <a:stretch/>
          </p:blipFill>
          <p:spPr bwMode="auto">
            <a:xfrm>
              <a:off x="6978264" y="4245339"/>
              <a:ext cx="289249" cy="2854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6271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C10B6-6051-0BA9-E359-7D960D90E514}"/>
              </a:ext>
            </a:extLst>
          </p:cNvPr>
          <p:cNvSpPr>
            <a:spLocks noGrp="1"/>
          </p:cNvSpPr>
          <p:nvPr>
            <p:ph type="title"/>
          </p:nvPr>
        </p:nvSpPr>
        <p:spPr/>
        <p:txBody>
          <a:bodyPr>
            <a:normAutofit/>
          </a:bodyPr>
          <a:lstStyle/>
          <a:p>
            <a:r>
              <a:rPr lang="en-US" dirty="0"/>
              <a:t>Interaction is Invisible in the Seen Data</a:t>
            </a:r>
          </a:p>
        </p:txBody>
      </p:sp>
      <p:sp>
        <p:nvSpPr>
          <p:cNvPr id="4" name="Slide Number Placeholder 3">
            <a:extLst>
              <a:ext uri="{FF2B5EF4-FFF2-40B4-BE49-F238E27FC236}">
                <a16:creationId xmlns:a16="http://schemas.microsoft.com/office/drawing/2014/main" id="{2B582642-49A5-501C-EB30-252FED0FB131}"/>
              </a:ext>
            </a:extLst>
          </p:cNvPr>
          <p:cNvSpPr>
            <a:spLocks noGrp="1"/>
          </p:cNvSpPr>
          <p:nvPr>
            <p:ph type="sldNum" sz="quarter" idx="12"/>
          </p:nvPr>
        </p:nvSpPr>
        <p:spPr/>
        <p:txBody>
          <a:bodyPr/>
          <a:lstStyle/>
          <a:p>
            <a:fld id="{BA64772F-E81F-0045-92B8-B93AB4530561}" type="slidenum">
              <a:rPr lang="en-US" smtClean="0"/>
              <a:t>13</a:t>
            </a:fld>
            <a:endParaRPr lang="en-US"/>
          </a:p>
        </p:txBody>
      </p:sp>
      <p:cxnSp>
        <p:nvCxnSpPr>
          <p:cNvPr id="14" name="Straight Arrow Connector 13">
            <a:extLst>
              <a:ext uri="{FF2B5EF4-FFF2-40B4-BE49-F238E27FC236}">
                <a16:creationId xmlns:a16="http://schemas.microsoft.com/office/drawing/2014/main" id="{4BE9E3E2-677B-4A31-F938-356EAB136BC0}"/>
              </a:ext>
            </a:extLst>
          </p:cNvPr>
          <p:cNvCxnSpPr>
            <a:cxnSpLocks/>
            <a:stCxn id="16" idx="3"/>
          </p:cNvCxnSpPr>
          <p:nvPr/>
        </p:nvCxnSpPr>
        <p:spPr>
          <a:xfrm>
            <a:off x="3335554" y="2541111"/>
            <a:ext cx="975840" cy="0"/>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14323308-E043-F000-AABB-45B3C4B3065D}"/>
                  </a:ext>
                </a:extLst>
              </p:cNvPr>
              <p:cNvSpPr txBox="1"/>
              <p:nvPr/>
            </p:nvSpPr>
            <p:spPr>
              <a:xfrm>
                <a:off x="1086013" y="2381131"/>
                <a:ext cx="725335" cy="3919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𝑔𝑒𝑛</m:t>
                          </m:r>
                        </m:sub>
                      </m:sSub>
                    </m:oMath>
                  </m:oMathPara>
                </a14:m>
                <a:endParaRPr lang="en-US" dirty="0"/>
              </a:p>
            </p:txBody>
          </p:sp>
        </mc:Choice>
        <mc:Fallback>
          <p:sp>
            <p:nvSpPr>
              <p:cNvPr id="15" name="TextBox 14">
                <a:extLst>
                  <a:ext uri="{FF2B5EF4-FFF2-40B4-BE49-F238E27FC236}">
                    <a16:creationId xmlns:a16="http://schemas.microsoft.com/office/drawing/2014/main" id="{14323308-E043-F000-AABB-45B3C4B3065D}"/>
                  </a:ext>
                </a:extLst>
              </p:cNvPr>
              <p:cNvSpPr txBox="1">
                <a:spLocks noRot="1" noChangeAspect="1" noMove="1" noResize="1" noEditPoints="1" noAdjustHandles="1" noChangeArrowheads="1" noChangeShapeType="1" noTextEdit="1"/>
              </p:cNvSpPr>
              <p:nvPr/>
            </p:nvSpPr>
            <p:spPr>
              <a:xfrm>
                <a:off x="1086013" y="2381131"/>
                <a:ext cx="725335" cy="391902"/>
              </a:xfrm>
              <a:prstGeom prst="rect">
                <a:avLst/>
              </a:prstGeom>
              <a:blipFill>
                <a:blip r:embed="rId3"/>
                <a:stretch>
                  <a:fillRect b="-3125"/>
                </a:stretch>
              </a:blipFill>
            </p:spPr>
            <p:txBody>
              <a:bodyPr/>
              <a:lstStyle/>
              <a:p>
                <a:r>
                  <a:rPr lang="en-US">
                    <a:noFill/>
                  </a:rPr>
                  <a:t> </a:t>
                </a:r>
              </a:p>
            </p:txBody>
          </p:sp>
        </mc:Fallback>
      </mc:AlternateContent>
      <p:pic>
        <p:nvPicPr>
          <p:cNvPr id="16" name="Picture 2" descr="Programmer - Free computer icons">
            <a:extLst>
              <a:ext uri="{FF2B5EF4-FFF2-40B4-BE49-F238E27FC236}">
                <a16:creationId xmlns:a16="http://schemas.microsoft.com/office/drawing/2014/main" id="{5603F0D8-E085-CF3D-7C73-DFC2ACB1E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9884" y="2083276"/>
            <a:ext cx="915670" cy="915670"/>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Document outline">
            <a:extLst>
              <a:ext uri="{FF2B5EF4-FFF2-40B4-BE49-F238E27FC236}">
                <a16:creationId xmlns:a16="http://schemas.microsoft.com/office/drawing/2014/main" id="{C13058F2-DA0D-1DBA-780C-74DCC3024E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83513" y="3505403"/>
            <a:ext cx="914400" cy="914400"/>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EDF166C-7C97-D1BB-B599-FB7A7E016B0D}"/>
                  </a:ext>
                </a:extLst>
              </p:cNvPr>
              <p:cNvSpPr txBox="1"/>
              <p:nvPr/>
            </p:nvSpPr>
            <p:spPr>
              <a:xfrm>
                <a:off x="1073069" y="3762892"/>
                <a:ext cx="73827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𝑠𝑒𝑒𝑛</m:t>
                          </m:r>
                        </m:sub>
                      </m:sSub>
                    </m:oMath>
                  </m:oMathPara>
                </a14:m>
                <a:endParaRPr lang="en-US" dirty="0"/>
              </a:p>
            </p:txBody>
          </p:sp>
        </mc:Choice>
        <mc:Fallback xmlns="">
          <p:sp>
            <p:nvSpPr>
              <p:cNvPr id="20" name="TextBox 19">
                <a:extLst>
                  <a:ext uri="{FF2B5EF4-FFF2-40B4-BE49-F238E27FC236}">
                    <a16:creationId xmlns:a16="http://schemas.microsoft.com/office/drawing/2014/main" id="{FEDF166C-7C97-D1BB-B599-FB7A7E016B0D}"/>
                  </a:ext>
                </a:extLst>
              </p:cNvPr>
              <p:cNvSpPr txBox="1">
                <a:spLocks noRot="1" noChangeAspect="1" noMove="1" noResize="1" noEditPoints="1" noAdjustHandles="1" noChangeArrowheads="1" noChangeShapeType="1" noTextEdit="1"/>
              </p:cNvSpPr>
              <p:nvPr/>
            </p:nvSpPr>
            <p:spPr>
              <a:xfrm>
                <a:off x="1073069" y="3762892"/>
                <a:ext cx="738279" cy="369332"/>
              </a:xfrm>
              <a:prstGeom prst="rect">
                <a:avLst/>
              </a:prstGeom>
              <a:blipFill>
                <a:blip r:embed="rId7"/>
                <a:stretch>
                  <a:fillRect/>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EDDA8D96-61A5-8FB5-C141-B3DDFDA1305B}"/>
              </a:ext>
            </a:extLst>
          </p:cNvPr>
          <p:cNvCxnSpPr>
            <a:cxnSpLocks/>
          </p:cNvCxnSpPr>
          <p:nvPr/>
        </p:nvCxnSpPr>
        <p:spPr>
          <a:xfrm>
            <a:off x="3335554" y="3943350"/>
            <a:ext cx="975840" cy="0"/>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3" name="Picture 2" descr="A network of dots and lines&#10;&#10;Description automatically generated">
            <a:extLst>
              <a:ext uri="{FF2B5EF4-FFF2-40B4-BE49-F238E27FC236}">
                <a16:creationId xmlns:a16="http://schemas.microsoft.com/office/drawing/2014/main" id="{2287E6EF-13A9-D3BE-9316-6D3FFB525BB7}"/>
              </a:ext>
            </a:extLst>
          </p:cNvPr>
          <p:cNvPicPr>
            <a:picLocks noChangeAspect="1"/>
          </p:cNvPicPr>
          <p:nvPr/>
        </p:nvPicPr>
        <p:blipFill>
          <a:blip r:embed="rId8"/>
          <a:stretch>
            <a:fillRect/>
          </a:stretch>
        </p:blipFill>
        <p:spPr>
          <a:xfrm>
            <a:off x="4438499" y="5109748"/>
            <a:ext cx="2446112" cy="1297180"/>
          </a:xfrm>
          <a:prstGeom prst="rect">
            <a:avLst/>
          </a:prstGeom>
        </p:spPr>
      </p:pic>
      <p:sp>
        <p:nvSpPr>
          <p:cNvPr id="5" name="Right Arrow 4">
            <a:extLst>
              <a:ext uri="{FF2B5EF4-FFF2-40B4-BE49-F238E27FC236}">
                <a16:creationId xmlns:a16="http://schemas.microsoft.com/office/drawing/2014/main" id="{B52E908C-FA8C-AD63-ECD8-25E2E28ECCE8}"/>
              </a:ext>
            </a:extLst>
          </p:cNvPr>
          <p:cNvSpPr/>
          <p:nvPr/>
        </p:nvSpPr>
        <p:spPr>
          <a:xfrm rot="16200000">
            <a:off x="5409540" y="4680017"/>
            <a:ext cx="536931" cy="251142"/>
          </a:xfrm>
          <a:prstGeom prst="rightArrow">
            <a:avLst>
              <a:gd name="adj1" fmla="val 29346"/>
              <a:gd name="adj2" fmla="val 50000"/>
            </a:avLst>
          </a:prstGeom>
          <a:solidFill>
            <a:schemeClr val="bg1">
              <a:lumMod val="95000"/>
            </a:schemeClr>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80CFDB-8934-D1AC-A0CF-FD8172147E1A}"/>
                  </a:ext>
                </a:extLst>
              </p:cNvPr>
              <p:cNvSpPr txBox="1"/>
              <p:nvPr/>
            </p:nvSpPr>
            <p:spPr>
              <a:xfrm>
                <a:off x="6215108" y="4713640"/>
                <a:ext cx="27212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a:rPr lang="en-US" b="0" i="1" smtClean="0">
                              <a:latin typeface="Cambria Math" panose="02040503050406030204" pitchFamily="18" charset="0"/>
                            </a:rPr>
                            <m:t>𝑎𝑟</m:t>
                          </m:r>
                          <m:r>
                            <m:rPr>
                              <m:sty m:val="p"/>
                            </m:rPr>
                            <a:rPr lang="en-US" b="0" i="0" smtClean="0">
                              <a:latin typeface="Cambria Math" panose="02040503050406030204" pitchFamily="18" charset="0"/>
                            </a:rPr>
                            <m:t>g</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𝑚𝑎𝑥</m:t>
                              </m:r>
                            </m:e>
                            <m:sub>
                              <m:r>
                                <a:rPr lang="en-US" b="0" i="1" smtClean="0">
                                  <a:latin typeface="Cambria Math" panose="02040503050406030204" pitchFamily="18" charset="0"/>
                                  <a:ea typeface="Cambria Math" panose="02040503050406030204" pitchFamily="18" charset="0"/>
                                </a:rPr>
                                <m:t>𝜃</m:t>
                              </m:r>
                            </m:sub>
                          </m:sSub>
                          <m:r>
                            <a:rPr lang="en-US" b="0" i="0" smtClean="0">
                              <a:latin typeface="Cambria Math" panose="02040503050406030204" pitchFamily="18" charset="0"/>
                            </a:rPr>
                            <m:t> </m:t>
                          </m:r>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6</m:t>
                                  </m:r>
                                </m:sub>
                              </m:sSub>
                              <m:r>
                                <a:rPr lang="en-US" b="0" i="1"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7</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b="0" i="1" dirty="0" smtClean="0">
                                      <a:latin typeface="Cambria Math" panose="02040503050406030204" pitchFamily="18" charset="0"/>
                                    </a:rPr>
                                    <m:t>8</m:t>
                                  </m:r>
                                </m:sub>
                              </m:sSub>
                            </m:e>
                          </m:d>
                          <m:r>
                            <a:rPr lang="en-US" b="0" i="1" smtClean="0">
                              <a:latin typeface="Cambria Math" panose="02040503050406030204" pitchFamily="18" charset="0"/>
                            </a:rPr>
                            <m:t> </m:t>
                          </m:r>
                        </m:e>
                      </m:func>
                    </m:oMath>
                  </m:oMathPara>
                </a14:m>
                <a:endParaRPr lang="en-US" dirty="0"/>
              </a:p>
            </p:txBody>
          </p:sp>
        </mc:Choice>
        <mc:Fallback xmlns="">
          <p:sp>
            <p:nvSpPr>
              <p:cNvPr id="8" name="TextBox 7">
                <a:extLst>
                  <a:ext uri="{FF2B5EF4-FFF2-40B4-BE49-F238E27FC236}">
                    <a16:creationId xmlns:a16="http://schemas.microsoft.com/office/drawing/2014/main" id="{8780CFDB-8934-D1AC-A0CF-FD8172147E1A}"/>
                  </a:ext>
                </a:extLst>
              </p:cNvPr>
              <p:cNvSpPr txBox="1">
                <a:spLocks noRot="1" noChangeAspect="1" noMove="1" noResize="1" noEditPoints="1" noAdjustHandles="1" noChangeArrowheads="1" noChangeShapeType="1" noTextEdit="1"/>
              </p:cNvSpPr>
              <p:nvPr/>
            </p:nvSpPr>
            <p:spPr>
              <a:xfrm>
                <a:off x="6215108" y="4713640"/>
                <a:ext cx="2721258" cy="276999"/>
              </a:xfrm>
              <a:prstGeom prst="rect">
                <a:avLst/>
              </a:prstGeom>
              <a:blipFill>
                <a:blip r:embed="rId9"/>
                <a:stretch>
                  <a:fillRect t="-8696" r="-1395" b="-34783"/>
                </a:stretch>
              </a:blipFill>
            </p:spPr>
            <p:txBody>
              <a:bodyPr/>
              <a:lstStyle/>
              <a:p>
                <a:r>
                  <a:rPr lang="en-US">
                    <a:noFill/>
                  </a:rPr>
                  <a:t> </a:t>
                </a:r>
              </a:p>
            </p:txBody>
          </p:sp>
        </mc:Fallback>
      </mc:AlternateContent>
      <p:pic>
        <p:nvPicPr>
          <p:cNvPr id="47" name="Picture 46">
            <a:extLst>
              <a:ext uri="{FF2B5EF4-FFF2-40B4-BE49-F238E27FC236}">
                <a16:creationId xmlns:a16="http://schemas.microsoft.com/office/drawing/2014/main" id="{667B3534-A62A-49C7-A413-9E1F482B8D73}"/>
              </a:ext>
            </a:extLst>
          </p:cNvPr>
          <p:cNvPicPr>
            <a:picLocks noChangeAspect="1"/>
          </p:cNvPicPr>
          <p:nvPr/>
        </p:nvPicPr>
        <p:blipFill>
          <a:blip r:embed="rId10"/>
          <a:stretch>
            <a:fillRect/>
          </a:stretch>
        </p:blipFill>
        <p:spPr>
          <a:xfrm>
            <a:off x="4311394" y="2257998"/>
            <a:ext cx="6032500" cy="558800"/>
          </a:xfrm>
          <a:prstGeom prst="rect">
            <a:avLst/>
          </a:prstGeom>
        </p:spPr>
      </p:pic>
      <p:pic>
        <p:nvPicPr>
          <p:cNvPr id="49" name="Picture 48">
            <a:extLst>
              <a:ext uri="{FF2B5EF4-FFF2-40B4-BE49-F238E27FC236}">
                <a16:creationId xmlns:a16="http://schemas.microsoft.com/office/drawing/2014/main" id="{1DAA337D-4466-954D-7DA6-F339956B775B}"/>
              </a:ext>
            </a:extLst>
          </p:cNvPr>
          <p:cNvPicPr>
            <a:picLocks noChangeAspect="1"/>
          </p:cNvPicPr>
          <p:nvPr/>
        </p:nvPicPr>
        <p:blipFill>
          <a:blip r:embed="rId11"/>
          <a:stretch>
            <a:fillRect/>
          </a:stretch>
        </p:blipFill>
        <p:spPr>
          <a:xfrm>
            <a:off x="4311394" y="3675714"/>
            <a:ext cx="6032500" cy="571500"/>
          </a:xfrm>
          <a:prstGeom prst="rect">
            <a:avLst/>
          </a:prstGeom>
        </p:spPr>
      </p:pic>
    </p:spTree>
    <p:extLst>
      <p:ext uri="{BB962C8B-B14F-4D97-AF65-F5344CB8AC3E}">
        <p14:creationId xmlns:p14="http://schemas.microsoft.com/office/powerpoint/2010/main" val="199480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5"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7E3F-96F6-FDEB-3807-B861A8F7F510}"/>
              </a:ext>
            </a:extLst>
          </p:cNvPr>
          <p:cNvSpPr>
            <a:spLocks noGrp="1"/>
          </p:cNvSpPr>
          <p:nvPr>
            <p:ph type="title"/>
          </p:nvPr>
        </p:nvSpPr>
        <p:spPr/>
        <p:txBody>
          <a:bodyPr>
            <a:normAutofit/>
          </a:bodyPr>
          <a:lstStyle/>
          <a:p>
            <a:r>
              <a:rPr lang="en-US" dirty="0"/>
              <a:t>Foundation Models are Non-Interactive</a:t>
            </a:r>
          </a:p>
        </p:txBody>
      </p:sp>
      <p:sp>
        <p:nvSpPr>
          <p:cNvPr id="4" name="Slide Number Placeholder 3">
            <a:extLst>
              <a:ext uri="{FF2B5EF4-FFF2-40B4-BE49-F238E27FC236}">
                <a16:creationId xmlns:a16="http://schemas.microsoft.com/office/drawing/2014/main" id="{27574B0D-D3B5-5A21-B843-9667F6D6EC23}"/>
              </a:ext>
            </a:extLst>
          </p:cNvPr>
          <p:cNvSpPr>
            <a:spLocks noGrp="1"/>
          </p:cNvSpPr>
          <p:nvPr>
            <p:ph type="sldNum" sz="quarter" idx="12"/>
          </p:nvPr>
        </p:nvSpPr>
        <p:spPr/>
        <p:txBody>
          <a:bodyPr/>
          <a:lstStyle/>
          <a:p>
            <a:fld id="{BA64772F-E81F-0045-92B8-B93AB4530561}" type="slidenum">
              <a:rPr lang="en-US" smtClean="0"/>
              <a:t>14</a:t>
            </a:fld>
            <a:endParaRPr lang="en-US"/>
          </a:p>
        </p:txBody>
      </p:sp>
      <p:pic>
        <p:nvPicPr>
          <p:cNvPr id="5" name="Picture 4" descr="A network of dots and lines&#10;&#10;Description automatically generated">
            <a:extLst>
              <a:ext uri="{FF2B5EF4-FFF2-40B4-BE49-F238E27FC236}">
                <a16:creationId xmlns:a16="http://schemas.microsoft.com/office/drawing/2014/main" id="{DCB016F6-CD87-6E29-A815-21C28F20E12F}"/>
              </a:ext>
            </a:extLst>
          </p:cNvPr>
          <p:cNvPicPr>
            <a:picLocks noChangeAspect="1"/>
          </p:cNvPicPr>
          <p:nvPr/>
        </p:nvPicPr>
        <p:blipFill>
          <a:blip r:embed="rId3"/>
          <a:stretch>
            <a:fillRect/>
          </a:stretch>
        </p:blipFill>
        <p:spPr>
          <a:xfrm>
            <a:off x="2180079" y="2651543"/>
            <a:ext cx="3145217" cy="1667918"/>
          </a:xfrm>
          <a:prstGeom prst="rect">
            <a:avLst/>
          </a:prstGeom>
        </p:spPr>
      </p:pic>
      <p:pic>
        <p:nvPicPr>
          <p:cNvPr id="2050" name="Picture 2" descr="Blind - Free interface icons">
            <a:extLst>
              <a:ext uri="{FF2B5EF4-FFF2-40B4-BE49-F238E27FC236}">
                <a16:creationId xmlns:a16="http://schemas.microsoft.com/office/drawing/2014/main" id="{2D4B77A7-AD4F-1B49-8D4D-4B51240E5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4788" y="3232725"/>
            <a:ext cx="717983" cy="717983"/>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F96F43D2-22A8-DFF8-88A5-65D0FA3103F1}"/>
              </a:ext>
            </a:extLst>
          </p:cNvPr>
          <p:cNvGrpSpPr/>
          <p:nvPr/>
        </p:nvGrpSpPr>
        <p:grpSpPr>
          <a:xfrm>
            <a:off x="7337368" y="1537856"/>
            <a:ext cx="2590083" cy="4623954"/>
            <a:chOff x="7337368" y="1537856"/>
            <a:chExt cx="2590083" cy="4623954"/>
          </a:xfrm>
        </p:grpSpPr>
        <p:pic>
          <p:nvPicPr>
            <p:cNvPr id="6" name="Picture 6" descr="Search engine - Free seo and web icons">
              <a:extLst>
                <a:ext uri="{FF2B5EF4-FFF2-40B4-BE49-F238E27FC236}">
                  <a16:creationId xmlns:a16="http://schemas.microsoft.com/office/drawing/2014/main" id="{7FCB2AF9-A4EC-E923-0B05-4D1C63F20D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451" b="22326"/>
            <a:stretch/>
          </p:blipFill>
          <p:spPr bwMode="auto">
            <a:xfrm>
              <a:off x="7435069" y="1829700"/>
              <a:ext cx="1041798" cy="523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alculator - Free education icons">
              <a:extLst>
                <a:ext uri="{FF2B5EF4-FFF2-40B4-BE49-F238E27FC236}">
                  <a16:creationId xmlns:a16="http://schemas.microsoft.com/office/drawing/2014/main" id="{F8E4C29C-CA63-8B12-F7FB-BADF19690C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8638" y="1666920"/>
              <a:ext cx="614217" cy="6142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ommand Line Icon - Free PNG &amp; SVG 4118837 - Noun Project">
              <a:extLst>
                <a:ext uri="{FF2B5EF4-FFF2-40B4-BE49-F238E27FC236}">
                  <a16:creationId xmlns:a16="http://schemas.microsoft.com/office/drawing/2014/main" id="{6B6AB9B4-CF99-05BD-64B4-F63EA7F8FF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7587" y="2805431"/>
              <a:ext cx="471022" cy="4710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atabase icons for free download | Freepik">
              <a:extLst>
                <a:ext uri="{FF2B5EF4-FFF2-40B4-BE49-F238E27FC236}">
                  <a16:creationId xmlns:a16="http://schemas.microsoft.com/office/drawing/2014/main" id="{6B441F66-4536-92AD-45D7-4293ED6352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3692" y="2733833"/>
              <a:ext cx="614218" cy="61421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ython icon - Free download on Iconfinder">
              <a:extLst>
                <a:ext uri="{FF2B5EF4-FFF2-40B4-BE49-F238E27FC236}">
                  <a16:creationId xmlns:a16="http://schemas.microsoft.com/office/drawing/2014/main" id="{79BA7981-99EF-4319-C26F-E1339E18C1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5856" y="3800282"/>
              <a:ext cx="603811" cy="60381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chine translation software gradient linear vector icon. Localization  service. Professional translators, interpreters. Thin line color symbol.  Modern style pictogram. Vector isolated outline drawing 15711273 Vector Art  at Vecteezy">
              <a:extLst>
                <a:ext uri="{FF2B5EF4-FFF2-40B4-BE49-F238E27FC236}">
                  <a16:creationId xmlns:a16="http://schemas.microsoft.com/office/drawing/2014/main" id="{05BFA82D-25F0-76FF-DFC6-9548461755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41942" y="3761161"/>
              <a:ext cx="714840" cy="7148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3C5E788-CAA9-4048-A9BC-527102433F5B}"/>
                </a:ext>
              </a:extLst>
            </p:cNvPr>
            <p:cNvSpPr txBox="1"/>
            <p:nvPr/>
          </p:nvSpPr>
          <p:spPr>
            <a:xfrm>
              <a:off x="7495559" y="2282211"/>
              <a:ext cx="864404" cy="369332"/>
            </a:xfrm>
            <a:prstGeom prst="rect">
              <a:avLst/>
            </a:prstGeom>
            <a:noFill/>
          </p:spPr>
          <p:txBody>
            <a:bodyPr wrap="none" rtlCol="0">
              <a:spAutoFit/>
            </a:bodyPr>
            <a:lstStyle/>
            <a:p>
              <a:r>
                <a:rPr lang="en-US" dirty="0"/>
                <a:t>search</a:t>
              </a:r>
            </a:p>
          </p:txBody>
        </p:sp>
        <p:sp>
          <p:nvSpPr>
            <p:cNvPr id="10" name="TextBox 9">
              <a:extLst>
                <a:ext uri="{FF2B5EF4-FFF2-40B4-BE49-F238E27FC236}">
                  <a16:creationId xmlns:a16="http://schemas.microsoft.com/office/drawing/2014/main" id="{8698A9D2-30C4-AD40-E78A-D96CBFCDB4C6}"/>
                </a:ext>
              </a:extLst>
            </p:cNvPr>
            <p:cNvSpPr txBox="1"/>
            <p:nvPr/>
          </p:nvSpPr>
          <p:spPr>
            <a:xfrm>
              <a:off x="8617537" y="2282211"/>
              <a:ext cx="1196418" cy="369332"/>
            </a:xfrm>
            <a:prstGeom prst="rect">
              <a:avLst/>
            </a:prstGeom>
            <a:noFill/>
          </p:spPr>
          <p:txBody>
            <a:bodyPr wrap="none" rtlCol="0">
              <a:spAutoFit/>
            </a:bodyPr>
            <a:lstStyle/>
            <a:p>
              <a:r>
                <a:rPr lang="en-US" dirty="0"/>
                <a:t>calculator</a:t>
              </a:r>
            </a:p>
          </p:txBody>
        </p:sp>
        <p:sp>
          <p:nvSpPr>
            <p:cNvPr id="11" name="TextBox 10">
              <a:extLst>
                <a:ext uri="{FF2B5EF4-FFF2-40B4-BE49-F238E27FC236}">
                  <a16:creationId xmlns:a16="http://schemas.microsoft.com/office/drawing/2014/main" id="{9277BE8D-15B9-F209-85EA-2E3832A2DA38}"/>
                </a:ext>
              </a:extLst>
            </p:cNvPr>
            <p:cNvSpPr txBox="1"/>
            <p:nvPr/>
          </p:nvSpPr>
          <p:spPr>
            <a:xfrm>
              <a:off x="7337369" y="3407051"/>
              <a:ext cx="1237198" cy="369332"/>
            </a:xfrm>
            <a:prstGeom prst="rect">
              <a:avLst/>
            </a:prstGeom>
            <a:noFill/>
          </p:spPr>
          <p:txBody>
            <a:bodyPr wrap="none" rtlCol="0">
              <a:spAutoFit/>
            </a:bodyPr>
            <a:lstStyle/>
            <a:p>
              <a:r>
                <a:rPr lang="en-US" dirty="0"/>
                <a:t>interpreter</a:t>
              </a:r>
            </a:p>
          </p:txBody>
        </p:sp>
        <p:sp>
          <p:nvSpPr>
            <p:cNvPr id="12" name="TextBox 11">
              <a:extLst>
                <a:ext uri="{FF2B5EF4-FFF2-40B4-BE49-F238E27FC236}">
                  <a16:creationId xmlns:a16="http://schemas.microsoft.com/office/drawing/2014/main" id="{0E74BCC9-9F6C-4B91-2D8E-775368215A33}"/>
                </a:ext>
              </a:extLst>
            </p:cNvPr>
            <p:cNvSpPr txBox="1"/>
            <p:nvPr/>
          </p:nvSpPr>
          <p:spPr>
            <a:xfrm>
              <a:off x="8692879" y="3407051"/>
              <a:ext cx="1121076" cy="369332"/>
            </a:xfrm>
            <a:prstGeom prst="rect">
              <a:avLst/>
            </a:prstGeom>
            <a:noFill/>
          </p:spPr>
          <p:txBody>
            <a:bodyPr wrap="none" rtlCol="0">
              <a:spAutoFit/>
            </a:bodyPr>
            <a:lstStyle/>
            <a:p>
              <a:r>
                <a:rPr lang="en-US" dirty="0"/>
                <a:t>database</a:t>
              </a:r>
            </a:p>
          </p:txBody>
        </p:sp>
        <p:sp>
          <p:nvSpPr>
            <p:cNvPr id="13" name="TextBox 12">
              <a:extLst>
                <a:ext uri="{FF2B5EF4-FFF2-40B4-BE49-F238E27FC236}">
                  <a16:creationId xmlns:a16="http://schemas.microsoft.com/office/drawing/2014/main" id="{42CE01A9-6922-ED23-8970-6118255D6779}"/>
                </a:ext>
              </a:extLst>
            </p:cNvPr>
            <p:cNvSpPr txBox="1"/>
            <p:nvPr/>
          </p:nvSpPr>
          <p:spPr>
            <a:xfrm>
              <a:off x="8671273" y="4484365"/>
              <a:ext cx="1256178" cy="369332"/>
            </a:xfrm>
            <a:prstGeom prst="rect">
              <a:avLst/>
            </a:prstGeom>
            <a:noFill/>
          </p:spPr>
          <p:txBody>
            <a:bodyPr wrap="none" rtlCol="0">
              <a:spAutoFit/>
            </a:bodyPr>
            <a:lstStyle/>
            <a:p>
              <a:r>
                <a:rPr lang="en-US" dirty="0"/>
                <a:t>translation</a:t>
              </a:r>
            </a:p>
          </p:txBody>
        </p:sp>
        <p:sp>
          <p:nvSpPr>
            <p:cNvPr id="14" name="TextBox 13">
              <a:extLst>
                <a:ext uri="{FF2B5EF4-FFF2-40B4-BE49-F238E27FC236}">
                  <a16:creationId xmlns:a16="http://schemas.microsoft.com/office/drawing/2014/main" id="{BA6B544D-9F44-A829-E699-0460F5DDB82B}"/>
                </a:ext>
              </a:extLst>
            </p:cNvPr>
            <p:cNvSpPr txBox="1"/>
            <p:nvPr/>
          </p:nvSpPr>
          <p:spPr>
            <a:xfrm>
              <a:off x="7471313" y="4484365"/>
              <a:ext cx="871713" cy="369332"/>
            </a:xfrm>
            <a:prstGeom prst="rect">
              <a:avLst/>
            </a:prstGeom>
            <a:noFill/>
          </p:spPr>
          <p:txBody>
            <a:bodyPr wrap="none" rtlCol="0">
              <a:spAutoFit/>
            </a:bodyPr>
            <a:lstStyle/>
            <a:p>
              <a:r>
                <a:rPr lang="en-US" dirty="0"/>
                <a:t>python</a:t>
              </a:r>
            </a:p>
          </p:txBody>
        </p:sp>
        <p:pic>
          <p:nvPicPr>
            <p:cNvPr id="2064" name="Picture 16" descr="Simulation - Free computer icons">
              <a:extLst>
                <a:ext uri="{FF2B5EF4-FFF2-40B4-BE49-F238E27FC236}">
                  <a16:creationId xmlns:a16="http://schemas.microsoft.com/office/drawing/2014/main" id="{05CEA794-BFB8-BBEF-C91A-584E67771A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41931" y="5017056"/>
              <a:ext cx="587736" cy="58773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16401F5-A92D-8CD0-56CA-8C06F798086B}"/>
                </a:ext>
              </a:extLst>
            </p:cNvPr>
            <p:cNvSpPr txBox="1"/>
            <p:nvPr/>
          </p:nvSpPr>
          <p:spPr>
            <a:xfrm>
              <a:off x="7388344" y="5688395"/>
              <a:ext cx="1135247" cy="369332"/>
            </a:xfrm>
            <a:prstGeom prst="rect">
              <a:avLst/>
            </a:prstGeom>
            <a:noFill/>
          </p:spPr>
          <p:txBody>
            <a:bodyPr wrap="none" rtlCol="0">
              <a:spAutoFit/>
            </a:bodyPr>
            <a:lstStyle/>
            <a:p>
              <a:r>
                <a:rPr lang="en-US" dirty="0"/>
                <a:t>simulator</a:t>
              </a:r>
            </a:p>
          </p:txBody>
        </p:sp>
        <p:pic>
          <p:nvPicPr>
            <p:cNvPr id="2066" name="Picture 18" descr="File system - Free files and folders icons">
              <a:extLst>
                <a:ext uri="{FF2B5EF4-FFF2-40B4-BE49-F238E27FC236}">
                  <a16:creationId xmlns:a16="http://schemas.microsoft.com/office/drawing/2014/main" id="{45A6D609-99CD-2B6D-B60A-3A5CDE07847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76413" y="4966536"/>
              <a:ext cx="688775" cy="6887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514B7EC-3B3D-88B7-6EA1-11CB05F83516}"/>
                </a:ext>
              </a:extLst>
            </p:cNvPr>
            <p:cNvSpPr txBox="1"/>
            <p:nvPr/>
          </p:nvSpPr>
          <p:spPr>
            <a:xfrm>
              <a:off x="8870324" y="5688395"/>
              <a:ext cx="900952" cy="369332"/>
            </a:xfrm>
            <a:prstGeom prst="rect">
              <a:avLst/>
            </a:prstGeom>
            <a:noFill/>
          </p:spPr>
          <p:txBody>
            <a:bodyPr wrap="none" rtlCol="0">
              <a:spAutoFit/>
            </a:bodyPr>
            <a:lstStyle/>
            <a:p>
              <a:r>
                <a:rPr lang="en-US" dirty="0"/>
                <a:t>system</a:t>
              </a:r>
            </a:p>
          </p:txBody>
        </p:sp>
        <p:sp>
          <p:nvSpPr>
            <p:cNvPr id="17" name="Rounded Rectangle 16">
              <a:extLst>
                <a:ext uri="{FF2B5EF4-FFF2-40B4-BE49-F238E27FC236}">
                  <a16:creationId xmlns:a16="http://schemas.microsoft.com/office/drawing/2014/main" id="{04E52A8D-CFDA-481E-63EE-F8FB53DFF406}"/>
                </a:ext>
              </a:extLst>
            </p:cNvPr>
            <p:cNvSpPr/>
            <p:nvPr/>
          </p:nvSpPr>
          <p:spPr>
            <a:xfrm>
              <a:off x="7337368" y="1537856"/>
              <a:ext cx="2590083" cy="4623954"/>
            </a:xfrm>
            <a:prstGeom prst="roundRect">
              <a:avLst>
                <a:gd name="adj" fmla="val 7483"/>
              </a:avLst>
            </a:prstGeom>
            <a:no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Curved Connector 18">
            <a:extLst>
              <a:ext uri="{FF2B5EF4-FFF2-40B4-BE49-F238E27FC236}">
                <a16:creationId xmlns:a16="http://schemas.microsoft.com/office/drawing/2014/main" id="{90963060-9E92-2556-708B-561A8DABF129}"/>
              </a:ext>
            </a:extLst>
          </p:cNvPr>
          <p:cNvCxnSpPr>
            <a:stCxn id="2050" idx="3"/>
          </p:cNvCxnSpPr>
          <p:nvPr/>
        </p:nvCxnSpPr>
        <p:spPr>
          <a:xfrm flipV="1">
            <a:off x="6342771" y="1974028"/>
            <a:ext cx="994597" cy="1617689"/>
          </a:xfrm>
          <a:prstGeom prst="curvedConnector2">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 name="Curved Connector 19">
            <a:extLst>
              <a:ext uri="{FF2B5EF4-FFF2-40B4-BE49-F238E27FC236}">
                <a16:creationId xmlns:a16="http://schemas.microsoft.com/office/drawing/2014/main" id="{29175326-AE08-F5D2-30C5-C8F3EB5CEEB0}"/>
              </a:ext>
            </a:extLst>
          </p:cNvPr>
          <p:cNvCxnSpPr>
            <a:cxnSpLocks/>
            <a:stCxn id="2050" idx="3"/>
          </p:cNvCxnSpPr>
          <p:nvPr/>
        </p:nvCxnSpPr>
        <p:spPr>
          <a:xfrm>
            <a:off x="6342771" y="3591717"/>
            <a:ext cx="983087" cy="2013075"/>
          </a:xfrm>
          <a:prstGeom prst="curvedConnector2">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474A1D8-EACA-CE82-9D96-CAE7BF6DD69F}"/>
                  </a:ext>
                </a:extLst>
              </p:cNvPr>
              <p:cNvSpPr txBox="1"/>
              <p:nvPr/>
            </p:nvSpPr>
            <p:spPr>
              <a:xfrm>
                <a:off x="2772533" y="2281137"/>
                <a:ext cx="22831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a:rPr lang="en-US" b="0" i="1" smtClean="0">
                              <a:latin typeface="Cambria Math" panose="02040503050406030204" pitchFamily="18" charset="0"/>
                            </a:rPr>
                            <m:t>𝑎𝑟</m:t>
                          </m:r>
                          <m:r>
                            <m:rPr>
                              <m:sty m:val="p"/>
                            </m:rPr>
                            <a:rPr lang="en-US" b="0" i="0" smtClean="0">
                              <a:latin typeface="Cambria Math" panose="02040503050406030204" pitchFamily="18" charset="0"/>
                            </a:rPr>
                            <m:t>g</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𝑚𝑎𝑥</m:t>
                              </m:r>
                            </m:e>
                            <m:sub>
                              <m:r>
                                <a:rPr lang="en-US" b="0" i="1" smtClean="0">
                                  <a:latin typeface="Cambria Math" panose="02040503050406030204" pitchFamily="18" charset="0"/>
                                  <a:ea typeface="Cambria Math" panose="02040503050406030204" pitchFamily="18" charset="0"/>
                                </a:rPr>
                                <m:t>𝜃</m:t>
                              </m:r>
                            </m:sub>
                          </m:sSub>
                          <m:r>
                            <a:rPr lang="en-US" b="0" i="0" smtClean="0">
                              <a:latin typeface="Cambria Math" panose="02040503050406030204" pitchFamily="18" charset="0"/>
                            </a:rPr>
                            <m:t> </m:t>
                          </m:r>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𝑠𝑒𝑒𝑛</m:t>
                                  </m:r>
                                </m:sub>
                              </m:sSub>
                            </m:e>
                          </m:d>
                          <m:r>
                            <a:rPr lang="en-US" b="0" i="1" smtClean="0">
                              <a:latin typeface="Cambria Math" panose="02040503050406030204" pitchFamily="18" charset="0"/>
                            </a:rPr>
                            <m:t> </m:t>
                          </m:r>
                        </m:e>
                      </m:func>
                    </m:oMath>
                  </m:oMathPara>
                </a14:m>
                <a:endParaRPr lang="en-US" dirty="0"/>
              </a:p>
            </p:txBody>
          </p:sp>
        </mc:Choice>
        <mc:Fallback xmlns="">
          <p:sp>
            <p:nvSpPr>
              <p:cNvPr id="25" name="TextBox 24">
                <a:extLst>
                  <a:ext uri="{FF2B5EF4-FFF2-40B4-BE49-F238E27FC236}">
                    <a16:creationId xmlns:a16="http://schemas.microsoft.com/office/drawing/2014/main" id="{F474A1D8-EACA-CE82-9D96-CAE7BF6DD69F}"/>
                  </a:ext>
                </a:extLst>
              </p:cNvPr>
              <p:cNvSpPr txBox="1">
                <a:spLocks noRot="1" noChangeAspect="1" noMove="1" noResize="1" noEditPoints="1" noAdjustHandles="1" noChangeArrowheads="1" noChangeShapeType="1" noTextEdit="1"/>
              </p:cNvSpPr>
              <p:nvPr/>
            </p:nvSpPr>
            <p:spPr>
              <a:xfrm>
                <a:off x="2772533" y="2281137"/>
                <a:ext cx="2283125" cy="276999"/>
              </a:xfrm>
              <a:prstGeom prst="rect">
                <a:avLst/>
              </a:prstGeom>
              <a:blipFill>
                <a:blip r:embed="rId13"/>
                <a:stretch>
                  <a:fillRect l="-1111" t="-4348" r="-3889" b="-34783"/>
                </a:stretch>
              </a:blipFill>
            </p:spPr>
            <p:txBody>
              <a:bodyPr/>
              <a:lstStyle/>
              <a:p>
                <a:r>
                  <a:rPr lang="en-US">
                    <a:noFill/>
                  </a:rPr>
                  <a:t> </a:t>
                </a:r>
              </a:p>
            </p:txBody>
          </p:sp>
        </mc:Fallback>
      </mc:AlternateContent>
      <p:sp>
        <p:nvSpPr>
          <p:cNvPr id="3" name="Rounded Rectangle 2">
            <a:extLst>
              <a:ext uri="{FF2B5EF4-FFF2-40B4-BE49-F238E27FC236}">
                <a16:creationId xmlns:a16="http://schemas.microsoft.com/office/drawing/2014/main" id="{7A78A114-0BBD-B316-DAC3-F13DAADE172A}"/>
              </a:ext>
            </a:extLst>
          </p:cNvPr>
          <p:cNvSpPr/>
          <p:nvPr/>
        </p:nvSpPr>
        <p:spPr>
          <a:xfrm>
            <a:off x="893093" y="5191119"/>
            <a:ext cx="4702932" cy="754556"/>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Without interaction, the model can’t ground its information, thus prone to hallucination.</a:t>
            </a:r>
          </a:p>
        </p:txBody>
      </p:sp>
    </p:spTree>
    <p:extLst>
      <p:ext uri="{BB962C8B-B14F-4D97-AF65-F5344CB8AC3E}">
        <p14:creationId xmlns:p14="http://schemas.microsoft.com/office/powerpoint/2010/main" val="151742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3E08C-4FE7-733E-D445-772AF451E748}"/>
              </a:ext>
            </a:extLst>
          </p:cNvPr>
          <p:cNvSpPr>
            <a:spLocks noGrp="1"/>
          </p:cNvSpPr>
          <p:nvPr>
            <p:ph type="title"/>
          </p:nvPr>
        </p:nvSpPr>
        <p:spPr/>
        <p:txBody>
          <a:bodyPr/>
          <a:lstStyle/>
          <a:p>
            <a:r>
              <a:rPr lang="en-US" dirty="0"/>
              <a:t>Training Models to Interact with the World!</a:t>
            </a:r>
          </a:p>
        </p:txBody>
      </p:sp>
      <p:sp>
        <p:nvSpPr>
          <p:cNvPr id="4" name="Slide Number Placeholder 3">
            <a:extLst>
              <a:ext uri="{FF2B5EF4-FFF2-40B4-BE49-F238E27FC236}">
                <a16:creationId xmlns:a16="http://schemas.microsoft.com/office/drawing/2014/main" id="{8417BCBC-C0C8-181B-8894-8C345142EBC0}"/>
              </a:ext>
            </a:extLst>
          </p:cNvPr>
          <p:cNvSpPr>
            <a:spLocks noGrp="1"/>
          </p:cNvSpPr>
          <p:nvPr>
            <p:ph type="sldNum" sz="quarter" idx="12"/>
          </p:nvPr>
        </p:nvSpPr>
        <p:spPr/>
        <p:txBody>
          <a:bodyPr/>
          <a:lstStyle/>
          <a:p>
            <a:fld id="{BA64772F-E81F-0045-92B8-B93AB4530561}" type="slidenum">
              <a:rPr lang="en-US" smtClean="0"/>
              <a:t>15</a:t>
            </a:fld>
            <a:endParaRPr lang="en-US"/>
          </a:p>
        </p:txBody>
      </p:sp>
      <p:grpSp>
        <p:nvGrpSpPr>
          <p:cNvPr id="5" name="Group 4">
            <a:extLst>
              <a:ext uri="{FF2B5EF4-FFF2-40B4-BE49-F238E27FC236}">
                <a16:creationId xmlns:a16="http://schemas.microsoft.com/office/drawing/2014/main" id="{BBE8D4C1-B452-83BE-FE9D-71F78617996F}"/>
              </a:ext>
            </a:extLst>
          </p:cNvPr>
          <p:cNvGrpSpPr/>
          <p:nvPr/>
        </p:nvGrpSpPr>
        <p:grpSpPr>
          <a:xfrm>
            <a:off x="3670631" y="1491575"/>
            <a:ext cx="5792024" cy="467393"/>
            <a:chOff x="805776" y="3843382"/>
            <a:chExt cx="5792024" cy="467393"/>
          </a:xfrm>
        </p:grpSpPr>
        <p:sp>
          <p:nvSpPr>
            <p:cNvPr id="6" name="Rectangle 5">
              <a:extLst>
                <a:ext uri="{FF2B5EF4-FFF2-40B4-BE49-F238E27FC236}">
                  <a16:creationId xmlns:a16="http://schemas.microsoft.com/office/drawing/2014/main" id="{9774F3A3-3CCF-983A-4B99-744A731000F1}"/>
                </a:ext>
              </a:extLst>
            </p:cNvPr>
            <p:cNvSpPr/>
            <p:nvPr/>
          </p:nvSpPr>
          <p:spPr>
            <a:xfrm>
              <a:off x="968493" y="3843382"/>
              <a:ext cx="5629307" cy="467393"/>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Imitation Learning from simulated interactive trace</a:t>
              </a:r>
            </a:p>
          </p:txBody>
        </p:sp>
        <p:sp>
          <p:nvSpPr>
            <p:cNvPr id="7" name="Oval 6">
              <a:extLst>
                <a:ext uri="{FF2B5EF4-FFF2-40B4-BE49-F238E27FC236}">
                  <a16:creationId xmlns:a16="http://schemas.microsoft.com/office/drawing/2014/main" id="{887FFBD4-397B-BFB5-02C4-1E3B8CCD8F07}"/>
                </a:ext>
              </a:extLst>
            </p:cNvPr>
            <p:cNvSpPr/>
            <p:nvPr/>
          </p:nvSpPr>
          <p:spPr>
            <a:xfrm>
              <a:off x="805776" y="3925266"/>
              <a:ext cx="325433" cy="306074"/>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grpSp>
      <p:grpSp>
        <p:nvGrpSpPr>
          <p:cNvPr id="8" name="Group 7">
            <a:extLst>
              <a:ext uri="{FF2B5EF4-FFF2-40B4-BE49-F238E27FC236}">
                <a16:creationId xmlns:a16="http://schemas.microsoft.com/office/drawing/2014/main" id="{8283850B-7887-1074-9DA0-316BC64B6D39}"/>
              </a:ext>
            </a:extLst>
          </p:cNvPr>
          <p:cNvGrpSpPr/>
          <p:nvPr/>
        </p:nvGrpSpPr>
        <p:grpSpPr>
          <a:xfrm>
            <a:off x="3670631" y="3391171"/>
            <a:ext cx="5792024" cy="467393"/>
            <a:chOff x="805776" y="5413517"/>
            <a:chExt cx="5792024" cy="467393"/>
          </a:xfrm>
        </p:grpSpPr>
        <p:sp>
          <p:nvSpPr>
            <p:cNvPr id="9" name="Rectangle 8">
              <a:extLst>
                <a:ext uri="{FF2B5EF4-FFF2-40B4-BE49-F238E27FC236}">
                  <a16:creationId xmlns:a16="http://schemas.microsoft.com/office/drawing/2014/main" id="{7E36C5B2-672C-FDC7-A5CD-62FB980549FF}"/>
                </a:ext>
              </a:extLst>
            </p:cNvPr>
            <p:cNvSpPr/>
            <p:nvPr/>
          </p:nvSpPr>
          <p:spPr>
            <a:xfrm>
              <a:off x="968494" y="5413517"/>
              <a:ext cx="5629306" cy="467393"/>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Reinforcement Learning from verifiable reward</a:t>
              </a:r>
            </a:p>
          </p:txBody>
        </p:sp>
        <p:sp>
          <p:nvSpPr>
            <p:cNvPr id="10" name="Oval 9">
              <a:extLst>
                <a:ext uri="{FF2B5EF4-FFF2-40B4-BE49-F238E27FC236}">
                  <a16:creationId xmlns:a16="http://schemas.microsoft.com/office/drawing/2014/main" id="{B00189FE-FAF2-C702-DDF5-55B574C481D7}"/>
                </a:ext>
              </a:extLst>
            </p:cNvPr>
            <p:cNvSpPr/>
            <p:nvPr/>
          </p:nvSpPr>
          <p:spPr>
            <a:xfrm>
              <a:off x="805776" y="5494176"/>
              <a:ext cx="325433" cy="306074"/>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grpSp>
      <p:pic>
        <p:nvPicPr>
          <p:cNvPr id="21" name="Picture 20">
            <a:extLst>
              <a:ext uri="{FF2B5EF4-FFF2-40B4-BE49-F238E27FC236}">
                <a16:creationId xmlns:a16="http://schemas.microsoft.com/office/drawing/2014/main" id="{CAC8749F-807D-B43C-1211-2CCEB87A0946}"/>
              </a:ext>
            </a:extLst>
          </p:cNvPr>
          <p:cNvPicPr>
            <a:picLocks noChangeAspect="1"/>
          </p:cNvPicPr>
          <p:nvPr/>
        </p:nvPicPr>
        <p:blipFill>
          <a:blip r:embed="rId2"/>
          <a:stretch>
            <a:fillRect/>
          </a:stretch>
        </p:blipFill>
        <p:spPr>
          <a:xfrm>
            <a:off x="3914705" y="2313353"/>
            <a:ext cx="5000883" cy="591364"/>
          </a:xfrm>
          <a:prstGeom prst="rect">
            <a:avLst/>
          </a:prstGeom>
        </p:spPr>
      </p:pic>
      <p:pic>
        <p:nvPicPr>
          <p:cNvPr id="3074" name="Picture 2" descr="Neural network - Free electronics icons">
            <a:extLst>
              <a:ext uri="{FF2B5EF4-FFF2-40B4-BE49-F238E27FC236}">
                <a16:creationId xmlns:a16="http://schemas.microsoft.com/office/drawing/2014/main" id="{5B6A2B79-A3AB-BB82-8055-F739C8063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6191" y="2263732"/>
            <a:ext cx="690606" cy="690606"/>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F2736904-2132-5604-D36D-697B9B563C5B}"/>
              </a:ext>
            </a:extLst>
          </p:cNvPr>
          <p:cNvCxnSpPr>
            <a:stCxn id="3074" idx="3"/>
            <a:endCxn id="21" idx="1"/>
          </p:cNvCxnSpPr>
          <p:nvPr/>
        </p:nvCxnSpPr>
        <p:spPr>
          <a:xfrm>
            <a:off x="2486797" y="2609035"/>
            <a:ext cx="1427908" cy="0"/>
          </a:xfrm>
          <a:prstGeom prst="straightConnector1">
            <a:avLst/>
          </a:prstGeom>
          <a:ln>
            <a:solidFill>
              <a:schemeClr val="tx1">
                <a:lumMod val="50000"/>
                <a:lumOff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3B521E92-A370-0653-215E-5B1BB4E4C933}"/>
              </a:ext>
            </a:extLst>
          </p:cNvPr>
          <p:cNvSpPr txBox="1"/>
          <p:nvPr/>
        </p:nvSpPr>
        <p:spPr>
          <a:xfrm>
            <a:off x="2799968" y="2202879"/>
            <a:ext cx="801566" cy="369332"/>
          </a:xfrm>
          <a:prstGeom prst="rect">
            <a:avLst/>
          </a:prstGeom>
          <a:noFill/>
        </p:spPr>
        <p:txBody>
          <a:bodyPr wrap="none" rtlCol="0">
            <a:spAutoFit/>
          </a:bodyPr>
          <a:lstStyle/>
          <a:p>
            <a:r>
              <a:rPr lang="en-US" dirty="0"/>
              <a:t>Fitting</a:t>
            </a:r>
          </a:p>
        </p:txBody>
      </p:sp>
      <p:pic>
        <p:nvPicPr>
          <p:cNvPr id="29" name="Picture 2" descr="Neural network - Free electronics icons">
            <a:extLst>
              <a:ext uri="{FF2B5EF4-FFF2-40B4-BE49-F238E27FC236}">
                <a16:creationId xmlns:a16="http://schemas.microsoft.com/office/drawing/2014/main" id="{E21D6443-F178-1532-6142-58DFAD4A7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6191" y="4838427"/>
            <a:ext cx="690606" cy="690606"/>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Arrow Connector 35">
            <a:extLst>
              <a:ext uri="{FF2B5EF4-FFF2-40B4-BE49-F238E27FC236}">
                <a16:creationId xmlns:a16="http://schemas.microsoft.com/office/drawing/2014/main" id="{1A7D7378-DDFF-7B60-6FCD-16FCCAF77FDD}"/>
              </a:ext>
            </a:extLst>
          </p:cNvPr>
          <p:cNvCxnSpPr>
            <a:cxnSpLocks/>
            <a:stCxn id="29" idx="3"/>
            <a:endCxn id="11" idx="1"/>
          </p:cNvCxnSpPr>
          <p:nvPr/>
        </p:nvCxnSpPr>
        <p:spPr>
          <a:xfrm flipV="1">
            <a:off x="2486797" y="4525238"/>
            <a:ext cx="1387229" cy="658492"/>
          </a:xfrm>
          <a:prstGeom prst="straightConnector1">
            <a:avLst/>
          </a:prstGeom>
          <a:ln>
            <a:solidFill>
              <a:schemeClr val="tx1">
                <a:lumMod val="50000"/>
                <a:lumOff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B4129AF8-0BF9-29D3-27D7-5618B86410E5}"/>
              </a:ext>
            </a:extLst>
          </p:cNvPr>
          <p:cNvCxnSpPr>
            <a:cxnSpLocks/>
            <a:stCxn id="29" idx="3"/>
            <a:endCxn id="15" idx="1"/>
          </p:cNvCxnSpPr>
          <p:nvPr/>
        </p:nvCxnSpPr>
        <p:spPr>
          <a:xfrm>
            <a:off x="2486797" y="5183730"/>
            <a:ext cx="1390193" cy="649450"/>
          </a:xfrm>
          <a:prstGeom prst="straightConnector1">
            <a:avLst/>
          </a:prstGeom>
          <a:ln>
            <a:solidFill>
              <a:schemeClr val="tx1">
                <a:lumMod val="50000"/>
                <a:lumOff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F84ECB1A-779C-3FE2-80E8-F7706AF0C73C}"/>
              </a:ext>
            </a:extLst>
          </p:cNvPr>
          <p:cNvSpPr txBox="1"/>
          <p:nvPr/>
        </p:nvSpPr>
        <p:spPr>
          <a:xfrm>
            <a:off x="2673075" y="4177106"/>
            <a:ext cx="928459" cy="369332"/>
          </a:xfrm>
          <a:prstGeom prst="rect">
            <a:avLst/>
          </a:prstGeom>
          <a:noFill/>
        </p:spPr>
        <p:txBody>
          <a:bodyPr wrap="none" rtlCol="0">
            <a:spAutoFit/>
          </a:bodyPr>
          <a:lstStyle/>
          <a:p>
            <a:r>
              <a:rPr lang="en-US" dirty="0"/>
              <a:t>sample</a:t>
            </a:r>
          </a:p>
        </p:txBody>
      </p:sp>
      <p:cxnSp>
        <p:nvCxnSpPr>
          <p:cNvPr id="43" name="Straight Arrow Connector 42">
            <a:extLst>
              <a:ext uri="{FF2B5EF4-FFF2-40B4-BE49-F238E27FC236}">
                <a16:creationId xmlns:a16="http://schemas.microsoft.com/office/drawing/2014/main" id="{6C19A9C9-9A76-B8F4-4064-7996EF0F4691}"/>
              </a:ext>
            </a:extLst>
          </p:cNvPr>
          <p:cNvCxnSpPr>
            <a:cxnSpLocks/>
            <a:stCxn id="29" idx="3"/>
            <a:endCxn id="13" idx="1"/>
          </p:cNvCxnSpPr>
          <p:nvPr/>
        </p:nvCxnSpPr>
        <p:spPr>
          <a:xfrm>
            <a:off x="2486797" y="5183730"/>
            <a:ext cx="1393454" cy="15200"/>
          </a:xfrm>
          <a:prstGeom prst="straightConnector1">
            <a:avLst/>
          </a:prstGeom>
          <a:ln>
            <a:solidFill>
              <a:schemeClr val="tx1">
                <a:lumMod val="50000"/>
                <a:lumOff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46" name="Picture 4" descr="10,800+ Tick Wrong Icon Stock Illustrations, Royalty-Free Vector Graphics &amp;  Clip Art - iStock">
            <a:extLst>
              <a:ext uri="{FF2B5EF4-FFF2-40B4-BE49-F238E27FC236}">
                <a16:creationId xmlns:a16="http://schemas.microsoft.com/office/drawing/2014/main" id="{98DA861F-E497-B815-C83A-9079A6CF23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579" t="13465" r="4829" b="15472"/>
          <a:stretch/>
        </p:blipFill>
        <p:spPr bwMode="auto">
          <a:xfrm>
            <a:off x="9074118" y="4383319"/>
            <a:ext cx="289249" cy="28546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10,800+ Tick Wrong Icon Stock Illustrations, Royalty-Free Vector Graphics &amp;  Clip Art - iStock">
            <a:extLst>
              <a:ext uri="{FF2B5EF4-FFF2-40B4-BE49-F238E27FC236}">
                <a16:creationId xmlns:a16="http://schemas.microsoft.com/office/drawing/2014/main" id="{633CDA17-C0BF-AC1F-3132-0C85C52230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579" t="13465" r="4829" b="15472"/>
          <a:stretch/>
        </p:blipFill>
        <p:spPr bwMode="auto">
          <a:xfrm>
            <a:off x="9074117" y="5058799"/>
            <a:ext cx="289249" cy="28546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10,800+ Tick Wrong Icon Stock Illustrations, Royalty-Free Vector Graphics &amp;  Clip Art - iStock">
            <a:extLst>
              <a:ext uri="{FF2B5EF4-FFF2-40B4-BE49-F238E27FC236}">
                <a16:creationId xmlns:a16="http://schemas.microsoft.com/office/drawing/2014/main" id="{6AC37604-C093-C5F1-47A9-DC4C16412E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29" t="14527" r="50579" b="14410"/>
          <a:stretch/>
        </p:blipFill>
        <p:spPr bwMode="auto">
          <a:xfrm>
            <a:off x="9074117" y="5690446"/>
            <a:ext cx="289249" cy="2854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67A206F-CE8F-1A13-2CE6-605D4EF368AC}"/>
              </a:ext>
            </a:extLst>
          </p:cNvPr>
          <p:cNvPicPr>
            <a:picLocks noChangeAspect="1"/>
          </p:cNvPicPr>
          <p:nvPr/>
        </p:nvPicPr>
        <p:blipFill>
          <a:blip r:embed="rId5"/>
          <a:stretch>
            <a:fillRect/>
          </a:stretch>
        </p:blipFill>
        <p:spPr>
          <a:xfrm>
            <a:off x="3874026" y="4245838"/>
            <a:ext cx="4927600" cy="558800"/>
          </a:xfrm>
          <a:prstGeom prst="rect">
            <a:avLst/>
          </a:prstGeom>
        </p:spPr>
      </p:pic>
      <p:pic>
        <p:nvPicPr>
          <p:cNvPr id="13" name="Picture 12">
            <a:extLst>
              <a:ext uri="{FF2B5EF4-FFF2-40B4-BE49-F238E27FC236}">
                <a16:creationId xmlns:a16="http://schemas.microsoft.com/office/drawing/2014/main" id="{67823650-D271-CF75-2ED1-3C05B2E78EFD}"/>
              </a:ext>
            </a:extLst>
          </p:cNvPr>
          <p:cNvPicPr>
            <a:picLocks noChangeAspect="1"/>
          </p:cNvPicPr>
          <p:nvPr/>
        </p:nvPicPr>
        <p:blipFill>
          <a:blip r:embed="rId6"/>
          <a:stretch>
            <a:fillRect/>
          </a:stretch>
        </p:blipFill>
        <p:spPr>
          <a:xfrm>
            <a:off x="3880251" y="4913180"/>
            <a:ext cx="4927600" cy="571500"/>
          </a:xfrm>
          <a:prstGeom prst="rect">
            <a:avLst/>
          </a:prstGeom>
        </p:spPr>
      </p:pic>
      <p:pic>
        <p:nvPicPr>
          <p:cNvPr id="15" name="Picture 14">
            <a:extLst>
              <a:ext uri="{FF2B5EF4-FFF2-40B4-BE49-F238E27FC236}">
                <a16:creationId xmlns:a16="http://schemas.microsoft.com/office/drawing/2014/main" id="{49C07094-2592-8DE7-180E-2D065175DFFA}"/>
              </a:ext>
            </a:extLst>
          </p:cNvPr>
          <p:cNvPicPr>
            <a:picLocks noChangeAspect="1"/>
          </p:cNvPicPr>
          <p:nvPr/>
        </p:nvPicPr>
        <p:blipFill>
          <a:blip r:embed="rId7"/>
          <a:stretch>
            <a:fillRect/>
          </a:stretch>
        </p:blipFill>
        <p:spPr>
          <a:xfrm>
            <a:off x="3876990" y="5560130"/>
            <a:ext cx="4927600" cy="546100"/>
          </a:xfrm>
          <a:prstGeom prst="rect">
            <a:avLst/>
          </a:prstGeom>
        </p:spPr>
      </p:pic>
    </p:spTree>
    <p:extLst>
      <p:ext uri="{BB962C8B-B14F-4D97-AF65-F5344CB8AC3E}">
        <p14:creationId xmlns:p14="http://schemas.microsoft.com/office/powerpoint/2010/main" val="226855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FE9B-E176-E106-92EC-19770D4B2DA9}"/>
              </a:ext>
            </a:extLst>
          </p:cNvPr>
          <p:cNvSpPr>
            <a:spLocks noGrp="1"/>
          </p:cNvSpPr>
          <p:nvPr>
            <p:ph type="title"/>
          </p:nvPr>
        </p:nvSpPr>
        <p:spPr/>
        <p:txBody>
          <a:bodyPr/>
          <a:lstStyle/>
          <a:p>
            <a:r>
              <a:rPr lang="en-US" dirty="0"/>
              <a:t>Talk Outline</a:t>
            </a:r>
          </a:p>
        </p:txBody>
      </p:sp>
      <p:sp>
        <p:nvSpPr>
          <p:cNvPr id="3" name="Content Placeholder 2">
            <a:extLst>
              <a:ext uri="{FF2B5EF4-FFF2-40B4-BE49-F238E27FC236}">
                <a16:creationId xmlns:a16="http://schemas.microsoft.com/office/drawing/2014/main" id="{781804ED-C963-82E8-F6EA-0FDF5C705A7A}"/>
              </a:ext>
            </a:extLst>
          </p:cNvPr>
          <p:cNvSpPr>
            <a:spLocks noGrp="1"/>
          </p:cNvSpPr>
          <p:nvPr>
            <p:ph idx="1"/>
          </p:nvPr>
        </p:nvSpPr>
        <p:spPr/>
        <p:txBody>
          <a:bodyPr>
            <a:normAutofit/>
          </a:bodyPr>
          <a:lstStyle/>
          <a:p>
            <a:r>
              <a:rPr lang="en-US" dirty="0"/>
              <a:t>Section 1: Math</a:t>
            </a:r>
          </a:p>
          <a:p>
            <a:pPr lvl="1"/>
            <a:r>
              <a:rPr lang="en-US" dirty="0"/>
              <a:t>Interacting with Python Tools</a:t>
            </a:r>
          </a:p>
          <a:p>
            <a:pPr lvl="1"/>
            <a:endParaRPr lang="en-US" dirty="0"/>
          </a:p>
          <a:p>
            <a:r>
              <a:rPr lang="en-US" dirty="0"/>
              <a:t>Section 2: Coding</a:t>
            </a:r>
          </a:p>
          <a:p>
            <a:pPr lvl="1"/>
            <a:r>
              <a:rPr lang="en-US" dirty="0"/>
              <a:t>Interacting with Executor and Humans</a:t>
            </a:r>
          </a:p>
          <a:p>
            <a:pPr lvl="1"/>
            <a:endParaRPr lang="en-US" dirty="0"/>
          </a:p>
          <a:p>
            <a:r>
              <a:rPr lang="en-US" dirty="0"/>
              <a:t>Other Work</a:t>
            </a:r>
          </a:p>
          <a:p>
            <a:pPr lvl="1"/>
            <a:r>
              <a:rPr lang="en-US" dirty="0"/>
              <a:t>Evaluation &amp; Multimodal &amp; RAG</a:t>
            </a:r>
          </a:p>
          <a:p>
            <a:pPr lvl="1"/>
            <a:endParaRPr lang="en-US" dirty="0"/>
          </a:p>
          <a:p>
            <a:r>
              <a:rPr lang="en-US" dirty="0"/>
              <a:t>Future Work</a:t>
            </a:r>
          </a:p>
        </p:txBody>
      </p:sp>
      <p:sp>
        <p:nvSpPr>
          <p:cNvPr id="4" name="Slide Number Placeholder 3">
            <a:extLst>
              <a:ext uri="{FF2B5EF4-FFF2-40B4-BE49-F238E27FC236}">
                <a16:creationId xmlns:a16="http://schemas.microsoft.com/office/drawing/2014/main" id="{9E4FCF7C-09EF-8DD4-8B79-89727004F360}"/>
              </a:ext>
            </a:extLst>
          </p:cNvPr>
          <p:cNvSpPr>
            <a:spLocks noGrp="1"/>
          </p:cNvSpPr>
          <p:nvPr>
            <p:ph type="sldNum" sz="quarter" idx="12"/>
          </p:nvPr>
        </p:nvSpPr>
        <p:spPr/>
        <p:txBody>
          <a:bodyPr/>
          <a:lstStyle/>
          <a:p>
            <a:fld id="{BA64772F-E81F-0045-92B8-B93AB4530561}" type="slidenum">
              <a:rPr lang="en-US" smtClean="0"/>
              <a:t>16</a:t>
            </a:fld>
            <a:endParaRPr lang="en-US"/>
          </a:p>
        </p:txBody>
      </p:sp>
    </p:spTree>
    <p:extLst>
      <p:ext uri="{BB962C8B-B14F-4D97-AF65-F5344CB8AC3E}">
        <p14:creationId xmlns:p14="http://schemas.microsoft.com/office/powerpoint/2010/main" val="779916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FE9B-E176-E106-92EC-19770D4B2DA9}"/>
              </a:ext>
            </a:extLst>
          </p:cNvPr>
          <p:cNvSpPr>
            <a:spLocks noGrp="1"/>
          </p:cNvSpPr>
          <p:nvPr>
            <p:ph type="title"/>
          </p:nvPr>
        </p:nvSpPr>
        <p:spPr/>
        <p:txBody>
          <a:bodyPr/>
          <a:lstStyle/>
          <a:p>
            <a:r>
              <a:rPr lang="en-US" dirty="0"/>
              <a:t>Talk Outline</a:t>
            </a:r>
          </a:p>
        </p:txBody>
      </p:sp>
      <p:sp>
        <p:nvSpPr>
          <p:cNvPr id="3" name="Content Placeholder 2">
            <a:extLst>
              <a:ext uri="{FF2B5EF4-FFF2-40B4-BE49-F238E27FC236}">
                <a16:creationId xmlns:a16="http://schemas.microsoft.com/office/drawing/2014/main" id="{781804ED-C963-82E8-F6EA-0FDF5C705A7A}"/>
              </a:ext>
            </a:extLst>
          </p:cNvPr>
          <p:cNvSpPr>
            <a:spLocks noGrp="1"/>
          </p:cNvSpPr>
          <p:nvPr>
            <p:ph idx="1"/>
          </p:nvPr>
        </p:nvSpPr>
        <p:spPr/>
        <p:txBody>
          <a:bodyPr>
            <a:normAutofit/>
          </a:bodyPr>
          <a:lstStyle/>
          <a:p>
            <a:r>
              <a:rPr lang="en-US" dirty="0"/>
              <a:t>Section 1: Math</a:t>
            </a:r>
          </a:p>
          <a:p>
            <a:pPr lvl="1"/>
            <a:r>
              <a:rPr lang="en-US" dirty="0"/>
              <a:t>Interacting with Python Tools</a:t>
            </a:r>
          </a:p>
          <a:p>
            <a:pPr lvl="1"/>
            <a:endParaRPr lang="en-US" dirty="0"/>
          </a:p>
          <a:p>
            <a:r>
              <a:rPr lang="en-US" dirty="0">
                <a:solidFill>
                  <a:schemeClr val="bg1">
                    <a:lumMod val="95000"/>
                  </a:schemeClr>
                </a:solidFill>
              </a:rPr>
              <a:t>Section 2: Coding</a:t>
            </a:r>
          </a:p>
          <a:p>
            <a:pPr lvl="1"/>
            <a:r>
              <a:rPr lang="en-US" dirty="0">
                <a:solidFill>
                  <a:schemeClr val="bg1">
                    <a:lumMod val="95000"/>
                  </a:schemeClr>
                </a:solidFill>
              </a:rPr>
              <a:t>Interacting with Executor</a:t>
            </a:r>
          </a:p>
          <a:p>
            <a:pPr lvl="1"/>
            <a:endParaRPr lang="en-US" dirty="0">
              <a:solidFill>
                <a:schemeClr val="bg1">
                  <a:lumMod val="95000"/>
                </a:schemeClr>
              </a:solidFill>
            </a:endParaRPr>
          </a:p>
          <a:p>
            <a:r>
              <a:rPr lang="en-US" dirty="0">
                <a:solidFill>
                  <a:schemeClr val="bg1">
                    <a:lumMod val="95000"/>
                  </a:schemeClr>
                </a:solidFill>
              </a:rPr>
              <a:t>Other Work</a:t>
            </a:r>
          </a:p>
          <a:p>
            <a:pPr lvl="1"/>
            <a:r>
              <a:rPr lang="en-US" dirty="0">
                <a:solidFill>
                  <a:schemeClr val="bg1">
                    <a:lumMod val="95000"/>
                  </a:schemeClr>
                </a:solidFill>
              </a:rPr>
              <a:t>Evaluation &amp; Multimodal &amp; RAG</a:t>
            </a:r>
          </a:p>
          <a:p>
            <a:pPr lvl="1"/>
            <a:endParaRPr lang="en-US" dirty="0">
              <a:solidFill>
                <a:schemeClr val="bg1">
                  <a:lumMod val="95000"/>
                </a:schemeClr>
              </a:solidFill>
            </a:endParaRPr>
          </a:p>
          <a:p>
            <a:r>
              <a:rPr lang="en-US" dirty="0">
                <a:solidFill>
                  <a:schemeClr val="bg1">
                    <a:lumMod val="95000"/>
                  </a:schemeClr>
                </a:solidFill>
              </a:rPr>
              <a:t>Future Work</a:t>
            </a:r>
          </a:p>
        </p:txBody>
      </p:sp>
      <p:sp>
        <p:nvSpPr>
          <p:cNvPr id="4" name="Slide Number Placeholder 3">
            <a:extLst>
              <a:ext uri="{FF2B5EF4-FFF2-40B4-BE49-F238E27FC236}">
                <a16:creationId xmlns:a16="http://schemas.microsoft.com/office/drawing/2014/main" id="{9E4FCF7C-09EF-8DD4-8B79-89727004F360}"/>
              </a:ext>
            </a:extLst>
          </p:cNvPr>
          <p:cNvSpPr>
            <a:spLocks noGrp="1"/>
          </p:cNvSpPr>
          <p:nvPr>
            <p:ph type="sldNum" sz="quarter" idx="12"/>
          </p:nvPr>
        </p:nvSpPr>
        <p:spPr/>
        <p:txBody>
          <a:bodyPr/>
          <a:lstStyle/>
          <a:p>
            <a:fld id="{BA64772F-E81F-0045-92B8-B93AB4530561}" type="slidenum">
              <a:rPr lang="en-US" smtClean="0"/>
              <a:t>17</a:t>
            </a:fld>
            <a:endParaRPr lang="en-US"/>
          </a:p>
        </p:txBody>
      </p:sp>
    </p:spTree>
    <p:extLst>
      <p:ext uri="{BB962C8B-B14F-4D97-AF65-F5344CB8AC3E}">
        <p14:creationId xmlns:p14="http://schemas.microsoft.com/office/powerpoint/2010/main" val="209957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47F33-1F87-92D3-F366-FF8979A9BAE8}"/>
              </a:ext>
            </a:extLst>
          </p:cNvPr>
          <p:cNvSpPr>
            <a:spLocks noGrp="1"/>
          </p:cNvSpPr>
          <p:nvPr>
            <p:ph type="title"/>
          </p:nvPr>
        </p:nvSpPr>
        <p:spPr/>
        <p:txBody>
          <a:bodyPr/>
          <a:lstStyle/>
          <a:p>
            <a:r>
              <a:rPr lang="en-US" dirty="0"/>
              <a:t>Background: LLM Reasoning</a:t>
            </a:r>
          </a:p>
        </p:txBody>
      </p:sp>
      <p:sp>
        <p:nvSpPr>
          <p:cNvPr id="5" name="Slide Number Placeholder 4">
            <a:extLst>
              <a:ext uri="{FF2B5EF4-FFF2-40B4-BE49-F238E27FC236}">
                <a16:creationId xmlns:a16="http://schemas.microsoft.com/office/drawing/2014/main" id="{01AD7DEC-34E0-678D-BEB0-29974FF1DA9A}"/>
              </a:ext>
            </a:extLst>
          </p:cNvPr>
          <p:cNvSpPr>
            <a:spLocks noGrp="1"/>
          </p:cNvSpPr>
          <p:nvPr>
            <p:ph type="sldNum" sz="quarter" idx="12"/>
          </p:nvPr>
        </p:nvSpPr>
        <p:spPr/>
        <p:txBody>
          <a:bodyPr/>
          <a:lstStyle/>
          <a:p>
            <a:fld id="{BA64772F-E81F-0045-92B8-B93AB4530561}" type="slidenum">
              <a:rPr lang="en-US" smtClean="0"/>
              <a:t>18</a:t>
            </a:fld>
            <a:endParaRPr lang="en-US"/>
          </a:p>
        </p:txBody>
      </p:sp>
      <p:pic>
        <p:nvPicPr>
          <p:cNvPr id="2050" name="Picture 2" descr="MATH Dataset | Papers With Code">
            <a:extLst>
              <a:ext uri="{FF2B5EF4-FFF2-40B4-BE49-F238E27FC236}">
                <a16:creationId xmlns:a16="http://schemas.microsoft.com/office/drawing/2014/main" id="{816CEFE4-F3C7-ACEC-8475-EB50FA3C4C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28"/>
          <a:stretch/>
        </p:blipFill>
        <p:spPr bwMode="auto">
          <a:xfrm>
            <a:off x="1230087" y="1996394"/>
            <a:ext cx="3862820" cy="405425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921FDEDB-8809-8F2B-54A5-6AD86F527137}"/>
              </a:ext>
            </a:extLst>
          </p:cNvPr>
          <p:cNvSpPr/>
          <p:nvPr/>
        </p:nvSpPr>
        <p:spPr>
          <a:xfrm>
            <a:off x="1230087" y="1658937"/>
            <a:ext cx="3862820" cy="326571"/>
          </a:xfrm>
          <a:prstGeom prst="roundRect">
            <a:avLst>
              <a:gd name="adj" fmla="val 0"/>
            </a:avLst>
          </a:prstGeom>
          <a:solidFill>
            <a:schemeClr val="bg1">
              <a:lumMod val="95000"/>
            </a:scheme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Exams</a:t>
            </a:r>
          </a:p>
        </p:txBody>
      </p:sp>
      <p:pic>
        <p:nvPicPr>
          <p:cNvPr id="2054" name="Picture 6" descr="Contest | Outstanding International Academy">
            <a:extLst>
              <a:ext uri="{FF2B5EF4-FFF2-40B4-BE49-F238E27FC236}">
                <a16:creationId xmlns:a16="http://schemas.microsoft.com/office/drawing/2014/main" id="{9B37F0BF-90A2-50F7-C5C3-7AD13C554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359" y="2837689"/>
            <a:ext cx="1741714" cy="69501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ewtonian International Physics Olympiad Challenge - NIPOC">
            <a:extLst>
              <a:ext uri="{FF2B5EF4-FFF2-40B4-BE49-F238E27FC236}">
                <a16:creationId xmlns:a16="http://schemas.microsoft.com/office/drawing/2014/main" id="{9EF40AF9-4474-2C24-E706-1180B53513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6181" y="2858130"/>
            <a:ext cx="1295400" cy="57830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irst Years Impress in Putnam Competition | Harvey Mudd College News |  Harvey Mudd College">
            <a:extLst>
              <a:ext uri="{FF2B5EF4-FFF2-40B4-BE49-F238E27FC236}">
                <a16:creationId xmlns:a16="http://schemas.microsoft.com/office/drawing/2014/main" id="{BDD5726A-D41B-B041-1739-0979AEAFF8D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182" b="23219"/>
          <a:stretch/>
        </p:blipFill>
        <p:spPr bwMode="auto">
          <a:xfrm>
            <a:off x="8506181" y="4078544"/>
            <a:ext cx="1415142" cy="50248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2024 GRE Prep Courses | Private Tutoring at MBA House">
            <a:extLst>
              <a:ext uri="{FF2B5EF4-FFF2-40B4-BE49-F238E27FC236}">
                <a16:creationId xmlns:a16="http://schemas.microsoft.com/office/drawing/2014/main" id="{47C48D10-7962-770F-80B3-B184B80CBEC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3" t="25578" r="15062" b="25191"/>
          <a:stretch/>
        </p:blipFill>
        <p:spPr bwMode="auto">
          <a:xfrm>
            <a:off x="6687721" y="4067732"/>
            <a:ext cx="1489325" cy="521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480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056F-9C55-439F-2367-0BD85E04B622}"/>
              </a:ext>
            </a:extLst>
          </p:cNvPr>
          <p:cNvSpPr>
            <a:spLocks noGrp="1"/>
          </p:cNvSpPr>
          <p:nvPr>
            <p:ph type="title"/>
          </p:nvPr>
        </p:nvSpPr>
        <p:spPr/>
        <p:txBody>
          <a:bodyPr>
            <a:normAutofit fontScale="90000"/>
          </a:bodyPr>
          <a:lstStyle/>
          <a:p>
            <a:r>
              <a:rPr lang="en-US" dirty="0"/>
              <a:t>Prompt Language Models to Interact with Tools</a:t>
            </a:r>
          </a:p>
        </p:txBody>
      </p:sp>
      <p:sp>
        <p:nvSpPr>
          <p:cNvPr id="6" name="Slide Number Placeholder 5">
            <a:extLst>
              <a:ext uri="{FF2B5EF4-FFF2-40B4-BE49-F238E27FC236}">
                <a16:creationId xmlns:a16="http://schemas.microsoft.com/office/drawing/2014/main" id="{5D811C94-A33A-97F2-8E88-F33C4052E919}"/>
              </a:ext>
            </a:extLst>
          </p:cNvPr>
          <p:cNvSpPr>
            <a:spLocks noGrp="1"/>
          </p:cNvSpPr>
          <p:nvPr>
            <p:ph type="sldNum" sz="quarter" idx="12"/>
          </p:nvPr>
        </p:nvSpPr>
        <p:spPr/>
        <p:txBody>
          <a:bodyPr/>
          <a:lstStyle/>
          <a:p>
            <a:fld id="{BA64772F-E81F-0045-92B8-B93AB4530561}" type="slidenum">
              <a:rPr lang="en-US" smtClean="0"/>
              <a:t>19</a:t>
            </a:fld>
            <a:endParaRPr lang="en-US" dirty="0"/>
          </a:p>
        </p:txBody>
      </p:sp>
      <p:sp>
        <p:nvSpPr>
          <p:cNvPr id="16" name="Rectangle 15">
            <a:extLst>
              <a:ext uri="{FF2B5EF4-FFF2-40B4-BE49-F238E27FC236}">
                <a16:creationId xmlns:a16="http://schemas.microsoft.com/office/drawing/2014/main" id="{D6C9E07D-8F27-0C62-9E35-5019962349EC}"/>
              </a:ext>
            </a:extLst>
          </p:cNvPr>
          <p:cNvSpPr/>
          <p:nvPr/>
        </p:nvSpPr>
        <p:spPr>
          <a:xfrm>
            <a:off x="3159133" y="3081093"/>
            <a:ext cx="1020417" cy="491428"/>
          </a:xfrm>
          <a:prstGeom prst="rect">
            <a:avLst/>
          </a:prstGeom>
          <a:solidFill>
            <a:schemeClr val="bg1">
              <a:lumMod val="9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Chain of Thought</a:t>
            </a:r>
          </a:p>
        </p:txBody>
      </p:sp>
      <p:sp>
        <p:nvSpPr>
          <p:cNvPr id="18" name="Rectangle 17">
            <a:extLst>
              <a:ext uri="{FF2B5EF4-FFF2-40B4-BE49-F238E27FC236}">
                <a16:creationId xmlns:a16="http://schemas.microsoft.com/office/drawing/2014/main" id="{32CD3AE0-0EBD-1C32-5447-8734BC006DB9}"/>
              </a:ext>
            </a:extLst>
          </p:cNvPr>
          <p:cNvSpPr/>
          <p:nvPr/>
        </p:nvSpPr>
        <p:spPr>
          <a:xfrm>
            <a:off x="3159133" y="4029508"/>
            <a:ext cx="1020417" cy="479117"/>
          </a:xfrm>
          <a:prstGeom prst="rect">
            <a:avLst/>
          </a:prstGeom>
          <a:solidFill>
            <a:schemeClr val="accent6">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Program Execute</a:t>
            </a:r>
          </a:p>
        </p:txBody>
      </p:sp>
      <p:cxnSp>
        <p:nvCxnSpPr>
          <p:cNvPr id="19" name="Curved Connector 18">
            <a:extLst>
              <a:ext uri="{FF2B5EF4-FFF2-40B4-BE49-F238E27FC236}">
                <a16:creationId xmlns:a16="http://schemas.microsoft.com/office/drawing/2014/main" id="{2D767A65-E536-342C-E0C9-44B032CA78F6}"/>
              </a:ext>
            </a:extLst>
          </p:cNvPr>
          <p:cNvCxnSpPr>
            <a:cxnSpLocks/>
            <a:stCxn id="16" idx="3"/>
            <a:endCxn id="18" idx="3"/>
          </p:cNvCxnSpPr>
          <p:nvPr/>
        </p:nvCxnSpPr>
        <p:spPr>
          <a:xfrm>
            <a:off x="4179550" y="3326807"/>
            <a:ext cx="12700" cy="942260"/>
          </a:xfrm>
          <a:prstGeom prst="curvedConnector3">
            <a:avLst>
              <a:gd name="adj1" fmla="val 2590244"/>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0" name="Curved Connector 19">
            <a:extLst>
              <a:ext uri="{FF2B5EF4-FFF2-40B4-BE49-F238E27FC236}">
                <a16:creationId xmlns:a16="http://schemas.microsoft.com/office/drawing/2014/main" id="{72ECAD72-5623-D133-A5E3-E2D392A35FFE}"/>
              </a:ext>
            </a:extLst>
          </p:cNvPr>
          <p:cNvCxnSpPr>
            <a:cxnSpLocks/>
            <a:stCxn id="18" idx="1"/>
            <a:endCxn id="16" idx="1"/>
          </p:cNvCxnSpPr>
          <p:nvPr/>
        </p:nvCxnSpPr>
        <p:spPr>
          <a:xfrm rot="10800000">
            <a:off x="3159133" y="3326807"/>
            <a:ext cx="12700" cy="942260"/>
          </a:xfrm>
          <a:prstGeom prst="curvedConnector3">
            <a:avLst>
              <a:gd name="adj1" fmla="val 2590236"/>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43635505-EFD4-08A4-3481-8DB767257195}"/>
              </a:ext>
            </a:extLst>
          </p:cNvPr>
          <p:cNvCxnSpPr>
            <a:cxnSpLocks/>
            <a:stCxn id="5" idx="3"/>
          </p:cNvCxnSpPr>
          <p:nvPr/>
        </p:nvCxnSpPr>
        <p:spPr>
          <a:xfrm flipV="1">
            <a:off x="2147298" y="3788866"/>
            <a:ext cx="655343" cy="907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6D529F86-F844-9E80-9C9B-9622F313DDFA}"/>
              </a:ext>
            </a:extLst>
          </p:cNvPr>
          <p:cNvSpPr/>
          <p:nvPr/>
        </p:nvSpPr>
        <p:spPr>
          <a:xfrm>
            <a:off x="1438571" y="3582784"/>
            <a:ext cx="708727" cy="430306"/>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Query</a:t>
            </a:r>
          </a:p>
        </p:txBody>
      </p:sp>
      <p:sp>
        <p:nvSpPr>
          <p:cNvPr id="10" name="TextBox 9">
            <a:extLst>
              <a:ext uri="{FF2B5EF4-FFF2-40B4-BE49-F238E27FC236}">
                <a16:creationId xmlns:a16="http://schemas.microsoft.com/office/drawing/2014/main" id="{B97530C6-DAD9-A5B0-32C3-0EB073BC92FB}"/>
              </a:ext>
            </a:extLst>
          </p:cNvPr>
          <p:cNvSpPr txBox="1"/>
          <p:nvPr/>
        </p:nvSpPr>
        <p:spPr>
          <a:xfrm>
            <a:off x="5699808" y="2772112"/>
            <a:ext cx="5129823" cy="1200329"/>
          </a:xfrm>
          <a:prstGeom prst="rect">
            <a:avLst/>
          </a:prstGeom>
          <a:noFill/>
          <a:ln>
            <a:solidFill>
              <a:schemeClr val="accent1">
                <a:shade val="15000"/>
              </a:schemeClr>
            </a:solidFill>
          </a:ln>
        </p:spPr>
        <p:txBody>
          <a:bodyPr wrap="square">
            <a:spAutoFit/>
          </a:bodyPr>
          <a:lstStyle/>
          <a:p>
            <a:r>
              <a:rPr lang="en-US" sz="1800" b="1" dirty="0"/>
              <a:t>Program of Thoughts Prompting : Disentangling Computation from Reasoning for Numerical Reasoning Tasks</a:t>
            </a:r>
          </a:p>
          <a:p>
            <a:r>
              <a:rPr lang="en-US" dirty="0"/>
              <a:t>TMLR 2022</a:t>
            </a:r>
          </a:p>
        </p:txBody>
      </p:sp>
      <p:sp>
        <p:nvSpPr>
          <p:cNvPr id="15" name="Rectangle 14">
            <a:extLst>
              <a:ext uri="{FF2B5EF4-FFF2-40B4-BE49-F238E27FC236}">
                <a16:creationId xmlns:a16="http://schemas.microsoft.com/office/drawing/2014/main" id="{0D4A9943-2458-2FB3-7D80-DF1CBCB62A14}"/>
              </a:ext>
            </a:extLst>
          </p:cNvPr>
          <p:cNvSpPr/>
          <p:nvPr/>
        </p:nvSpPr>
        <p:spPr>
          <a:xfrm>
            <a:off x="838200" y="2772112"/>
            <a:ext cx="4460631" cy="2031325"/>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tGPT Logo, symbol, meaning, history, PNG, brand">
            <a:extLst>
              <a:ext uri="{FF2B5EF4-FFF2-40B4-BE49-F238E27FC236}">
                <a16:creationId xmlns:a16="http://schemas.microsoft.com/office/drawing/2014/main" id="{1EC8D7A6-51BB-AF84-D193-40EFE7192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208" y="3284671"/>
            <a:ext cx="713162" cy="4011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9CADC8A-4DA8-387C-2A0B-4D440F5565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5586" y="4269066"/>
            <a:ext cx="991323" cy="991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Xinyi Wang">
            <a:extLst>
              <a:ext uri="{FF2B5EF4-FFF2-40B4-BE49-F238E27FC236}">
                <a16:creationId xmlns:a16="http://schemas.microsoft.com/office/drawing/2014/main" id="{D0F70591-AD65-7EB4-E41E-BA4C04E4F7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5905" y="4273930"/>
            <a:ext cx="986459" cy="9864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8">
            <a:extLst>
              <a:ext uri="{FF2B5EF4-FFF2-40B4-BE49-F238E27FC236}">
                <a16:creationId xmlns:a16="http://schemas.microsoft.com/office/drawing/2014/main" id="{EC0D160D-5780-388A-7164-B25E401D67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1359" y="4258264"/>
            <a:ext cx="865863" cy="99429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rofile photo">
            <a:extLst>
              <a:ext uri="{FF2B5EF4-FFF2-40B4-BE49-F238E27FC236}">
                <a16:creationId xmlns:a16="http://schemas.microsoft.com/office/drawing/2014/main" id="{2D0ED4D4-6D7C-F573-E74F-E4C18E9205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9808" y="4269066"/>
            <a:ext cx="1006782" cy="986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340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21704-A437-4A97-269A-8FCA58C11898}"/>
              </a:ext>
            </a:extLst>
          </p:cNvPr>
          <p:cNvSpPr>
            <a:spLocks noGrp="1"/>
          </p:cNvSpPr>
          <p:nvPr>
            <p:ph type="title"/>
          </p:nvPr>
        </p:nvSpPr>
        <p:spPr/>
        <p:txBody>
          <a:bodyPr/>
          <a:lstStyle/>
          <a:p>
            <a:r>
              <a:rPr lang="en-US" dirty="0"/>
              <a:t>Foundation Models</a:t>
            </a:r>
          </a:p>
        </p:txBody>
      </p:sp>
      <p:sp>
        <p:nvSpPr>
          <p:cNvPr id="4" name="Date Placeholder 3">
            <a:extLst>
              <a:ext uri="{FF2B5EF4-FFF2-40B4-BE49-F238E27FC236}">
                <a16:creationId xmlns:a16="http://schemas.microsoft.com/office/drawing/2014/main" id="{C3A401DE-C0B6-21EE-2B3A-FE866273A4B9}"/>
              </a:ext>
            </a:extLst>
          </p:cNvPr>
          <p:cNvSpPr>
            <a:spLocks noGrp="1"/>
          </p:cNvSpPr>
          <p:nvPr>
            <p:ph type="dt" sz="half" idx="10"/>
          </p:nvPr>
        </p:nvSpPr>
        <p:spPr/>
        <p:txBody>
          <a:bodyPr/>
          <a:lstStyle/>
          <a:p>
            <a:fld id="{0547A1E3-FF86-C74D-B0A2-FAFD3297BA17}" type="datetime1">
              <a:rPr lang="en-CA" smtClean="0"/>
              <a:t>2025-02-20</a:t>
            </a:fld>
            <a:endParaRPr lang="en-US"/>
          </a:p>
        </p:txBody>
      </p:sp>
      <p:sp>
        <p:nvSpPr>
          <p:cNvPr id="6" name="Slide Number Placeholder 5">
            <a:extLst>
              <a:ext uri="{FF2B5EF4-FFF2-40B4-BE49-F238E27FC236}">
                <a16:creationId xmlns:a16="http://schemas.microsoft.com/office/drawing/2014/main" id="{166C0360-A0AC-9E95-85E7-4B73B0984538}"/>
              </a:ext>
            </a:extLst>
          </p:cNvPr>
          <p:cNvSpPr>
            <a:spLocks noGrp="1"/>
          </p:cNvSpPr>
          <p:nvPr>
            <p:ph type="sldNum" sz="quarter" idx="12"/>
          </p:nvPr>
        </p:nvSpPr>
        <p:spPr/>
        <p:txBody>
          <a:bodyPr/>
          <a:lstStyle/>
          <a:p>
            <a:fld id="{BA64772F-E81F-0045-92B8-B93AB4530561}" type="slidenum">
              <a:rPr lang="en-US" smtClean="0"/>
              <a:t>2</a:t>
            </a:fld>
            <a:endParaRPr lang="en-US"/>
          </a:p>
        </p:txBody>
      </p:sp>
      <p:cxnSp>
        <p:nvCxnSpPr>
          <p:cNvPr id="16" name="Curved Connector 15">
            <a:extLst>
              <a:ext uri="{FF2B5EF4-FFF2-40B4-BE49-F238E27FC236}">
                <a16:creationId xmlns:a16="http://schemas.microsoft.com/office/drawing/2014/main" id="{1FE810B8-5A16-9AEB-7408-8E692E8AE6C5}"/>
              </a:ext>
            </a:extLst>
          </p:cNvPr>
          <p:cNvCxnSpPr>
            <a:cxnSpLocks/>
            <a:stCxn id="3" idx="3"/>
            <a:endCxn id="8194" idx="1"/>
          </p:cNvCxnSpPr>
          <p:nvPr/>
        </p:nvCxnSpPr>
        <p:spPr>
          <a:xfrm flipV="1">
            <a:off x="2463110" y="1991238"/>
            <a:ext cx="2607403" cy="1899926"/>
          </a:xfrm>
          <a:prstGeom prst="curvedConnector3">
            <a:avLst>
              <a:gd name="adj1" fmla="val 50000"/>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44" name="Group 43">
            <a:extLst>
              <a:ext uri="{FF2B5EF4-FFF2-40B4-BE49-F238E27FC236}">
                <a16:creationId xmlns:a16="http://schemas.microsoft.com/office/drawing/2014/main" id="{E498D4DC-D8D9-B177-F138-4A8540AB85CA}"/>
              </a:ext>
            </a:extLst>
          </p:cNvPr>
          <p:cNvGrpSpPr/>
          <p:nvPr/>
        </p:nvGrpSpPr>
        <p:grpSpPr>
          <a:xfrm>
            <a:off x="5070513" y="1400838"/>
            <a:ext cx="1968001" cy="1545905"/>
            <a:chOff x="5070513" y="1400838"/>
            <a:chExt cx="1968001" cy="1545905"/>
          </a:xfrm>
        </p:grpSpPr>
        <p:pic>
          <p:nvPicPr>
            <p:cNvPr id="8194" name="Picture 2" descr="Creative Writing 101 - What Is Creative Writing? | Novel | Short Story">
              <a:extLst>
                <a:ext uri="{FF2B5EF4-FFF2-40B4-BE49-F238E27FC236}">
                  <a16:creationId xmlns:a16="http://schemas.microsoft.com/office/drawing/2014/main" id="{93C6C86B-4524-3D4E-9641-8F948CA63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513" y="1400838"/>
              <a:ext cx="1968001" cy="11808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085AC69-350C-B404-4414-D84D3DC67E21}"/>
                </a:ext>
              </a:extLst>
            </p:cNvPr>
            <p:cNvSpPr txBox="1"/>
            <p:nvPr/>
          </p:nvSpPr>
          <p:spPr>
            <a:xfrm>
              <a:off x="5148013" y="2577411"/>
              <a:ext cx="1766061" cy="369332"/>
            </a:xfrm>
            <a:prstGeom prst="rect">
              <a:avLst/>
            </a:prstGeom>
            <a:noFill/>
          </p:spPr>
          <p:txBody>
            <a:bodyPr wrap="none" rtlCol="0">
              <a:spAutoFit/>
            </a:bodyPr>
            <a:lstStyle/>
            <a:p>
              <a:r>
                <a:rPr lang="en-US" dirty="0"/>
                <a:t>Creative Writing</a:t>
              </a:r>
            </a:p>
          </p:txBody>
        </p:sp>
      </p:grpSp>
      <p:grpSp>
        <p:nvGrpSpPr>
          <p:cNvPr id="46" name="Group 45">
            <a:extLst>
              <a:ext uri="{FF2B5EF4-FFF2-40B4-BE49-F238E27FC236}">
                <a16:creationId xmlns:a16="http://schemas.microsoft.com/office/drawing/2014/main" id="{2685E421-83CB-2F86-E1C6-2EFD5DCE1B79}"/>
              </a:ext>
            </a:extLst>
          </p:cNvPr>
          <p:cNvGrpSpPr/>
          <p:nvPr/>
        </p:nvGrpSpPr>
        <p:grpSpPr>
          <a:xfrm>
            <a:off x="4947349" y="3051027"/>
            <a:ext cx="2167388" cy="1563711"/>
            <a:chOff x="4947349" y="3051027"/>
            <a:chExt cx="2167388" cy="1563711"/>
          </a:xfrm>
        </p:grpSpPr>
        <p:pic>
          <p:nvPicPr>
            <p:cNvPr id="38" name="Picture 37" descr="A screenshot of a recipe&#10;&#10;Description automatically generated">
              <a:extLst>
                <a:ext uri="{FF2B5EF4-FFF2-40B4-BE49-F238E27FC236}">
                  <a16:creationId xmlns:a16="http://schemas.microsoft.com/office/drawing/2014/main" id="{0B10FE0B-54FE-07E6-504A-25A48621E80D}"/>
                </a:ext>
              </a:extLst>
            </p:cNvPr>
            <p:cNvPicPr>
              <a:picLocks noChangeAspect="1"/>
            </p:cNvPicPr>
            <p:nvPr/>
          </p:nvPicPr>
          <p:blipFill rotWithShape="1">
            <a:blip r:embed="rId4"/>
            <a:srcRect r="23783"/>
            <a:stretch/>
          </p:blipFill>
          <p:spPr>
            <a:xfrm>
              <a:off x="5078441" y="3051027"/>
              <a:ext cx="1879900" cy="1180800"/>
            </a:xfrm>
            <a:prstGeom prst="rect">
              <a:avLst/>
            </a:prstGeom>
            <a:ln>
              <a:solidFill>
                <a:schemeClr val="tx1">
                  <a:lumMod val="50000"/>
                  <a:lumOff val="50000"/>
                </a:schemeClr>
              </a:solidFill>
            </a:ln>
          </p:spPr>
        </p:pic>
        <p:sp>
          <p:nvSpPr>
            <p:cNvPr id="41" name="TextBox 40">
              <a:extLst>
                <a:ext uri="{FF2B5EF4-FFF2-40B4-BE49-F238E27FC236}">
                  <a16:creationId xmlns:a16="http://schemas.microsoft.com/office/drawing/2014/main" id="{70E6259F-C056-A0E6-D9D2-D8EF9748A12C}"/>
                </a:ext>
              </a:extLst>
            </p:cNvPr>
            <p:cNvSpPr txBox="1"/>
            <p:nvPr/>
          </p:nvSpPr>
          <p:spPr>
            <a:xfrm>
              <a:off x="4947349" y="4245406"/>
              <a:ext cx="2167388" cy="369332"/>
            </a:xfrm>
            <a:prstGeom prst="rect">
              <a:avLst/>
            </a:prstGeom>
            <a:noFill/>
          </p:spPr>
          <p:txBody>
            <a:bodyPr wrap="none" rtlCol="0">
              <a:spAutoFit/>
            </a:bodyPr>
            <a:lstStyle/>
            <a:p>
              <a:r>
                <a:rPr lang="en-US" dirty="0"/>
                <a:t>Information Seeking</a:t>
              </a:r>
            </a:p>
          </p:txBody>
        </p:sp>
      </p:grpSp>
      <p:cxnSp>
        <p:nvCxnSpPr>
          <p:cNvPr id="50" name="Curved Connector 49">
            <a:extLst>
              <a:ext uri="{FF2B5EF4-FFF2-40B4-BE49-F238E27FC236}">
                <a16:creationId xmlns:a16="http://schemas.microsoft.com/office/drawing/2014/main" id="{397F894B-AB97-3786-E89D-6484100E1499}"/>
              </a:ext>
            </a:extLst>
          </p:cNvPr>
          <p:cNvCxnSpPr>
            <a:cxnSpLocks/>
            <a:stCxn id="3" idx="3"/>
            <a:endCxn id="1026" idx="1"/>
          </p:cNvCxnSpPr>
          <p:nvPr/>
        </p:nvCxnSpPr>
        <p:spPr>
          <a:xfrm>
            <a:off x="2463110" y="3891164"/>
            <a:ext cx="2604730" cy="1511558"/>
          </a:xfrm>
          <a:prstGeom prst="curvedConnector3">
            <a:avLst>
              <a:gd name="adj1" fmla="val 50000"/>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51" name="Group 50">
            <a:extLst>
              <a:ext uri="{FF2B5EF4-FFF2-40B4-BE49-F238E27FC236}">
                <a16:creationId xmlns:a16="http://schemas.microsoft.com/office/drawing/2014/main" id="{8CB24B05-FB4E-4447-CAAA-5E4225974BD8}"/>
              </a:ext>
            </a:extLst>
          </p:cNvPr>
          <p:cNvGrpSpPr/>
          <p:nvPr/>
        </p:nvGrpSpPr>
        <p:grpSpPr>
          <a:xfrm>
            <a:off x="5067840" y="4812322"/>
            <a:ext cx="1984990" cy="1568158"/>
            <a:chOff x="5067840" y="4812322"/>
            <a:chExt cx="1984990" cy="1568158"/>
          </a:xfrm>
        </p:grpSpPr>
        <p:sp>
          <p:nvSpPr>
            <p:cNvPr id="49" name="TextBox 48">
              <a:extLst>
                <a:ext uri="{FF2B5EF4-FFF2-40B4-BE49-F238E27FC236}">
                  <a16:creationId xmlns:a16="http://schemas.microsoft.com/office/drawing/2014/main" id="{5E7B4FC2-634B-258B-B30F-E3BA89740B6B}"/>
                </a:ext>
              </a:extLst>
            </p:cNvPr>
            <p:cNvSpPr txBox="1"/>
            <p:nvPr/>
          </p:nvSpPr>
          <p:spPr>
            <a:xfrm>
              <a:off x="5101014" y="6011148"/>
              <a:ext cx="1951816" cy="369332"/>
            </a:xfrm>
            <a:prstGeom prst="rect">
              <a:avLst/>
            </a:prstGeom>
            <a:noFill/>
          </p:spPr>
          <p:txBody>
            <a:bodyPr wrap="none" rtlCol="0">
              <a:spAutoFit/>
            </a:bodyPr>
            <a:lstStyle/>
            <a:p>
              <a:r>
                <a:rPr lang="en-US" dirty="0"/>
                <a:t>Image Generation</a:t>
              </a:r>
            </a:p>
          </p:txBody>
        </p:sp>
        <p:pic>
          <p:nvPicPr>
            <p:cNvPr id="1026" name="Picture 2" descr="ChatGPT unveils Sora with up to 20-second AI video generation">
              <a:extLst>
                <a:ext uri="{FF2B5EF4-FFF2-40B4-BE49-F238E27FC236}">
                  <a16:creationId xmlns:a16="http://schemas.microsoft.com/office/drawing/2014/main" id="{053F878E-35F5-EECD-BB96-1DF78253F1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91" r="4754"/>
            <a:stretch/>
          </p:blipFill>
          <p:spPr bwMode="auto">
            <a:xfrm>
              <a:off x="5067840" y="4812322"/>
              <a:ext cx="1890501" cy="11808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grpSp>
      <p:grpSp>
        <p:nvGrpSpPr>
          <p:cNvPr id="45" name="Group 44">
            <a:extLst>
              <a:ext uri="{FF2B5EF4-FFF2-40B4-BE49-F238E27FC236}">
                <a16:creationId xmlns:a16="http://schemas.microsoft.com/office/drawing/2014/main" id="{B783FC21-D0E2-6CD1-B940-536690FBA227}"/>
              </a:ext>
            </a:extLst>
          </p:cNvPr>
          <p:cNvGrpSpPr/>
          <p:nvPr/>
        </p:nvGrpSpPr>
        <p:grpSpPr>
          <a:xfrm>
            <a:off x="8090368" y="1400838"/>
            <a:ext cx="2098521" cy="1545775"/>
            <a:chOff x="8090368" y="1400838"/>
            <a:chExt cx="2098521" cy="1545775"/>
          </a:xfrm>
        </p:grpSpPr>
        <p:sp>
          <p:nvSpPr>
            <p:cNvPr id="20" name="TextBox 19">
              <a:extLst>
                <a:ext uri="{FF2B5EF4-FFF2-40B4-BE49-F238E27FC236}">
                  <a16:creationId xmlns:a16="http://schemas.microsoft.com/office/drawing/2014/main" id="{AF6003E4-36B4-AD8B-3D91-A4237D28F4A6}"/>
                </a:ext>
              </a:extLst>
            </p:cNvPr>
            <p:cNvSpPr txBox="1"/>
            <p:nvPr/>
          </p:nvSpPr>
          <p:spPr>
            <a:xfrm>
              <a:off x="8709990" y="2577281"/>
              <a:ext cx="894797" cy="369332"/>
            </a:xfrm>
            <a:prstGeom prst="rect">
              <a:avLst/>
            </a:prstGeom>
            <a:noFill/>
          </p:spPr>
          <p:txBody>
            <a:bodyPr wrap="none" rtlCol="0">
              <a:spAutoFit/>
            </a:bodyPr>
            <a:lstStyle/>
            <a:p>
              <a:r>
                <a:rPr lang="en-US" dirty="0"/>
                <a:t>Coding</a:t>
              </a:r>
            </a:p>
          </p:txBody>
        </p:sp>
        <p:pic>
          <p:nvPicPr>
            <p:cNvPr id="10" name="Picture 9" descr="A screenshot of a computer program&#10;&#10;Description automatically generated">
              <a:extLst>
                <a:ext uri="{FF2B5EF4-FFF2-40B4-BE49-F238E27FC236}">
                  <a16:creationId xmlns:a16="http://schemas.microsoft.com/office/drawing/2014/main" id="{7B392985-2586-EC3C-250E-8ACBA66ECF09}"/>
                </a:ext>
              </a:extLst>
            </p:cNvPr>
            <p:cNvPicPr>
              <a:picLocks noChangeAspect="1"/>
            </p:cNvPicPr>
            <p:nvPr/>
          </p:nvPicPr>
          <p:blipFill rotWithShape="1">
            <a:blip r:embed="rId6"/>
            <a:srcRect l="1804" r="5677"/>
            <a:stretch/>
          </p:blipFill>
          <p:spPr>
            <a:xfrm>
              <a:off x="8090368" y="1400838"/>
              <a:ext cx="2098521" cy="1180800"/>
            </a:xfrm>
            <a:prstGeom prst="rect">
              <a:avLst/>
            </a:prstGeom>
            <a:ln>
              <a:solidFill>
                <a:schemeClr val="accent1">
                  <a:shade val="15000"/>
                </a:schemeClr>
              </a:solidFill>
            </a:ln>
          </p:spPr>
        </p:pic>
      </p:grpSp>
      <p:grpSp>
        <p:nvGrpSpPr>
          <p:cNvPr id="48" name="Group 47">
            <a:extLst>
              <a:ext uri="{FF2B5EF4-FFF2-40B4-BE49-F238E27FC236}">
                <a16:creationId xmlns:a16="http://schemas.microsoft.com/office/drawing/2014/main" id="{94564BCB-B019-4EFE-D981-E8A73E477B36}"/>
              </a:ext>
            </a:extLst>
          </p:cNvPr>
          <p:cNvGrpSpPr/>
          <p:nvPr/>
        </p:nvGrpSpPr>
        <p:grpSpPr>
          <a:xfrm>
            <a:off x="8091171" y="3051027"/>
            <a:ext cx="2097718" cy="1553551"/>
            <a:chOff x="8091171" y="3051027"/>
            <a:chExt cx="2097718" cy="1553551"/>
          </a:xfrm>
        </p:grpSpPr>
        <p:pic>
          <p:nvPicPr>
            <p:cNvPr id="1032" name="Picture 8" descr="Advanced Maths] Advanced algebra really hurts my brain : r/HomeworkHelp">
              <a:extLst>
                <a:ext uri="{FF2B5EF4-FFF2-40B4-BE49-F238E27FC236}">
                  <a16:creationId xmlns:a16="http://schemas.microsoft.com/office/drawing/2014/main" id="{F216018B-6065-1A0F-01DA-A8FD21FB7A1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701" r="20393"/>
            <a:stretch/>
          </p:blipFill>
          <p:spPr bwMode="auto">
            <a:xfrm>
              <a:off x="8091171" y="3051027"/>
              <a:ext cx="2097718" cy="11808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E5DA5F9-561A-7799-1C32-90E76D517B76}"/>
                </a:ext>
              </a:extLst>
            </p:cNvPr>
            <p:cNvSpPr txBox="1"/>
            <p:nvPr/>
          </p:nvSpPr>
          <p:spPr>
            <a:xfrm>
              <a:off x="8436047" y="4235246"/>
              <a:ext cx="1495025" cy="369332"/>
            </a:xfrm>
            <a:prstGeom prst="rect">
              <a:avLst/>
            </a:prstGeom>
            <a:noFill/>
          </p:spPr>
          <p:txBody>
            <a:bodyPr wrap="none" rtlCol="0">
              <a:spAutoFit/>
            </a:bodyPr>
            <a:lstStyle/>
            <a:p>
              <a:r>
                <a:rPr lang="en-US" dirty="0"/>
                <a:t>Mathematics</a:t>
              </a:r>
            </a:p>
          </p:txBody>
        </p:sp>
      </p:grpSp>
      <p:grpSp>
        <p:nvGrpSpPr>
          <p:cNvPr id="52" name="Group 51">
            <a:extLst>
              <a:ext uri="{FF2B5EF4-FFF2-40B4-BE49-F238E27FC236}">
                <a16:creationId xmlns:a16="http://schemas.microsoft.com/office/drawing/2014/main" id="{7205BBED-22C3-6ACD-2302-1961ADF16C16}"/>
              </a:ext>
            </a:extLst>
          </p:cNvPr>
          <p:cNvGrpSpPr/>
          <p:nvPr/>
        </p:nvGrpSpPr>
        <p:grpSpPr>
          <a:xfrm>
            <a:off x="8090369" y="4808157"/>
            <a:ext cx="2098520" cy="1550433"/>
            <a:chOff x="8090369" y="4808157"/>
            <a:chExt cx="2098520" cy="1550433"/>
          </a:xfrm>
        </p:grpSpPr>
        <p:pic>
          <p:nvPicPr>
            <p:cNvPr id="1028" name="Picture 4" descr="Introducing Sora — OpenAI’s text-to-video model">
              <a:extLst>
                <a:ext uri="{FF2B5EF4-FFF2-40B4-BE49-F238E27FC236}">
                  <a16:creationId xmlns:a16="http://schemas.microsoft.com/office/drawing/2014/main" id="{9E85198F-E3DF-3912-1391-33E3D9F3BF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0369" y="4808157"/>
              <a:ext cx="2098520" cy="11808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39DFED92-42F8-E83B-9BA4-D9519CF8F0A3}"/>
                </a:ext>
              </a:extLst>
            </p:cNvPr>
            <p:cNvSpPr txBox="1"/>
            <p:nvPr/>
          </p:nvSpPr>
          <p:spPr>
            <a:xfrm>
              <a:off x="8207651" y="5989258"/>
              <a:ext cx="1906997" cy="369332"/>
            </a:xfrm>
            <a:prstGeom prst="rect">
              <a:avLst/>
            </a:prstGeom>
            <a:noFill/>
          </p:spPr>
          <p:txBody>
            <a:bodyPr wrap="none" rtlCol="0">
              <a:spAutoFit/>
            </a:bodyPr>
            <a:lstStyle/>
            <a:p>
              <a:r>
                <a:rPr lang="en-US" dirty="0"/>
                <a:t>Video Generation</a:t>
              </a:r>
            </a:p>
          </p:txBody>
        </p:sp>
      </p:grpSp>
      <p:grpSp>
        <p:nvGrpSpPr>
          <p:cNvPr id="9" name="Group 8">
            <a:extLst>
              <a:ext uri="{FF2B5EF4-FFF2-40B4-BE49-F238E27FC236}">
                <a16:creationId xmlns:a16="http://schemas.microsoft.com/office/drawing/2014/main" id="{1264D248-B1E0-F521-A19D-65D1F626C412}"/>
              </a:ext>
            </a:extLst>
          </p:cNvPr>
          <p:cNvGrpSpPr/>
          <p:nvPr/>
        </p:nvGrpSpPr>
        <p:grpSpPr>
          <a:xfrm>
            <a:off x="1027658" y="2577281"/>
            <a:ext cx="1435452" cy="2627765"/>
            <a:chOff x="1027658" y="2577281"/>
            <a:chExt cx="1435452" cy="2627765"/>
          </a:xfrm>
        </p:grpSpPr>
        <p:pic>
          <p:nvPicPr>
            <p:cNvPr id="1034" name="Picture 10" descr="GPT-4o Spring Update: OpenAI's ChatGpt Improved Voice Mode">
              <a:extLst>
                <a:ext uri="{FF2B5EF4-FFF2-40B4-BE49-F238E27FC236}">
                  <a16:creationId xmlns:a16="http://schemas.microsoft.com/office/drawing/2014/main" id="{5D76783E-5129-2DED-000F-56B0E06D14C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8376"/>
            <a:stretch/>
          </p:blipFill>
          <p:spPr bwMode="auto">
            <a:xfrm>
              <a:off x="1122217" y="2754319"/>
              <a:ext cx="1247775" cy="49756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emini (language model) - Wikipedia">
              <a:extLst>
                <a:ext uri="{FF2B5EF4-FFF2-40B4-BE49-F238E27FC236}">
                  <a16:creationId xmlns:a16="http://schemas.microsoft.com/office/drawing/2014/main" id="{5ECD99DD-183F-84B1-41B5-DDDABB62C9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5139" y="3424331"/>
              <a:ext cx="960490" cy="35568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97C2D592-FD1E-D685-0118-94F912B550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2217" y="4093047"/>
              <a:ext cx="1203795" cy="25862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eepSeek R1: The AI Model That's Revolutionizing the World">
              <a:extLst>
                <a:ext uri="{FF2B5EF4-FFF2-40B4-BE49-F238E27FC236}">
                  <a16:creationId xmlns:a16="http://schemas.microsoft.com/office/drawing/2014/main" id="{30A96FB2-B803-F45D-7530-A4BA68F4D2E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4199" b="28135"/>
            <a:stretch/>
          </p:blipFill>
          <p:spPr bwMode="auto">
            <a:xfrm>
              <a:off x="1027658" y="4652050"/>
              <a:ext cx="1435452" cy="304129"/>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C8C27F8E-14EC-27FF-8174-2291F367C6F6}"/>
                </a:ext>
              </a:extLst>
            </p:cNvPr>
            <p:cNvSpPr/>
            <p:nvPr/>
          </p:nvSpPr>
          <p:spPr>
            <a:xfrm>
              <a:off x="1027658" y="2577281"/>
              <a:ext cx="1435452" cy="2627765"/>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70211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BFDFC-9F17-B7FF-5F6D-188E98898CDD}"/>
              </a:ext>
            </a:extLst>
          </p:cNvPr>
          <p:cNvSpPr>
            <a:spLocks noGrp="1"/>
          </p:cNvSpPr>
          <p:nvPr>
            <p:ph type="title"/>
          </p:nvPr>
        </p:nvSpPr>
        <p:spPr/>
        <p:txBody>
          <a:bodyPr/>
          <a:lstStyle/>
          <a:p>
            <a:r>
              <a:rPr lang="en-US" dirty="0"/>
              <a:t>ChatGPT in mid 2022</a:t>
            </a:r>
          </a:p>
        </p:txBody>
      </p:sp>
      <p:sp>
        <p:nvSpPr>
          <p:cNvPr id="6" name="Slide Number Placeholder 5">
            <a:extLst>
              <a:ext uri="{FF2B5EF4-FFF2-40B4-BE49-F238E27FC236}">
                <a16:creationId xmlns:a16="http://schemas.microsoft.com/office/drawing/2014/main" id="{5076013A-F1D8-C7D5-2950-CBFC1F6E0D8C}"/>
              </a:ext>
            </a:extLst>
          </p:cNvPr>
          <p:cNvSpPr>
            <a:spLocks noGrp="1"/>
          </p:cNvSpPr>
          <p:nvPr>
            <p:ph type="sldNum" sz="quarter" idx="12"/>
          </p:nvPr>
        </p:nvSpPr>
        <p:spPr/>
        <p:txBody>
          <a:bodyPr/>
          <a:lstStyle/>
          <a:p>
            <a:fld id="{BA64772F-E81F-0045-92B8-B93AB4530561}" type="slidenum">
              <a:rPr lang="en-US" smtClean="0"/>
              <a:t>20</a:t>
            </a:fld>
            <a:endParaRPr lang="en-US"/>
          </a:p>
        </p:txBody>
      </p:sp>
      <p:sp>
        <p:nvSpPr>
          <p:cNvPr id="14" name="TextBox 13">
            <a:extLst>
              <a:ext uri="{FF2B5EF4-FFF2-40B4-BE49-F238E27FC236}">
                <a16:creationId xmlns:a16="http://schemas.microsoft.com/office/drawing/2014/main" id="{971F4204-EE31-DAEE-EC81-4AD63BF36B32}"/>
              </a:ext>
            </a:extLst>
          </p:cNvPr>
          <p:cNvSpPr txBox="1"/>
          <p:nvPr/>
        </p:nvSpPr>
        <p:spPr>
          <a:xfrm>
            <a:off x="1694512" y="3597071"/>
            <a:ext cx="6590844" cy="646331"/>
          </a:xfrm>
          <a:prstGeom prst="rect">
            <a:avLst/>
          </a:prstGeom>
          <a:noFill/>
        </p:spPr>
        <p:txBody>
          <a:bodyPr wrap="square">
            <a:spAutoFit/>
          </a:bodyPr>
          <a:lstStyle/>
          <a:p>
            <a:r>
              <a:rPr lang="en-CA" dirty="0"/>
              <a:t>The first number is 0, the second number is 1, therefore, the third number is 0+1=1. Therefore, the 50th number is 32,432,268,459.</a:t>
            </a:r>
          </a:p>
        </p:txBody>
      </p:sp>
      <p:pic>
        <p:nvPicPr>
          <p:cNvPr id="17" name="Graphic 16" descr="Close with solid fill">
            <a:extLst>
              <a:ext uri="{FF2B5EF4-FFF2-40B4-BE49-F238E27FC236}">
                <a16:creationId xmlns:a16="http://schemas.microsoft.com/office/drawing/2014/main" id="{F5565C57-EBD8-E58F-353A-CA3F843493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88337" y="3901904"/>
            <a:ext cx="313661" cy="313661"/>
          </a:xfrm>
          <a:prstGeom prst="rect">
            <a:avLst/>
          </a:prstGeom>
        </p:spPr>
      </p:pic>
      <p:sp>
        <p:nvSpPr>
          <p:cNvPr id="4" name="TextBox 3">
            <a:extLst>
              <a:ext uri="{FF2B5EF4-FFF2-40B4-BE49-F238E27FC236}">
                <a16:creationId xmlns:a16="http://schemas.microsoft.com/office/drawing/2014/main" id="{FBC0DD21-F4A0-843F-11FF-77EC9C53761A}"/>
              </a:ext>
            </a:extLst>
          </p:cNvPr>
          <p:cNvSpPr txBox="1"/>
          <p:nvPr/>
        </p:nvSpPr>
        <p:spPr>
          <a:xfrm>
            <a:off x="1719815" y="1690688"/>
            <a:ext cx="6097772" cy="1200329"/>
          </a:xfrm>
          <a:prstGeom prst="rect">
            <a:avLst/>
          </a:prstGeom>
          <a:noFill/>
        </p:spPr>
        <p:txBody>
          <a:bodyPr wrap="square">
            <a:spAutoFit/>
          </a:bodyPr>
          <a:lstStyle/>
          <a:p>
            <a:r>
              <a:rPr lang="en-CA" b="1" dirty="0"/>
              <a:t>Question:</a:t>
            </a:r>
            <a:r>
              <a:rPr lang="en-CA" dirty="0"/>
              <a:t> In Fibonacci sequence, it follows the rule that each number is equal to the sum of the preceding two numbers. Assuming the first two numbers are 0 and 1, what is the 50th number in Fibonacci sequence?</a:t>
            </a:r>
            <a:endParaRPr lang="en-US" dirty="0"/>
          </a:p>
        </p:txBody>
      </p:sp>
      <p:pic>
        <p:nvPicPr>
          <p:cNvPr id="5" name="Picture 2" descr="ChatGPT Logo, symbol, meaning, history, PNG, brand">
            <a:extLst>
              <a:ext uri="{FF2B5EF4-FFF2-40B4-BE49-F238E27FC236}">
                <a16:creationId xmlns:a16="http://schemas.microsoft.com/office/drawing/2014/main" id="{F05107DD-5566-02A1-5D63-BA8647D257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350" y="3622365"/>
            <a:ext cx="713162" cy="4011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artoon of a person sitting at a desk with a computer&#10;&#10;Description automatically generated">
            <a:extLst>
              <a:ext uri="{FF2B5EF4-FFF2-40B4-BE49-F238E27FC236}">
                <a16:creationId xmlns:a16="http://schemas.microsoft.com/office/drawing/2014/main" id="{FD809F41-11E5-3383-4495-811BEF5B6890}"/>
              </a:ext>
            </a:extLst>
          </p:cNvPr>
          <p:cNvPicPr>
            <a:picLocks noChangeAspect="1"/>
          </p:cNvPicPr>
          <p:nvPr/>
        </p:nvPicPr>
        <p:blipFill>
          <a:blip r:embed="rId6"/>
          <a:stretch>
            <a:fillRect/>
          </a:stretch>
        </p:blipFill>
        <p:spPr>
          <a:xfrm>
            <a:off x="1083931" y="1562779"/>
            <a:ext cx="508000" cy="635000"/>
          </a:xfrm>
          <a:prstGeom prst="rect">
            <a:avLst/>
          </a:prstGeom>
        </p:spPr>
      </p:pic>
      <p:sp>
        <p:nvSpPr>
          <p:cNvPr id="3" name="Rectangle 2">
            <a:extLst>
              <a:ext uri="{FF2B5EF4-FFF2-40B4-BE49-F238E27FC236}">
                <a16:creationId xmlns:a16="http://schemas.microsoft.com/office/drawing/2014/main" id="{ADF38C80-D579-F964-1D2A-F77800811CC7}"/>
              </a:ext>
            </a:extLst>
          </p:cNvPr>
          <p:cNvSpPr/>
          <p:nvPr/>
        </p:nvSpPr>
        <p:spPr>
          <a:xfrm>
            <a:off x="3508917" y="3882174"/>
            <a:ext cx="975998" cy="353122"/>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36535ED-3BE0-E163-7465-CC6FB9244326}"/>
              </a:ext>
            </a:extLst>
          </p:cNvPr>
          <p:cNvSpPr txBox="1"/>
          <p:nvPr/>
        </p:nvSpPr>
        <p:spPr>
          <a:xfrm>
            <a:off x="6006789" y="4699084"/>
            <a:ext cx="3314754" cy="369332"/>
          </a:xfrm>
          <a:prstGeom prst="rect">
            <a:avLst/>
          </a:prstGeom>
          <a:noFill/>
        </p:spPr>
        <p:txBody>
          <a:bodyPr wrap="none" rtlCol="0">
            <a:spAutoFit/>
          </a:bodyPr>
          <a:lstStyle/>
          <a:p>
            <a:r>
              <a:rPr lang="en-US" dirty="0">
                <a:solidFill>
                  <a:srgbClr val="FF0000"/>
                </a:solidFill>
              </a:rPr>
              <a:t>No interactive thinking process!</a:t>
            </a:r>
          </a:p>
        </p:txBody>
      </p:sp>
      <p:cxnSp>
        <p:nvCxnSpPr>
          <p:cNvPr id="9" name="Elbow Connector 8">
            <a:extLst>
              <a:ext uri="{FF2B5EF4-FFF2-40B4-BE49-F238E27FC236}">
                <a16:creationId xmlns:a16="http://schemas.microsoft.com/office/drawing/2014/main" id="{B7B6A9D1-121D-4770-E156-D7EC8D8FB66F}"/>
              </a:ext>
            </a:extLst>
          </p:cNvPr>
          <p:cNvCxnSpPr>
            <a:cxnSpLocks/>
            <a:stCxn id="8" idx="1"/>
            <a:endCxn id="3" idx="2"/>
          </p:cNvCxnSpPr>
          <p:nvPr/>
        </p:nvCxnSpPr>
        <p:spPr>
          <a:xfrm rot="10800000">
            <a:off x="3996917" y="4235296"/>
            <a:ext cx="2009873" cy="648454"/>
          </a:xfrm>
          <a:prstGeom prst="bentConnector2">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633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8605B-50DC-BDA8-134C-F686FEFA0F31}"/>
              </a:ext>
            </a:extLst>
          </p:cNvPr>
          <p:cNvSpPr>
            <a:spLocks noGrp="1"/>
          </p:cNvSpPr>
          <p:nvPr>
            <p:ph type="title"/>
          </p:nvPr>
        </p:nvSpPr>
        <p:spPr/>
        <p:txBody>
          <a:bodyPr/>
          <a:lstStyle/>
          <a:p>
            <a:r>
              <a:rPr lang="en-US" dirty="0"/>
              <a:t>Elicit Interaction with Prompting</a:t>
            </a:r>
          </a:p>
        </p:txBody>
      </p:sp>
      <p:sp>
        <p:nvSpPr>
          <p:cNvPr id="4" name="Slide Number Placeholder 3">
            <a:extLst>
              <a:ext uri="{FF2B5EF4-FFF2-40B4-BE49-F238E27FC236}">
                <a16:creationId xmlns:a16="http://schemas.microsoft.com/office/drawing/2014/main" id="{FCA38DA6-EFB5-FFB5-0149-5023EF28D3D1}"/>
              </a:ext>
            </a:extLst>
          </p:cNvPr>
          <p:cNvSpPr>
            <a:spLocks noGrp="1"/>
          </p:cNvSpPr>
          <p:nvPr>
            <p:ph type="sldNum" sz="quarter" idx="12"/>
          </p:nvPr>
        </p:nvSpPr>
        <p:spPr/>
        <p:txBody>
          <a:bodyPr/>
          <a:lstStyle/>
          <a:p>
            <a:fld id="{BA64772F-E81F-0045-92B8-B93AB4530561}" type="slidenum">
              <a:rPr lang="en-US" smtClean="0"/>
              <a:t>21</a:t>
            </a:fld>
            <a:endParaRPr lang="en-US"/>
          </a:p>
        </p:txBody>
      </p:sp>
      <p:pic>
        <p:nvPicPr>
          <p:cNvPr id="5" name="Picture 2" descr="Confused Emoji Images – Browse 32,447 Stock Photos, Vectors, and Video |  Adobe Stock">
            <a:extLst>
              <a:ext uri="{FF2B5EF4-FFF2-40B4-BE49-F238E27FC236}">
                <a16:creationId xmlns:a16="http://schemas.microsoft.com/office/drawing/2014/main" id="{4A39C0FB-B128-BB15-3FF7-1264C7083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150" y="4568616"/>
            <a:ext cx="754556" cy="75455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ular Callout 5">
            <a:extLst>
              <a:ext uri="{FF2B5EF4-FFF2-40B4-BE49-F238E27FC236}">
                <a16:creationId xmlns:a16="http://schemas.microsoft.com/office/drawing/2014/main" id="{F8441822-FBB8-EF26-860E-C25F5FE25427}"/>
              </a:ext>
            </a:extLst>
          </p:cNvPr>
          <p:cNvSpPr/>
          <p:nvPr/>
        </p:nvSpPr>
        <p:spPr>
          <a:xfrm>
            <a:off x="6192642" y="3519804"/>
            <a:ext cx="3076048" cy="935350"/>
          </a:xfrm>
          <a:prstGeom prst="wedgeRectCallout">
            <a:avLst>
              <a:gd name="adj1" fmla="val -42625"/>
              <a:gd name="adj2" fmla="val 63466"/>
            </a:avLst>
          </a:prstGeom>
          <a:solidFill>
            <a:schemeClr val="bg1">
              <a:lumMod val="9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How can we elicit the model to perform interaction through prompting?</a:t>
            </a:r>
          </a:p>
        </p:txBody>
      </p:sp>
      <p:graphicFrame>
        <p:nvGraphicFramePr>
          <p:cNvPr id="7" name="Chart 6">
            <a:extLst>
              <a:ext uri="{FF2B5EF4-FFF2-40B4-BE49-F238E27FC236}">
                <a16:creationId xmlns:a16="http://schemas.microsoft.com/office/drawing/2014/main" id="{49286E37-73C8-D6CF-9AE1-ADD94D403583}"/>
              </a:ext>
            </a:extLst>
          </p:cNvPr>
          <p:cNvGraphicFramePr/>
          <p:nvPr>
            <p:extLst>
              <p:ext uri="{D42A27DB-BD31-4B8C-83A1-F6EECF244321}">
                <p14:modId xmlns:p14="http://schemas.microsoft.com/office/powerpoint/2010/main" val="1712615117"/>
              </p:ext>
            </p:extLst>
          </p:nvPr>
        </p:nvGraphicFramePr>
        <p:xfrm>
          <a:off x="838200" y="2278644"/>
          <a:ext cx="3945054" cy="3018262"/>
        </p:xfrm>
        <a:graphic>
          <a:graphicData uri="http://schemas.openxmlformats.org/drawingml/2006/chart">
            <c:chart xmlns:c="http://schemas.openxmlformats.org/drawingml/2006/chart" xmlns:r="http://schemas.openxmlformats.org/officeDocument/2006/relationships" r:id="rId4"/>
          </a:graphicData>
        </a:graphic>
      </p:graphicFrame>
      <p:sp>
        <p:nvSpPr>
          <p:cNvPr id="3" name="Cube 2">
            <a:extLst>
              <a:ext uri="{FF2B5EF4-FFF2-40B4-BE49-F238E27FC236}">
                <a16:creationId xmlns:a16="http://schemas.microsoft.com/office/drawing/2014/main" id="{555C96E8-4BD2-25D4-31E1-17C044B96C73}"/>
              </a:ext>
            </a:extLst>
          </p:cNvPr>
          <p:cNvSpPr/>
          <p:nvPr/>
        </p:nvSpPr>
        <p:spPr>
          <a:xfrm>
            <a:off x="7086429" y="2011015"/>
            <a:ext cx="1288473" cy="716973"/>
          </a:xfrm>
          <a:prstGeom prst="cub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95000"/>
                  </a:schemeClr>
                </a:solidFill>
              </a:rPr>
              <a:t>ChatGPT</a:t>
            </a:r>
          </a:p>
        </p:txBody>
      </p:sp>
      <p:cxnSp>
        <p:nvCxnSpPr>
          <p:cNvPr id="9" name="Straight Arrow Connector 8">
            <a:extLst>
              <a:ext uri="{FF2B5EF4-FFF2-40B4-BE49-F238E27FC236}">
                <a16:creationId xmlns:a16="http://schemas.microsoft.com/office/drawing/2014/main" id="{23AB8DCF-4730-E95E-2739-B4BD11D9DE8E}"/>
              </a:ext>
            </a:extLst>
          </p:cNvPr>
          <p:cNvCxnSpPr>
            <a:cxnSpLocks/>
            <a:stCxn id="15" idx="3"/>
            <a:endCxn id="3" idx="2"/>
          </p:cNvCxnSpPr>
          <p:nvPr/>
        </p:nvCxnSpPr>
        <p:spPr>
          <a:xfrm flipV="1">
            <a:off x="6440466" y="2459123"/>
            <a:ext cx="645963" cy="418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BAD698C5-E66F-0223-9D1A-4DB88A1A626E}"/>
              </a:ext>
            </a:extLst>
          </p:cNvPr>
          <p:cNvCxnSpPr>
            <a:cxnSpLocks/>
            <a:stCxn id="3" idx="4"/>
            <a:endCxn id="18" idx="1"/>
          </p:cNvCxnSpPr>
          <p:nvPr/>
        </p:nvCxnSpPr>
        <p:spPr>
          <a:xfrm>
            <a:off x="8195659" y="2459123"/>
            <a:ext cx="741405" cy="418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0D05F633-95C8-DE62-9986-668B0E9EE595}"/>
              </a:ext>
            </a:extLst>
          </p:cNvPr>
          <p:cNvSpPr txBox="1"/>
          <p:nvPr/>
        </p:nvSpPr>
        <p:spPr>
          <a:xfrm>
            <a:off x="5944817" y="2278644"/>
            <a:ext cx="495649" cy="369332"/>
          </a:xfrm>
          <a:prstGeom prst="rect">
            <a:avLst/>
          </a:prstGeom>
          <a:noFill/>
        </p:spPr>
        <p:txBody>
          <a:bodyPr wrap="none" rtlCol="0">
            <a:spAutoFit/>
          </a:bodyPr>
          <a:lstStyle/>
          <a:p>
            <a:r>
              <a:rPr lang="en-US" dirty="0" err="1"/>
              <a:t>inp</a:t>
            </a:r>
            <a:endParaRPr lang="en-US" dirty="0"/>
          </a:p>
        </p:txBody>
      </p:sp>
      <p:sp>
        <p:nvSpPr>
          <p:cNvPr id="18" name="TextBox 17">
            <a:extLst>
              <a:ext uri="{FF2B5EF4-FFF2-40B4-BE49-F238E27FC236}">
                <a16:creationId xmlns:a16="http://schemas.microsoft.com/office/drawing/2014/main" id="{A7F40E2D-7F00-526E-10A9-5141AF927E3B}"/>
              </a:ext>
            </a:extLst>
          </p:cNvPr>
          <p:cNvSpPr txBox="1"/>
          <p:nvPr/>
        </p:nvSpPr>
        <p:spPr>
          <a:xfrm>
            <a:off x="8937064" y="2278644"/>
            <a:ext cx="514885" cy="369332"/>
          </a:xfrm>
          <a:prstGeom prst="rect">
            <a:avLst/>
          </a:prstGeom>
          <a:noFill/>
        </p:spPr>
        <p:txBody>
          <a:bodyPr wrap="none" rtlCol="0">
            <a:spAutoFit/>
          </a:bodyPr>
          <a:lstStyle/>
          <a:p>
            <a:r>
              <a:rPr lang="en-US" dirty="0"/>
              <a:t>out</a:t>
            </a:r>
          </a:p>
        </p:txBody>
      </p:sp>
    </p:spTree>
    <p:extLst>
      <p:ext uri="{BB962C8B-B14F-4D97-AF65-F5344CB8AC3E}">
        <p14:creationId xmlns:p14="http://schemas.microsoft.com/office/powerpoint/2010/main" val="150136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5"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15F3-407D-AA1C-2A75-04A18FDE3E8A}"/>
              </a:ext>
            </a:extLst>
          </p:cNvPr>
          <p:cNvSpPr>
            <a:spLocks noGrp="1"/>
          </p:cNvSpPr>
          <p:nvPr>
            <p:ph type="title"/>
          </p:nvPr>
        </p:nvSpPr>
        <p:spPr/>
        <p:txBody>
          <a:bodyPr>
            <a:noAutofit/>
          </a:bodyPr>
          <a:lstStyle/>
          <a:p>
            <a:r>
              <a:rPr lang="en-US" dirty="0"/>
              <a:t>Program-of-Thought Prompting</a:t>
            </a:r>
          </a:p>
        </p:txBody>
      </p:sp>
      <p:sp>
        <p:nvSpPr>
          <p:cNvPr id="4" name="Slide Number Placeholder 3">
            <a:extLst>
              <a:ext uri="{FF2B5EF4-FFF2-40B4-BE49-F238E27FC236}">
                <a16:creationId xmlns:a16="http://schemas.microsoft.com/office/drawing/2014/main" id="{1486709B-EA1B-5C76-4E30-9034900480CB}"/>
              </a:ext>
            </a:extLst>
          </p:cNvPr>
          <p:cNvSpPr>
            <a:spLocks noGrp="1"/>
          </p:cNvSpPr>
          <p:nvPr>
            <p:ph type="sldNum" sz="quarter" idx="12"/>
          </p:nvPr>
        </p:nvSpPr>
        <p:spPr/>
        <p:txBody>
          <a:bodyPr/>
          <a:lstStyle/>
          <a:p>
            <a:fld id="{BA64772F-E81F-0045-92B8-B93AB4530561}" type="slidenum">
              <a:rPr lang="en-US" smtClean="0"/>
              <a:t>22</a:t>
            </a:fld>
            <a:endParaRPr lang="en-US"/>
          </a:p>
        </p:txBody>
      </p:sp>
      <p:sp>
        <p:nvSpPr>
          <p:cNvPr id="5" name="TextBox 4">
            <a:extLst>
              <a:ext uri="{FF2B5EF4-FFF2-40B4-BE49-F238E27FC236}">
                <a16:creationId xmlns:a16="http://schemas.microsoft.com/office/drawing/2014/main" id="{15C10E0F-D851-793A-D406-8DDCB8F094CE}"/>
              </a:ext>
            </a:extLst>
          </p:cNvPr>
          <p:cNvSpPr txBox="1"/>
          <p:nvPr/>
        </p:nvSpPr>
        <p:spPr>
          <a:xfrm>
            <a:off x="3881131" y="1501582"/>
            <a:ext cx="6097772" cy="1200329"/>
          </a:xfrm>
          <a:prstGeom prst="rect">
            <a:avLst/>
          </a:prstGeom>
          <a:noFill/>
        </p:spPr>
        <p:txBody>
          <a:bodyPr wrap="square">
            <a:spAutoFit/>
          </a:bodyPr>
          <a:lstStyle/>
          <a:p>
            <a:r>
              <a:rPr lang="en-CA" b="1" dirty="0"/>
              <a:t>Question:</a:t>
            </a:r>
            <a:r>
              <a:rPr lang="en-CA" dirty="0"/>
              <a:t> In Fibonacci sequence, it follows the rule that each number is equal to the sum of the preceding two numbers. Assuming the first two numbers are 0 and 1, what is the 50th number in Fibonacci sequence?</a:t>
            </a:r>
            <a:endParaRPr lang="en-US" dirty="0"/>
          </a:p>
        </p:txBody>
      </p:sp>
      <p:sp>
        <p:nvSpPr>
          <p:cNvPr id="8" name="TextBox 7">
            <a:extLst>
              <a:ext uri="{FF2B5EF4-FFF2-40B4-BE49-F238E27FC236}">
                <a16:creationId xmlns:a16="http://schemas.microsoft.com/office/drawing/2014/main" id="{1439E205-60A1-C675-F026-6527BB40E187}"/>
              </a:ext>
            </a:extLst>
          </p:cNvPr>
          <p:cNvSpPr txBox="1"/>
          <p:nvPr/>
        </p:nvSpPr>
        <p:spPr>
          <a:xfrm>
            <a:off x="3881131" y="2743487"/>
            <a:ext cx="6097772" cy="646331"/>
          </a:xfrm>
          <a:prstGeom prst="rect">
            <a:avLst/>
          </a:prstGeom>
          <a:noFill/>
        </p:spPr>
        <p:txBody>
          <a:bodyPr wrap="square">
            <a:spAutoFit/>
          </a:bodyPr>
          <a:lstStyle/>
          <a:p>
            <a:r>
              <a:rPr lang="en-CA" dirty="0"/>
              <a:t>The first number is 0, the second number is 1, since this computation goes for 50 steps, let’s invoke Python;</a:t>
            </a:r>
          </a:p>
        </p:txBody>
      </p:sp>
      <p:pic>
        <p:nvPicPr>
          <p:cNvPr id="3" name="Picture 2" descr="A cartoon of a person sitting at a desk with a computer&#10;&#10;Description automatically generated">
            <a:extLst>
              <a:ext uri="{FF2B5EF4-FFF2-40B4-BE49-F238E27FC236}">
                <a16:creationId xmlns:a16="http://schemas.microsoft.com/office/drawing/2014/main" id="{5749A0A8-7A4D-6A53-CD86-F3D97CF0D044}"/>
              </a:ext>
            </a:extLst>
          </p:cNvPr>
          <p:cNvPicPr>
            <a:picLocks noChangeAspect="1"/>
          </p:cNvPicPr>
          <p:nvPr/>
        </p:nvPicPr>
        <p:blipFill>
          <a:blip r:embed="rId3"/>
          <a:stretch>
            <a:fillRect/>
          </a:stretch>
        </p:blipFill>
        <p:spPr>
          <a:xfrm>
            <a:off x="3245247" y="1373673"/>
            <a:ext cx="508000" cy="635000"/>
          </a:xfrm>
          <a:prstGeom prst="rect">
            <a:avLst/>
          </a:prstGeom>
        </p:spPr>
      </p:pic>
      <p:grpSp>
        <p:nvGrpSpPr>
          <p:cNvPr id="7" name="Group 6">
            <a:extLst>
              <a:ext uri="{FF2B5EF4-FFF2-40B4-BE49-F238E27FC236}">
                <a16:creationId xmlns:a16="http://schemas.microsoft.com/office/drawing/2014/main" id="{785D306B-125C-16D3-0FA8-5D51CF42C9AA}"/>
              </a:ext>
            </a:extLst>
          </p:cNvPr>
          <p:cNvGrpSpPr/>
          <p:nvPr/>
        </p:nvGrpSpPr>
        <p:grpSpPr>
          <a:xfrm>
            <a:off x="4018814" y="3446513"/>
            <a:ext cx="4021107" cy="1138443"/>
            <a:chOff x="1857498" y="4321422"/>
            <a:chExt cx="4021107" cy="1138443"/>
          </a:xfrm>
        </p:grpSpPr>
        <p:pic>
          <p:nvPicPr>
            <p:cNvPr id="10" name="Picture 9" descr="A screenshot of a computer&#10;&#10;Description automatically generated">
              <a:extLst>
                <a:ext uri="{FF2B5EF4-FFF2-40B4-BE49-F238E27FC236}">
                  <a16:creationId xmlns:a16="http://schemas.microsoft.com/office/drawing/2014/main" id="{6D7913C8-34D9-A6DA-E309-F438F8CEA0F0}"/>
                </a:ext>
              </a:extLst>
            </p:cNvPr>
            <p:cNvPicPr>
              <a:picLocks noChangeAspect="1"/>
            </p:cNvPicPr>
            <p:nvPr/>
          </p:nvPicPr>
          <p:blipFill>
            <a:blip r:embed="rId4"/>
            <a:stretch>
              <a:fillRect/>
            </a:stretch>
          </p:blipFill>
          <p:spPr>
            <a:xfrm>
              <a:off x="1857498" y="4321422"/>
              <a:ext cx="1197429" cy="1138443"/>
            </a:xfrm>
            <a:prstGeom prst="rect">
              <a:avLst/>
            </a:prstGeom>
            <a:ln>
              <a:solidFill>
                <a:schemeClr val="tx1"/>
              </a:solidFill>
            </a:ln>
          </p:spPr>
        </p:pic>
        <p:sp>
          <p:nvSpPr>
            <p:cNvPr id="12" name="TextBox 11">
              <a:extLst>
                <a:ext uri="{FF2B5EF4-FFF2-40B4-BE49-F238E27FC236}">
                  <a16:creationId xmlns:a16="http://schemas.microsoft.com/office/drawing/2014/main" id="{BA3C8568-F065-0BAC-BED4-D232116C9416}"/>
                </a:ext>
              </a:extLst>
            </p:cNvPr>
            <p:cNvSpPr txBox="1"/>
            <p:nvPr/>
          </p:nvSpPr>
          <p:spPr>
            <a:xfrm>
              <a:off x="4791005" y="4751812"/>
              <a:ext cx="1087600" cy="276999"/>
            </a:xfrm>
            <a:prstGeom prst="rect">
              <a:avLst/>
            </a:prstGeom>
            <a:noFill/>
          </p:spPr>
          <p:txBody>
            <a:bodyPr wrap="square">
              <a:spAutoFit/>
            </a:bodyPr>
            <a:lstStyle/>
            <a:p>
              <a:r>
                <a:rPr lang="en-US" sz="1200" dirty="0"/>
                <a:t>12586269025</a:t>
              </a:r>
            </a:p>
          </p:txBody>
        </p:sp>
        <p:cxnSp>
          <p:nvCxnSpPr>
            <p:cNvPr id="19" name="Straight Arrow Connector 18">
              <a:extLst>
                <a:ext uri="{FF2B5EF4-FFF2-40B4-BE49-F238E27FC236}">
                  <a16:creationId xmlns:a16="http://schemas.microsoft.com/office/drawing/2014/main" id="{9ECD2ED2-3628-70D8-1C3C-53162E156FE3}"/>
                </a:ext>
              </a:extLst>
            </p:cNvPr>
            <p:cNvCxnSpPr>
              <a:cxnSpLocks/>
              <a:stCxn id="10" idx="3"/>
              <a:endCxn id="6" idx="1"/>
            </p:cNvCxnSpPr>
            <p:nvPr/>
          </p:nvCxnSpPr>
          <p:spPr>
            <a:xfrm flipV="1">
              <a:off x="3054927" y="4890313"/>
              <a:ext cx="766702" cy="331"/>
            </a:xfrm>
            <a:prstGeom prst="straightConnector1">
              <a:avLst/>
            </a:prstGeom>
            <a:ln w="12700">
              <a:solidFill>
                <a:schemeClr val="tx1">
                  <a:lumMod val="50000"/>
                  <a:lumOff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3F6C849-8A1C-1870-ED6A-1F1B820E859F}"/>
                </a:ext>
              </a:extLst>
            </p:cNvPr>
            <p:cNvCxnSpPr>
              <a:cxnSpLocks/>
              <a:stCxn id="6" idx="3"/>
              <a:endCxn id="12" idx="1"/>
            </p:cNvCxnSpPr>
            <p:nvPr/>
          </p:nvCxnSpPr>
          <p:spPr>
            <a:xfrm flipV="1">
              <a:off x="4298308" y="4890312"/>
              <a:ext cx="492697" cy="1"/>
            </a:xfrm>
            <a:prstGeom prst="straightConnector1">
              <a:avLst/>
            </a:prstGeom>
            <a:ln w="12700">
              <a:solidFill>
                <a:schemeClr val="tx1">
                  <a:lumMod val="50000"/>
                  <a:lumOff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2A0D4FE6-81EF-2651-6636-73611A8317A8}"/>
                </a:ext>
              </a:extLst>
            </p:cNvPr>
            <p:cNvPicPr>
              <a:picLocks noChangeAspect="1"/>
            </p:cNvPicPr>
            <p:nvPr/>
          </p:nvPicPr>
          <p:blipFill>
            <a:blip r:embed="rId5"/>
            <a:stretch>
              <a:fillRect/>
            </a:stretch>
          </p:blipFill>
          <p:spPr>
            <a:xfrm>
              <a:off x="3821629" y="4651973"/>
              <a:ext cx="476679" cy="476679"/>
            </a:xfrm>
            <a:prstGeom prst="rect">
              <a:avLst/>
            </a:prstGeom>
          </p:spPr>
        </p:pic>
      </p:grpSp>
      <p:pic>
        <p:nvPicPr>
          <p:cNvPr id="9" name="Picture 8" descr="A cartoon of a person sitting at a desk with a computer&#10;&#10;Description automatically generated">
            <a:extLst>
              <a:ext uri="{FF2B5EF4-FFF2-40B4-BE49-F238E27FC236}">
                <a16:creationId xmlns:a16="http://schemas.microsoft.com/office/drawing/2014/main" id="{A6D9086F-6EE2-8C65-F02C-6E2C3BEE8527}"/>
              </a:ext>
            </a:extLst>
          </p:cNvPr>
          <p:cNvPicPr>
            <a:picLocks noChangeAspect="1"/>
          </p:cNvPicPr>
          <p:nvPr/>
        </p:nvPicPr>
        <p:blipFill>
          <a:blip r:embed="rId3"/>
          <a:stretch>
            <a:fillRect/>
          </a:stretch>
        </p:blipFill>
        <p:spPr>
          <a:xfrm>
            <a:off x="3245247" y="4931496"/>
            <a:ext cx="508000" cy="635000"/>
          </a:xfrm>
          <a:prstGeom prst="rect">
            <a:avLst/>
          </a:prstGeom>
        </p:spPr>
      </p:pic>
      <p:pic>
        <p:nvPicPr>
          <p:cNvPr id="13" name="Picture 2" descr="ChatGPT Logo, symbol, meaning, history, PNG, brand">
            <a:extLst>
              <a:ext uri="{FF2B5EF4-FFF2-40B4-BE49-F238E27FC236}">
                <a16:creationId xmlns:a16="http://schemas.microsoft.com/office/drawing/2014/main" id="{C4E29555-362A-E9F7-01AA-9DCACF6056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1984" y="5836751"/>
            <a:ext cx="649108" cy="3651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726442-4777-D7ED-CB06-C8DDA44E01C1}"/>
              </a:ext>
            </a:extLst>
          </p:cNvPr>
          <p:cNvSpPr txBox="1"/>
          <p:nvPr/>
        </p:nvSpPr>
        <p:spPr>
          <a:xfrm>
            <a:off x="3881131" y="5183408"/>
            <a:ext cx="6097772" cy="369332"/>
          </a:xfrm>
          <a:prstGeom prst="rect">
            <a:avLst/>
          </a:prstGeom>
          <a:noFill/>
        </p:spPr>
        <p:txBody>
          <a:bodyPr wrap="square">
            <a:spAutoFit/>
          </a:bodyPr>
          <a:lstStyle/>
          <a:p>
            <a:r>
              <a:rPr lang="en-CA" b="1" dirty="0"/>
              <a:t>Question: </a:t>
            </a:r>
            <a:r>
              <a:rPr lang="en-CA" dirty="0"/>
              <a:t>What is  the ….?</a:t>
            </a:r>
            <a:endParaRPr lang="en-US" dirty="0"/>
          </a:p>
        </p:txBody>
      </p:sp>
      <p:pic>
        <p:nvPicPr>
          <p:cNvPr id="26" name="Picture 2" descr="ChatGPT Logo, symbol, meaning, history, PNG, brand">
            <a:extLst>
              <a:ext uri="{FF2B5EF4-FFF2-40B4-BE49-F238E27FC236}">
                <a16:creationId xmlns:a16="http://schemas.microsoft.com/office/drawing/2014/main" id="{40D0FFFE-49C0-7A8E-75E7-6F3BCF8AF6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1984" y="2834895"/>
            <a:ext cx="649108" cy="36512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71479192-3851-E2AC-9C3C-7763B721D08D}"/>
              </a:ext>
            </a:extLst>
          </p:cNvPr>
          <p:cNvSpPr txBox="1"/>
          <p:nvPr/>
        </p:nvSpPr>
        <p:spPr>
          <a:xfrm>
            <a:off x="3903435" y="5830817"/>
            <a:ext cx="6097772" cy="369332"/>
          </a:xfrm>
          <a:prstGeom prst="rect">
            <a:avLst/>
          </a:prstGeom>
          <a:noFill/>
        </p:spPr>
        <p:txBody>
          <a:bodyPr wrap="square">
            <a:spAutoFit/>
          </a:bodyPr>
          <a:lstStyle/>
          <a:p>
            <a:r>
              <a:rPr lang="en-US" dirty="0"/>
              <a:t>In the question … let me invoke Python ….</a:t>
            </a:r>
          </a:p>
        </p:txBody>
      </p:sp>
      <p:sp>
        <p:nvSpPr>
          <p:cNvPr id="28" name="TextBox 27">
            <a:extLst>
              <a:ext uri="{FF2B5EF4-FFF2-40B4-BE49-F238E27FC236}">
                <a16:creationId xmlns:a16="http://schemas.microsoft.com/office/drawing/2014/main" id="{DBFC2A9C-5ADC-1C1B-38E6-F0C500B4C3C1}"/>
              </a:ext>
            </a:extLst>
          </p:cNvPr>
          <p:cNvSpPr txBox="1"/>
          <p:nvPr/>
        </p:nvSpPr>
        <p:spPr>
          <a:xfrm>
            <a:off x="1624215" y="2975946"/>
            <a:ext cx="1035861" cy="646331"/>
          </a:xfrm>
          <a:prstGeom prst="rect">
            <a:avLst/>
          </a:prstGeom>
          <a:noFill/>
        </p:spPr>
        <p:txBody>
          <a:bodyPr wrap="none" rtlCol="0">
            <a:spAutoFit/>
          </a:bodyPr>
          <a:lstStyle/>
          <a:p>
            <a:r>
              <a:rPr lang="en-US" dirty="0"/>
              <a:t>1-shot</a:t>
            </a:r>
          </a:p>
          <a:p>
            <a:r>
              <a:rPr lang="en-US" dirty="0"/>
              <a:t>example</a:t>
            </a:r>
          </a:p>
        </p:txBody>
      </p:sp>
      <p:sp>
        <p:nvSpPr>
          <p:cNvPr id="29" name="Left Brace 28">
            <a:extLst>
              <a:ext uri="{FF2B5EF4-FFF2-40B4-BE49-F238E27FC236}">
                <a16:creationId xmlns:a16="http://schemas.microsoft.com/office/drawing/2014/main" id="{D45E0B21-2620-D173-3492-65DFADB7C53A}"/>
              </a:ext>
            </a:extLst>
          </p:cNvPr>
          <p:cNvSpPr/>
          <p:nvPr/>
        </p:nvSpPr>
        <p:spPr>
          <a:xfrm>
            <a:off x="2660076" y="1797626"/>
            <a:ext cx="408780" cy="3002973"/>
          </a:xfrm>
          <a:prstGeom prst="leftBrac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D2FE6BE2-A905-1861-6CEA-1C87ECB8432A}"/>
              </a:ext>
            </a:extLst>
          </p:cNvPr>
          <p:cNvSpPr txBox="1"/>
          <p:nvPr/>
        </p:nvSpPr>
        <p:spPr>
          <a:xfrm>
            <a:off x="3903435" y="4617044"/>
            <a:ext cx="6099462" cy="369332"/>
          </a:xfrm>
          <a:prstGeom prst="rect">
            <a:avLst/>
          </a:prstGeom>
          <a:noFill/>
        </p:spPr>
        <p:txBody>
          <a:bodyPr wrap="square">
            <a:spAutoFit/>
          </a:bodyPr>
          <a:lstStyle/>
          <a:p>
            <a:r>
              <a:rPr lang="en-CA" dirty="0"/>
              <a:t>Therefore, the answer is 12586269025.</a:t>
            </a:r>
            <a:endParaRPr lang="en-CA" dirty="0">
              <a:solidFill>
                <a:srgbClr val="FF0000"/>
              </a:solidFill>
            </a:endParaRPr>
          </a:p>
        </p:txBody>
      </p:sp>
    </p:spTree>
    <p:extLst>
      <p:ext uri="{BB962C8B-B14F-4D97-AF65-F5344CB8AC3E}">
        <p14:creationId xmlns:p14="http://schemas.microsoft.com/office/powerpoint/2010/main" val="345727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7" grpId="0"/>
      <p:bldP spid="28" grpId="0"/>
      <p:bldP spid="29" grpId="0" animBg="1"/>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6EB7-4622-B8FC-9C7E-4F093F234175}"/>
              </a:ext>
            </a:extLst>
          </p:cNvPr>
          <p:cNvSpPr>
            <a:spLocks noGrp="1"/>
          </p:cNvSpPr>
          <p:nvPr>
            <p:ph type="title"/>
          </p:nvPr>
        </p:nvSpPr>
        <p:spPr/>
        <p:txBody>
          <a:bodyPr/>
          <a:lstStyle/>
          <a:p>
            <a:r>
              <a:rPr lang="en-US" dirty="0"/>
              <a:t>Experimental Results of </a:t>
            </a:r>
            <a:r>
              <a:rPr lang="en-US" dirty="0" err="1"/>
              <a:t>PoT</a:t>
            </a:r>
            <a:endParaRPr lang="en-US" dirty="0"/>
          </a:p>
        </p:txBody>
      </p:sp>
      <p:sp>
        <p:nvSpPr>
          <p:cNvPr id="6" name="Slide Number Placeholder 5">
            <a:extLst>
              <a:ext uri="{FF2B5EF4-FFF2-40B4-BE49-F238E27FC236}">
                <a16:creationId xmlns:a16="http://schemas.microsoft.com/office/drawing/2014/main" id="{0C56BB99-A4D9-17FC-D48E-A8599635BE2F}"/>
              </a:ext>
            </a:extLst>
          </p:cNvPr>
          <p:cNvSpPr>
            <a:spLocks noGrp="1"/>
          </p:cNvSpPr>
          <p:nvPr>
            <p:ph type="sldNum" sz="quarter" idx="12"/>
          </p:nvPr>
        </p:nvSpPr>
        <p:spPr/>
        <p:txBody>
          <a:bodyPr/>
          <a:lstStyle/>
          <a:p>
            <a:fld id="{BA64772F-E81F-0045-92B8-B93AB4530561}" type="slidenum">
              <a:rPr lang="en-US" smtClean="0"/>
              <a:t>23</a:t>
            </a:fld>
            <a:endParaRPr lang="en-US"/>
          </a:p>
        </p:txBody>
      </p:sp>
      <p:graphicFrame>
        <p:nvGraphicFramePr>
          <p:cNvPr id="11" name="Chart 10">
            <a:extLst>
              <a:ext uri="{FF2B5EF4-FFF2-40B4-BE49-F238E27FC236}">
                <a16:creationId xmlns:a16="http://schemas.microsoft.com/office/drawing/2014/main" id="{5BDA8718-35AB-17B7-18C1-825D1ABDBC25}"/>
              </a:ext>
            </a:extLst>
          </p:cNvPr>
          <p:cNvGraphicFramePr/>
          <p:nvPr>
            <p:extLst>
              <p:ext uri="{D42A27DB-BD31-4B8C-83A1-F6EECF244321}">
                <p14:modId xmlns:p14="http://schemas.microsoft.com/office/powerpoint/2010/main" val="2786951422"/>
              </p:ext>
            </p:extLst>
          </p:nvPr>
        </p:nvGraphicFramePr>
        <p:xfrm>
          <a:off x="2302363" y="1809344"/>
          <a:ext cx="7940972" cy="360864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E5D91FED-D9E4-9187-2B90-C40F0DE571A1}"/>
              </a:ext>
            </a:extLst>
          </p:cNvPr>
          <p:cNvSpPr txBox="1"/>
          <p:nvPr/>
        </p:nvSpPr>
        <p:spPr>
          <a:xfrm>
            <a:off x="838200" y="1440012"/>
            <a:ext cx="1090363" cy="369332"/>
          </a:xfrm>
          <a:prstGeom prst="rect">
            <a:avLst/>
          </a:prstGeom>
          <a:noFill/>
        </p:spPr>
        <p:txBody>
          <a:bodyPr wrap="none" rtlCol="0">
            <a:spAutoFit/>
          </a:bodyPr>
          <a:lstStyle/>
          <a:p>
            <a:r>
              <a:rPr lang="en-US" dirty="0">
                <a:solidFill>
                  <a:srgbClr val="FF0000"/>
                </a:solidFill>
              </a:rPr>
              <a:t>Oct 2022</a:t>
            </a:r>
          </a:p>
        </p:txBody>
      </p:sp>
      <p:sp>
        <p:nvSpPr>
          <p:cNvPr id="4" name="Left Brace 3">
            <a:extLst>
              <a:ext uri="{FF2B5EF4-FFF2-40B4-BE49-F238E27FC236}">
                <a16:creationId xmlns:a16="http://schemas.microsoft.com/office/drawing/2014/main" id="{DA9B0969-C6DB-B5DF-EDD8-AD23902397BE}"/>
              </a:ext>
            </a:extLst>
          </p:cNvPr>
          <p:cNvSpPr/>
          <p:nvPr/>
        </p:nvSpPr>
        <p:spPr>
          <a:xfrm rot="16200000">
            <a:off x="9339570" y="5297505"/>
            <a:ext cx="270730" cy="476934"/>
          </a:xfrm>
          <a:prstGeom prst="leftBrace">
            <a:avLst/>
          </a:prstGeom>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Left Brace 4">
            <a:extLst>
              <a:ext uri="{FF2B5EF4-FFF2-40B4-BE49-F238E27FC236}">
                <a16:creationId xmlns:a16="http://schemas.microsoft.com/office/drawing/2014/main" id="{578EAE03-BB3C-1DAC-7A74-7F771D1755B4}"/>
              </a:ext>
            </a:extLst>
          </p:cNvPr>
          <p:cNvSpPr/>
          <p:nvPr/>
        </p:nvSpPr>
        <p:spPr>
          <a:xfrm rot="16200000">
            <a:off x="4423070" y="4268955"/>
            <a:ext cx="304718" cy="2500046"/>
          </a:xfrm>
          <a:prstGeom prst="leftBrace">
            <a:avLst/>
          </a:prstGeom>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Left Brace 6">
            <a:extLst>
              <a:ext uri="{FF2B5EF4-FFF2-40B4-BE49-F238E27FC236}">
                <a16:creationId xmlns:a16="http://schemas.microsoft.com/office/drawing/2014/main" id="{B61A9040-F2D9-73D6-430F-C69CE23012E3}"/>
              </a:ext>
            </a:extLst>
          </p:cNvPr>
          <p:cNvSpPr/>
          <p:nvPr/>
        </p:nvSpPr>
        <p:spPr>
          <a:xfrm rot="16200000">
            <a:off x="7441872" y="4867382"/>
            <a:ext cx="304721" cy="1303188"/>
          </a:xfrm>
          <a:prstGeom prst="leftBrace">
            <a:avLst/>
          </a:prstGeom>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5C4F16E1-C3E7-CF35-F190-BB8F1A625529}"/>
              </a:ext>
            </a:extLst>
          </p:cNvPr>
          <p:cNvSpPr txBox="1"/>
          <p:nvPr/>
        </p:nvSpPr>
        <p:spPr>
          <a:xfrm>
            <a:off x="3609683" y="5671681"/>
            <a:ext cx="1931491" cy="369332"/>
          </a:xfrm>
          <a:prstGeom prst="rect">
            <a:avLst/>
          </a:prstGeom>
          <a:noFill/>
        </p:spPr>
        <p:txBody>
          <a:bodyPr wrap="none" rtlCol="0">
            <a:spAutoFit/>
          </a:bodyPr>
          <a:lstStyle/>
          <a:p>
            <a:r>
              <a:rPr lang="en-US" dirty="0"/>
              <a:t>High School Math</a:t>
            </a:r>
          </a:p>
        </p:txBody>
      </p:sp>
      <p:sp>
        <p:nvSpPr>
          <p:cNvPr id="9" name="TextBox 8">
            <a:extLst>
              <a:ext uri="{FF2B5EF4-FFF2-40B4-BE49-F238E27FC236}">
                <a16:creationId xmlns:a16="http://schemas.microsoft.com/office/drawing/2014/main" id="{E8D18BA7-CA8D-B558-735E-A0B38F128774}"/>
              </a:ext>
            </a:extLst>
          </p:cNvPr>
          <p:cNvSpPr txBox="1"/>
          <p:nvPr/>
        </p:nvSpPr>
        <p:spPr>
          <a:xfrm>
            <a:off x="6693055" y="5671681"/>
            <a:ext cx="1802353" cy="369332"/>
          </a:xfrm>
          <a:prstGeom prst="rect">
            <a:avLst/>
          </a:prstGeom>
          <a:noFill/>
        </p:spPr>
        <p:txBody>
          <a:bodyPr wrap="none" rtlCol="0">
            <a:spAutoFit/>
          </a:bodyPr>
          <a:lstStyle/>
          <a:p>
            <a:r>
              <a:rPr lang="en-US" dirty="0"/>
              <a:t>Table Reasoning</a:t>
            </a:r>
          </a:p>
        </p:txBody>
      </p:sp>
      <p:sp>
        <p:nvSpPr>
          <p:cNvPr id="10" name="TextBox 9">
            <a:extLst>
              <a:ext uri="{FF2B5EF4-FFF2-40B4-BE49-F238E27FC236}">
                <a16:creationId xmlns:a16="http://schemas.microsoft.com/office/drawing/2014/main" id="{E1CBABB9-EA5C-45FA-5431-C92AE6BA60F1}"/>
              </a:ext>
            </a:extLst>
          </p:cNvPr>
          <p:cNvSpPr txBox="1"/>
          <p:nvPr/>
        </p:nvSpPr>
        <p:spPr>
          <a:xfrm>
            <a:off x="8994030" y="5671681"/>
            <a:ext cx="977896" cy="369332"/>
          </a:xfrm>
          <a:prstGeom prst="rect">
            <a:avLst/>
          </a:prstGeom>
          <a:noFill/>
        </p:spPr>
        <p:txBody>
          <a:bodyPr wrap="none" rtlCol="0">
            <a:spAutoFit/>
          </a:bodyPr>
          <a:lstStyle/>
          <a:p>
            <a:r>
              <a:rPr lang="en-US" dirty="0"/>
              <a:t>Finance</a:t>
            </a:r>
          </a:p>
        </p:txBody>
      </p:sp>
    </p:spTree>
    <p:extLst>
      <p:ext uri="{BB962C8B-B14F-4D97-AF65-F5344CB8AC3E}">
        <p14:creationId xmlns:p14="http://schemas.microsoft.com/office/powerpoint/2010/main" val="2862068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C54E7-8FDA-F8D3-6A06-0FA44FF6AEDF}"/>
              </a:ext>
            </a:extLst>
          </p:cNvPr>
          <p:cNvSpPr>
            <a:spLocks noGrp="1"/>
          </p:cNvSpPr>
          <p:nvPr>
            <p:ph type="title"/>
          </p:nvPr>
        </p:nvSpPr>
        <p:spPr/>
        <p:txBody>
          <a:bodyPr/>
          <a:lstStyle/>
          <a:p>
            <a:r>
              <a:rPr lang="en-US" dirty="0"/>
              <a:t>Impact of </a:t>
            </a:r>
            <a:r>
              <a:rPr lang="en-US" dirty="0" err="1"/>
              <a:t>PoT</a:t>
            </a:r>
            <a:r>
              <a:rPr lang="en-US" dirty="0"/>
              <a:t> (OpenAI </a:t>
            </a:r>
            <a:r>
              <a:rPr lang="en-US" dirty="0" err="1"/>
              <a:t>CodeInterpter</a:t>
            </a:r>
            <a:r>
              <a:rPr lang="en-US" dirty="0"/>
              <a:t>)</a:t>
            </a:r>
          </a:p>
        </p:txBody>
      </p:sp>
      <p:sp>
        <p:nvSpPr>
          <p:cNvPr id="6" name="Slide Number Placeholder 5">
            <a:extLst>
              <a:ext uri="{FF2B5EF4-FFF2-40B4-BE49-F238E27FC236}">
                <a16:creationId xmlns:a16="http://schemas.microsoft.com/office/drawing/2014/main" id="{E963063C-F520-09AE-C263-6E799003DF7A}"/>
              </a:ext>
            </a:extLst>
          </p:cNvPr>
          <p:cNvSpPr>
            <a:spLocks noGrp="1"/>
          </p:cNvSpPr>
          <p:nvPr>
            <p:ph type="sldNum" sz="quarter" idx="12"/>
          </p:nvPr>
        </p:nvSpPr>
        <p:spPr/>
        <p:txBody>
          <a:bodyPr/>
          <a:lstStyle/>
          <a:p>
            <a:fld id="{BA64772F-E81F-0045-92B8-B93AB4530561}" type="slidenum">
              <a:rPr lang="en-US" smtClean="0"/>
              <a:t>24</a:t>
            </a:fld>
            <a:endParaRPr lang="en-US"/>
          </a:p>
        </p:txBody>
      </p:sp>
      <p:pic>
        <p:nvPicPr>
          <p:cNvPr id="18" name="Picture 17" descr="A screenshot of a computer&#10;&#10;Description automatically generated">
            <a:extLst>
              <a:ext uri="{FF2B5EF4-FFF2-40B4-BE49-F238E27FC236}">
                <a16:creationId xmlns:a16="http://schemas.microsoft.com/office/drawing/2014/main" id="{05B1A3A0-3033-6B61-6908-0CB690694E5A}"/>
              </a:ext>
            </a:extLst>
          </p:cNvPr>
          <p:cNvPicPr>
            <a:picLocks noChangeAspect="1"/>
          </p:cNvPicPr>
          <p:nvPr/>
        </p:nvPicPr>
        <p:blipFill>
          <a:blip r:embed="rId3"/>
          <a:stretch>
            <a:fillRect/>
          </a:stretch>
        </p:blipFill>
        <p:spPr>
          <a:xfrm>
            <a:off x="6630393" y="2056326"/>
            <a:ext cx="4723407" cy="3336960"/>
          </a:xfrm>
          <a:prstGeom prst="rect">
            <a:avLst/>
          </a:prstGeom>
          <a:ln w="12700">
            <a:solidFill>
              <a:schemeClr val="accent1">
                <a:shade val="15000"/>
              </a:schemeClr>
            </a:solidFill>
          </a:ln>
        </p:spPr>
      </p:pic>
      <p:grpSp>
        <p:nvGrpSpPr>
          <p:cNvPr id="20" name="Group 19">
            <a:extLst>
              <a:ext uri="{FF2B5EF4-FFF2-40B4-BE49-F238E27FC236}">
                <a16:creationId xmlns:a16="http://schemas.microsoft.com/office/drawing/2014/main" id="{62AB3DDB-2D15-3ACE-9A8E-D0150963F064}"/>
              </a:ext>
            </a:extLst>
          </p:cNvPr>
          <p:cNvGrpSpPr/>
          <p:nvPr/>
        </p:nvGrpSpPr>
        <p:grpSpPr>
          <a:xfrm>
            <a:off x="838200" y="1862678"/>
            <a:ext cx="5493347" cy="3530608"/>
            <a:chOff x="964628" y="1702475"/>
            <a:chExt cx="5372673" cy="3453050"/>
          </a:xfrm>
        </p:grpSpPr>
        <p:grpSp>
          <p:nvGrpSpPr>
            <p:cNvPr id="17" name="Group 16">
              <a:extLst>
                <a:ext uri="{FF2B5EF4-FFF2-40B4-BE49-F238E27FC236}">
                  <a16:creationId xmlns:a16="http://schemas.microsoft.com/office/drawing/2014/main" id="{1B9CAC12-F546-8B98-ABAC-7A8F3E03479C}"/>
                </a:ext>
              </a:extLst>
            </p:cNvPr>
            <p:cNvGrpSpPr/>
            <p:nvPr/>
          </p:nvGrpSpPr>
          <p:grpSpPr>
            <a:xfrm>
              <a:off x="964628" y="1702475"/>
              <a:ext cx="5372672" cy="3378900"/>
              <a:chOff x="663575" y="1634027"/>
              <a:chExt cx="5092700" cy="3017387"/>
            </a:xfrm>
          </p:grpSpPr>
          <p:pic>
            <p:nvPicPr>
              <p:cNvPr id="12" name="Picture 11" descr="A number with black text&#10;&#10;Description automatically generated">
                <a:extLst>
                  <a:ext uri="{FF2B5EF4-FFF2-40B4-BE49-F238E27FC236}">
                    <a16:creationId xmlns:a16="http://schemas.microsoft.com/office/drawing/2014/main" id="{ADB9D548-C127-A5F0-6D92-3D0D2F7F6632}"/>
                  </a:ext>
                </a:extLst>
              </p:cNvPr>
              <p:cNvPicPr>
                <a:picLocks noChangeAspect="1"/>
              </p:cNvPicPr>
              <p:nvPr/>
            </p:nvPicPr>
            <p:blipFill>
              <a:blip r:embed="rId4"/>
              <a:stretch>
                <a:fillRect/>
              </a:stretch>
            </p:blipFill>
            <p:spPr>
              <a:xfrm>
                <a:off x="1597761" y="1634027"/>
                <a:ext cx="3092450" cy="716291"/>
              </a:xfrm>
              <a:prstGeom prst="rect">
                <a:avLst/>
              </a:prstGeom>
            </p:spPr>
          </p:pic>
          <p:pic>
            <p:nvPicPr>
              <p:cNvPr id="14" name="Picture 13" descr="A white background with black text&#10;&#10;Description automatically generated">
                <a:extLst>
                  <a:ext uri="{FF2B5EF4-FFF2-40B4-BE49-F238E27FC236}">
                    <a16:creationId xmlns:a16="http://schemas.microsoft.com/office/drawing/2014/main" id="{78084C24-D267-AE14-359B-4F3811F11BA5}"/>
                  </a:ext>
                </a:extLst>
              </p:cNvPr>
              <p:cNvPicPr>
                <a:picLocks noChangeAspect="1"/>
              </p:cNvPicPr>
              <p:nvPr/>
            </p:nvPicPr>
            <p:blipFill>
              <a:blip r:embed="rId5"/>
              <a:stretch>
                <a:fillRect/>
              </a:stretch>
            </p:blipFill>
            <p:spPr>
              <a:xfrm>
                <a:off x="663575" y="3429000"/>
                <a:ext cx="5092700" cy="1222414"/>
              </a:xfrm>
              <a:prstGeom prst="rect">
                <a:avLst/>
              </a:prstGeom>
            </p:spPr>
          </p:pic>
          <p:pic>
            <p:nvPicPr>
              <p:cNvPr id="16" name="Picture 15" descr="A black text on a white background&#10;&#10;Description automatically generated">
                <a:extLst>
                  <a:ext uri="{FF2B5EF4-FFF2-40B4-BE49-F238E27FC236}">
                    <a16:creationId xmlns:a16="http://schemas.microsoft.com/office/drawing/2014/main" id="{FA5F90A9-88A3-28B3-4F36-E613CF728933}"/>
                  </a:ext>
                </a:extLst>
              </p:cNvPr>
              <p:cNvPicPr>
                <a:picLocks noChangeAspect="1"/>
              </p:cNvPicPr>
              <p:nvPr/>
            </p:nvPicPr>
            <p:blipFill>
              <a:blip r:embed="rId6"/>
              <a:stretch>
                <a:fillRect/>
              </a:stretch>
            </p:blipFill>
            <p:spPr>
              <a:xfrm>
                <a:off x="1016741" y="2290437"/>
                <a:ext cx="4386369" cy="1051033"/>
              </a:xfrm>
              <a:prstGeom prst="rect">
                <a:avLst/>
              </a:prstGeom>
            </p:spPr>
          </p:pic>
        </p:grpSp>
        <p:sp>
          <p:nvSpPr>
            <p:cNvPr id="19" name="Rectangle 18">
              <a:extLst>
                <a:ext uri="{FF2B5EF4-FFF2-40B4-BE49-F238E27FC236}">
                  <a16:creationId xmlns:a16="http://schemas.microsoft.com/office/drawing/2014/main" id="{1AC71501-2D03-3387-7BE1-00A94045A1F3}"/>
                </a:ext>
              </a:extLst>
            </p:cNvPr>
            <p:cNvSpPr/>
            <p:nvPr/>
          </p:nvSpPr>
          <p:spPr>
            <a:xfrm>
              <a:off x="964629" y="1892300"/>
              <a:ext cx="5372672" cy="3263225"/>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0542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BB60-464E-5783-8491-3EB0662561ED}"/>
              </a:ext>
            </a:extLst>
          </p:cNvPr>
          <p:cNvSpPr>
            <a:spLocks noGrp="1"/>
          </p:cNvSpPr>
          <p:nvPr>
            <p:ph type="title"/>
          </p:nvPr>
        </p:nvSpPr>
        <p:spPr/>
        <p:txBody>
          <a:bodyPr/>
          <a:lstStyle/>
          <a:p>
            <a:r>
              <a:rPr lang="en-US" dirty="0"/>
              <a:t>Impact of </a:t>
            </a:r>
            <a:r>
              <a:rPr lang="en-US" dirty="0" err="1"/>
              <a:t>PoT</a:t>
            </a:r>
            <a:r>
              <a:rPr lang="en-US" dirty="0"/>
              <a:t> (Beyond Math)</a:t>
            </a:r>
          </a:p>
        </p:txBody>
      </p:sp>
      <p:pic>
        <p:nvPicPr>
          <p:cNvPr id="8" name="Content Placeholder 7" descr="A black text on a white background&#10;&#10;Description automatically generated">
            <a:extLst>
              <a:ext uri="{FF2B5EF4-FFF2-40B4-BE49-F238E27FC236}">
                <a16:creationId xmlns:a16="http://schemas.microsoft.com/office/drawing/2014/main" id="{327FCCB3-AC03-11BF-11A8-6130136CB756}"/>
              </a:ext>
            </a:extLst>
          </p:cNvPr>
          <p:cNvPicPr>
            <a:picLocks noGrp="1" noChangeAspect="1"/>
          </p:cNvPicPr>
          <p:nvPr>
            <p:ph idx="1"/>
          </p:nvPr>
        </p:nvPicPr>
        <p:blipFill>
          <a:blip r:embed="rId3"/>
          <a:stretch>
            <a:fillRect/>
          </a:stretch>
        </p:blipFill>
        <p:spPr>
          <a:xfrm>
            <a:off x="1040683" y="3716891"/>
            <a:ext cx="5922548" cy="2036823"/>
          </a:xfrm>
        </p:spPr>
      </p:pic>
      <p:sp>
        <p:nvSpPr>
          <p:cNvPr id="5" name="Slide Number Placeholder 4">
            <a:extLst>
              <a:ext uri="{FF2B5EF4-FFF2-40B4-BE49-F238E27FC236}">
                <a16:creationId xmlns:a16="http://schemas.microsoft.com/office/drawing/2014/main" id="{B7BD4FD1-0EE7-2985-7740-FD8E9034EB7F}"/>
              </a:ext>
            </a:extLst>
          </p:cNvPr>
          <p:cNvSpPr>
            <a:spLocks noGrp="1"/>
          </p:cNvSpPr>
          <p:nvPr>
            <p:ph type="sldNum" sz="quarter" idx="12"/>
          </p:nvPr>
        </p:nvSpPr>
        <p:spPr/>
        <p:txBody>
          <a:bodyPr/>
          <a:lstStyle/>
          <a:p>
            <a:fld id="{BA64772F-E81F-0045-92B8-B93AB4530561}" type="slidenum">
              <a:rPr lang="en-US" smtClean="0"/>
              <a:t>25</a:t>
            </a:fld>
            <a:endParaRPr lang="en-US"/>
          </a:p>
        </p:txBody>
      </p:sp>
      <p:pic>
        <p:nvPicPr>
          <p:cNvPr id="10" name="Picture 9" descr="A black text on a white background&#10;&#10;Description automatically generated">
            <a:extLst>
              <a:ext uri="{FF2B5EF4-FFF2-40B4-BE49-F238E27FC236}">
                <a16:creationId xmlns:a16="http://schemas.microsoft.com/office/drawing/2014/main" id="{B52E403D-BA9F-453F-9DEA-173C594B9CBC}"/>
              </a:ext>
            </a:extLst>
          </p:cNvPr>
          <p:cNvPicPr>
            <a:picLocks noChangeAspect="1"/>
          </p:cNvPicPr>
          <p:nvPr/>
        </p:nvPicPr>
        <p:blipFill>
          <a:blip r:embed="rId4"/>
          <a:stretch>
            <a:fillRect/>
          </a:stretch>
        </p:blipFill>
        <p:spPr>
          <a:xfrm>
            <a:off x="903376" y="1769066"/>
            <a:ext cx="6249415" cy="1705026"/>
          </a:xfrm>
          <a:prstGeom prst="rect">
            <a:avLst/>
          </a:prstGeom>
        </p:spPr>
      </p:pic>
      <p:sp>
        <p:nvSpPr>
          <p:cNvPr id="11" name="Rectangle 10">
            <a:extLst>
              <a:ext uri="{FF2B5EF4-FFF2-40B4-BE49-F238E27FC236}">
                <a16:creationId xmlns:a16="http://schemas.microsoft.com/office/drawing/2014/main" id="{51F23C98-FD24-8460-801C-F14DFFD379E7}"/>
              </a:ext>
            </a:extLst>
          </p:cNvPr>
          <p:cNvSpPr/>
          <p:nvPr/>
        </p:nvSpPr>
        <p:spPr>
          <a:xfrm>
            <a:off x="851124" y="1690687"/>
            <a:ext cx="6424888" cy="4147006"/>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187A8F7-81CF-0A54-2FF6-5B63C61374C7}"/>
              </a:ext>
            </a:extLst>
          </p:cNvPr>
          <p:cNvCxnSpPr/>
          <p:nvPr/>
        </p:nvCxnSpPr>
        <p:spPr>
          <a:xfrm>
            <a:off x="890452" y="3632912"/>
            <a:ext cx="6385560"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pic>
        <p:nvPicPr>
          <p:cNvPr id="15" name="Picture 14" descr="A screenshot of a cellphone&#10;&#10;Description automatically generated">
            <a:extLst>
              <a:ext uri="{FF2B5EF4-FFF2-40B4-BE49-F238E27FC236}">
                <a16:creationId xmlns:a16="http://schemas.microsoft.com/office/drawing/2014/main" id="{FDF3B79E-DD00-3EBA-A309-517E80FDB3F6}"/>
              </a:ext>
            </a:extLst>
          </p:cNvPr>
          <p:cNvPicPr>
            <a:picLocks noChangeAspect="1"/>
          </p:cNvPicPr>
          <p:nvPr/>
        </p:nvPicPr>
        <p:blipFill>
          <a:blip r:embed="rId5"/>
          <a:stretch>
            <a:fillRect/>
          </a:stretch>
        </p:blipFill>
        <p:spPr>
          <a:xfrm>
            <a:off x="7775084" y="2481256"/>
            <a:ext cx="3187442" cy="3356437"/>
          </a:xfrm>
          <a:prstGeom prst="rect">
            <a:avLst/>
          </a:prstGeom>
          <a:ln w="12700">
            <a:solidFill>
              <a:schemeClr val="accent1">
                <a:shade val="15000"/>
              </a:schemeClr>
            </a:solidFill>
          </a:ln>
        </p:spPr>
      </p:pic>
      <p:sp>
        <p:nvSpPr>
          <p:cNvPr id="16" name="TextBox 15">
            <a:extLst>
              <a:ext uri="{FF2B5EF4-FFF2-40B4-BE49-F238E27FC236}">
                <a16:creationId xmlns:a16="http://schemas.microsoft.com/office/drawing/2014/main" id="{B878AC61-148C-D60C-BB67-CF96838A0539}"/>
              </a:ext>
            </a:extLst>
          </p:cNvPr>
          <p:cNvSpPr txBox="1"/>
          <p:nvPr/>
        </p:nvSpPr>
        <p:spPr>
          <a:xfrm>
            <a:off x="7682618" y="1653032"/>
            <a:ext cx="3382751" cy="830997"/>
          </a:xfrm>
          <a:prstGeom prst="rect">
            <a:avLst/>
          </a:prstGeom>
          <a:noFill/>
        </p:spPr>
        <p:txBody>
          <a:bodyPr wrap="square" rtlCol="0">
            <a:spAutoFit/>
          </a:bodyPr>
          <a:lstStyle/>
          <a:p>
            <a:pPr marL="285750" indent="-285750">
              <a:buFontTx/>
              <a:buChar char="-"/>
            </a:pPr>
            <a:r>
              <a:rPr lang="en-US" sz="1600" dirty="0"/>
              <a:t>Machine Translation System</a:t>
            </a:r>
          </a:p>
          <a:p>
            <a:pPr marL="285750" indent="-285750">
              <a:buFontTx/>
              <a:buChar char="-"/>
            </a:pPr>
            <a:r>
              <a:rPr lang="en-US" sz="1600" dirty="0"/>
              <a:t>Wikipedia Search</a:t>
            </a:r>
          </a:p>
          <a:p>
            <a:pPr marL="285750" indent="-285750">
              <a:buFontTx/>
              <a:buChar char="-"/>
            </a:pPr>
            <a:r>
              <a:rPr lang="en-US" sz="1600" dirty="0"/>
              <a:t>QA System</a:t>
            </a:r>
          </a:p>
        </p:txBody>
      </p:sp>
      <p:pic>
        <p:nvPicPr>
          <p:cNvPr id="3" name="Content Placeholder 4" descr="A screenshot of a computer&#10;&#10;Description automatically generated">
            <a:extLst>
              <a:ext uri="{FF2B5EF4-FFF2-40B4-BE49-F238E27FC236}">
                <a16:creationId xmlns:a16="http://schemas.microsoft.com/office/drawing/2014/main" id="{68E2E3F1-20CB-652A-047A-FCE218F3C501}"/>
              </a:ext>
            </a:extLst>
          </p:cNvPr>
          <p:cNvPicPr>
            <a:picLocks noChangeAspect="1"/>
          </p:cNvPicPr>
          <p:nvPr/>
        </p:nvPicPr>
        <p:blipFill>
          <a:blip r:embed="rId6"/>
          <a:stretch>
            <a:fillRect/>
          </a:stretch>
        </p:blipFill>
        <p:spPr>
          <a:xfrm>
            <a:off x="838200" y="1421606"/>
            <a:ext cx="5739218" cy="4732338"/>
          </a:xfrm>
          <a:prstGeom prst="rect">
            <a:avLst/>
          </a:prstGeom>
          <a:ln>
            <a:solidFill>
              <a:schemeClr val="tx1"/>
            </a:solidFill>
          </a:ln>
        </p:spPr>
      </p:pic>
    </p:spTree>
    <p:extLst>
      <p:ext uri="{BB962C8B-B14F-4D97-AF65-F5344CB8AC3E}">
        <p14:creationId xmlns:p14="http://schemas.microsoft.com/office/powerpoint/2010/main" val="352500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056F-9C55-439F-2367-0BD85E04B622}"/>
              </a:ext>
            </a:extLst>
          </p:cNvPr>
          <p:cNvSpPr>
            <a:spLocks noGrp="1"/>
          </p:cNvSpPr>
          <p:nvPr>
            <p:ph type="title"/>
          </p:nvPr>
        </p:nvSpPr>
        <p:spPr/>
        <p:txBody>
          <a:bodyPr>
            <a:normAutofit/>
          </a:bodyPr>
          <a:lstStyle/>
          <a:p>
            <a:r>
              <a:rPr lang="en-US" dirty="0"/>
              <a:t>Teaching Language Models to use Tools</a:t>
            </a:r>
          </a:p>
        </p:txBody>
      </p:sp>
      <p:sp>
        <p:nvSpPr>
          <p:cNvPr id="6" name="Slide Number Placeholder 5">
            <a:extLst>
              <a:ext uri="{FF2B5EF4-FFF2-40B4-BE49-F238E27FC236}">
                <a16:creationId xmlns:a16="http://schemas.microsoft.com/office/drawing/2014/main" id="{5D811C94-A33A-97F2-8E88-F33C4052E919}"/>
              </a:ext>
            </a:extLst>
          </p:cNvPr>
          <p:cNvSpPr>
            <a:spLocks noGrp="1"/>
          </p:cNvSpPr>
          <p:nvPr>
            <p:ph type="sldNum" sz="quarter" idx="12"/>
          </p:nvPr>
        </p:nvSpPr>
        <p:spPr/>
        <p:txBody>
          <a:bodyPr/>
          <a:lstStyle/>
          <a:p>
            <a:fld id="{BA64772F-E81F-0045-92B8-B93AB4530561}" type="slidenum">
              <a:rPr lang="en-US" smtClean="0"/>
              <a:t>26</a:t>
            </a:fld>
            <a:endParaRPr lang="en-US" dirty="0"/>
          </a:p>
        </p:txBody>
      </p:sp>
      <p:cxnSp>
        <p:nvCxnSpPr>
          <p:cNvPr id="4" name="Straight Arrow Connector 3">
            <a:extLst>
              <a:ext uri="{FF2B5EF4-FFF2-40B4-BE49-F238E27FC236}">
                <a16:creationId xmlns:a16="http://schemas.microsoft.com/office/drawing/2014/main" id="{90A8F365-8BB0-05D2-C96D-B24025648D48}"/>
              </a:ext>
            </a:extLst>
          </p:cNvPr>
          <p:cNvCxnSpPr>
            <a:cxnSpLocks/>
            <a:stCxn id="12" idx="3"/>
            <a:endCxn id="8" idx="1"/>
          </p:cNvCxnSpPr>
          <p:nvPr/>
        </p:nvCxnSpPr>
        <p:spPr>
          <a:xfrm flipV="1">
            <a:off x="2074463" y="3271122"/>
            <a:ext cx="436154" cy="48202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BB6DE129-B79A-50FC-4934-E5472538AD01}"/>
              </a:ext>
            </a:extLst>
          </p:cNvPr>
          <p:cNvCxnSpPr>
            <a:cxnSpLocks/>
            <a:stCxn id="12" idx="3"/>
            <a:endCxn id="9" idx="1"/>
          </p:cNvCxnSpPr>
          <p:nvPr/>
        </p:nvCxnSpPr>
        <p:spPr>
          <a:xfrm>
            <a:off x="2074463" y="3753146"/>
            <a:ext cx="420497" cy="45753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FF410998-97F8-BA37-9AEE-5ABB85DFD805}"/>
              </a:ext>
            </a:extLst>
          </p:cNvPr>
          <p:cNvSpPr/>
          <p:nvPr/>
        </p:nvSpPr>
        <p:spPr>
          <a:xfrm>
            <a:off x="2510617" y="3025408"/>
            <a:ext cx="1386140" cy="491428"/>
          </a:xfrm>
          <a:prstGeom prst="rect">
            <a:avLst/>
          </a:prstGeom>
          <a:solidFill>
            <a:schemeClr val="accent2">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Chain of Thought</a:t>
            </a:r>
          </a:p>
        </p:txBody>
      </p:sp>
      <p:sp>
        <p:nvSpPr>
          <p:cNvPr id="9" name="Rectangle 8">
            <a:extLst>
              <a:ext uri="{FF2B5EF4-FFF2-40B4-BE49-F238E27FC236}">
                <a16:creationId xmlns:a16="http://schemas.microsoft.com/office/drawing/2014/main" id="{A476F663-460B-63CC-AD25-5577F23E718C}"/>
              </a:ext>
            </a:extLst>
          </p:cNvPr>
          <p:cNvSpPr/>
          <p:nvPr/>
        </p:nvSpPr>
        <p:spPr>
          <a:xfrm>
            <a:off x="2494960" y="3971121"/>
            <a:ext cx="1390858" cy="479117"/>
          </a:xfrm>
          <a:prstGeom prst="rect">
            <a:avLst/>
          </a:prstGeom>
          <a:solidFill>
            <a:schemeClr val="accent2">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Program of Thought</a:t>
            </a:r>
          </a:p>
        </p:txBody>
      </p:sp>
      <p:sp>
        <p:nvSpPr>
          <p:cNvPr id="11" name="Right Arrow 10">
            <a:extLst>
              <a:ext uri="{FF2B5EF4-FFF2-40B4-BE49-F238E27FC236}">
                <a16:creationId xmlns:a16="http://schemas.microsoft.com/office/drawing/2014/main" id="{65FFF5B6-881E-4B93-E0E4-67AABF343677}"/>
              </a:ext>
            </a:extLst>
          </p:cNvPr>
          <p:cNvSpPr/>
          <p:nvPr/>
        </p:nvSpPr>
        <p:spPr>
          <a:xfrm>
            <a:off x="4021750" y="3601926"/>
            <a:ext cx="391886" cy="204849"/>
          </a:xfrm>
          <a:prstGeom prst="rightArrow">
            <a:avLst/>
          </a:prstGeom>
          <a:solidFill>
            <a:schemeClr val="bg1">
              <a:lumMod val="9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DD9B0E0E-3314-F923-15A4-74AD5A4761F1}"/>
              </a:ext>
            </a:extLst>
          </p:cNvPr>
          <p:cNvSpPr/>
          <p:nvPr/>
        </p:nvSpPr>
        <p:spPr>
          <a:xfrm>
            <a:off x="1365736" y="3537993"/>
            <a:ext cx="708727" cy="430306"/>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Query</a:t>
            </a:r>
          </a:p>
        </p:txBody>
      </p:sp>
      <p:sp>
        <p:nvSpPr>
          <p:cNvPr id="13" name="TextBox 12">
            <a:extLst>
              <a:ext uri="{FF2B5EF4-FFF2-40B4-BE49-F238E27FC236}">
                <a16:creationId xmlns:a16="http://schemas.microsoft.com/office/drawing/2014/main" id="{89AB8AC8-5E36-EA57-A7E1-3F1789B2D549}"/>
              </a:ext>
            </a:extLst>
          </p:cNvPr>
          <p:cNvSpPr txBox="1"/>
          <p:nvPr/>
        </p:nvSpPr>
        <p:spPr>
          <a:xfrm>
            <a:off x="5521391" y="2772112"/>
            <a:ext cx="5490761" cy="923330"/>
          </a:xfrm>
          <a:prstGeom prst="rect">
            <a:avLst/>
          </a:prstGeom>
          <a:solidFill>
            <a:schemeClr val="bg1"/>
          </a:solidFill>
          <a:ln>
            <a:solidFill>
              <a:schemeClr val="accent1">
                <a:shade val="15000"/>
              </a:schemeClr>
            </a:solidFill>
          </a:ln>
        </p:spPr>
        <p:txBody>
          <a:bodyPr wrap="square">
            <a:spAutoFit/>
          </a:bodyPr>
          <a:lstStyle/>
          <a:p>
            <a:r>
              <a:rPr lang="en-US" sz="1800" b="1" dirty="0" err="1"/>
              <a:t>MAmmoTH</a:t>
            </a:r>
            <a:r>
              <a:rPr lang="en-US" sz="1800" b="1" dirty="0"/>
              <a:t>: Building Math Generalist Models through Hybrid Instruction Tuning</a:t>
            </a:r>
            <a:endParaRPr lang="en-US" b="1" dirty="0"/>
          </a:p>
          <a:p>
            <a:r>
              <a:rPr lang="en-US" dirty="0"/>
              <a:t>ICLR 2024 </a:t>
            </a:r>
            <a:r>
              <a:rPr lang="en-US" dirty="0">
                <a:solidFill>
                  <a:srgbClr val="FF0000"/>
                </a:solidFill>
              </a:rPr>
              <a:t>(Spotlight)</a:t>
            </a:r>
          </a:p>
        </p:txBody>
      </p:sp>
      <p:sp>
        <p:nvSpPr>
          <p:cNvPr id="14" name="Rectangle 13">
            <a:extLst>
              <a:ext uri="{FF2B5EF4-FFF2-40B4-BE49-F238E27FC236}">
                <a16:creationId xmlns:a16="http://schemas.microsoft.com/office/drawing/2014/main" id="{B44A20E7-79D2-09A9-CD6B-DB3D77A6544D}"/>
              </a:ext>
            </a:extLst>
          </p:cNvPr>
          <p:cNvSpPr/>
          <p:nvPr/>
        </p:nvSpPr>
        <p:spPr>
          <a:xfrm>
            <a:off x="838200" y="2772112"/>
            <a:ext cx="4460631" cy="2031325"/>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Neural network - Free electronics icons">
            <a:extLst>
              <a:ext uri="{FF2B5EF4-FFF2-40B4-BE49-F238E27FC236}">
                <a16:creationId xmlns:a16="http://schemas.microsoft.com/office/drawing/2014/main" id="{9EF668C1-15C2-0F05-EEBF-375A320B8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4874" y="3389187"/>
            <a:ext cx="727918" cy="7279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rofile photo">
            <a:extLst>
              <a:ext uri="{FF2B5EF4-FFF2-40B4-BE49-F238E27FC236}">
                <a16:creationId xmlns:a16="http://schemas.microsoft.com/office/drawing/2014/main" id="{60330DCA-6D08-26E6-D276-1AE07454F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1841" y="3968914"/>
            <a:ext cx="1000312" cy="98011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Yao Fu">
            <a:extLst>
              <a:ext uri="{FF2B5EF4-FFF2-40B4-BE49-F238E27FC236}">
                <a16:creationId xmlns:a16="http://schemas.microsoft.com/office/drawing/2014/main" id="{11E55A03-EAC8-E952-8664-660006B3DD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720" y="3969373"/>
            <a:ext cx="1035847" cy="979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xiangyue9607 (Xiang Yue) · GitHub">
            <a:extLst>
              <a:ext uri="{FF2B5EF4-FFF2-40B4-BE49-F238E27FC236}">
                <a16:creationId xmlns:a16="http://schemas.microsoft.com/office/drawing/2014/main" id="{1134D581-4449-5B96-7B30-A1562BE995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1391" y="3969373"/>
            <a:ext cx="979200" cy="979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a:extLst>
              <a:ext uri="{FF2B5EF4-FFF2-40B4-BE49-F238E27FC236}">
                <a16:creationId xmlns:a16="http://schemas.microsoft.com/office/drawing/2014/main" id="{6B1171D5-9DAA-E40A-858C-9D598CFDA2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2613" y="3969373"/>
            <a:ext cx="979200" cy="979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uan Sun « NAECON (National Aerospace &amp; Electronics Conference) 2019">
            <a:extLst>
              <a:ext uri="{FF2B5EF4-FFF2-40B4-BE49-F238E27FC236}">
                <a16:creationId xmlns:a16="http://schemas.microsoft.com/office/drawing/2014/main" id="{DB2B05BB-105F-8E4B-C3B0-60DA8B2ACA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37273" y="3969373"/>
            <a:ext cx="1025342" cy="979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省略号(汉语词语)_搜狗百科">
            <a:extLst>
              <a:ext uri="{FF2B5EF4-FFF2-40B4-BE49-F238E27FC236}">
                <a16:creationId xmlns:a16="http://schemas.microsoft.com/office/drawing/2014/main" id="{C54D006F-4D10-71B2-FD17-7AA640DC36B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5957" t="37398" r="29648" b="42303"/>
          <a:stretch/>
        </p:blipFill>
        <p:spPr bwMode="auto">
          <a:xfrm flipV="1">
            <a:off x="7606866" y="4410377"/>
            <a:ext cx="191314" cy="79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494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2336D-8B1D-96BB-C8A3-48C6882588C3}"/>
              </a:ext>
            </a:extLst>
          </p:cNvPr>
          <p:cNvSpPr>
            <a:spLocks noGrp="1"/>
          </p:cNvSpPr>
          <p:nvPr>
            <p:ph type="title"/>
          </p:nvPr>
        </p:nvSpPr>
        <p:spPr/>
        <p:txBody>
          <a:bodyPr>
            <a:normAutofit/>
          </a:bodyPr>
          <a:lstStyle/>
          <a:p>
            <a:r>
              <a:rPr lang="en-US" dirty="0"/>
              <a:t>Open Models can’t do </a:t>
            </a:r>
            <a:r>
              <a:rPr lang="en-US" dirty="0" err="1"/>
              <a:t>PoT</a:t>
            </a:r>
            <a:endParaRPr lang="en-US" dirty="0"/>
          </a:p>
        </p:txBody>
      </p:sp>
      <p:sp>
        <p:nvSpPr>
          <p:cNvPr id="6" name="Slide Number Placeholder 5">
            <a:extLst>
              <a:ext uri="{FF2B5EF4-FFF2-40B4-BE49-F238E27FC236}">
                <a16:creationId xmlns:a16="http://schemas.microsoft.com/office/drawing/2014/main" id="{A6E6F8E8-D590-5001-ABE8-943D5920CF38}"/>
              </a:ext>
            </a:extLst>
          </p:cNvPr>
          <p:cNvSpPr>
            <a:spLocks noGrp="1"/>
          </p:cNvSpPr>
          <p:nvPr>
            <p:ph type="sldNum" sz="quarter" idx="12"/>
          </p:nvPr>
        </p:nvSpPr>
        <p:spPr/>
        <p:txBody>
          <a:bodyPr/>
          <a:lstStyle/>
          <a:p>
            <a:fld id="{BA64772F-E81F-0045-92B8-B93AB4530561}" type="slidenum">
              <a:rPr lang="en-US" smtClean="0"/>
              <a:t>27</a:t>
            </a:fld>
            <a:endParaRPr lang="en-US"/>
          </a:p>
        </p:txBody>
      </p:sp>
      <p:graphicFrame>
        <p:nvGraphicFramePr>
          <p:cNvPr id="11" name="Chart 10">
            <a:extLst>
              <a:ext uri="{FF2B5EF4-FFF2-40B4-BE49-F238E27FC236}">
                <a16:creationId xmlns:a16="http://schemas.microsoft.com/office/drawing/2014/main" id="{0C0483EC-7A4C-B26D-98CC-3B5A2320C9DD}"/>
              </a:ext>
            </a:extLst>
          </p:cNvPr>
          <p:cNvGraphicFramePr/>
          <p:nvPr>
            <p:extLst>
              <p:ext uri="{D42A27DB-BD31-4B8C-83A1-F6EECF244321}">
                <p14:modId xmlns:p14="http://schemas.microsoft.com/office/powerpoint/2010/main" val="3032731539"/>
              </p:ext>
            </p:extLst>
          </p:nvPr>
        </p:nvGraphicFramePr>
        <p:xfrm>
          <a:off x="2046414" y="1809344"/>
          <a:ext cx="8522347" cy="4178594"/>
        </p:xfrm>
        <a:graphic>
          <a:graphicData uri="http://schemas.openxmlformats.org/drawingml/2006/chart">
            <c:chart xmlns:c="http://schemas.openxmlformats.org/drawingml/2006/chart" xmlns:r="http://schemas.openxmlformats.org/officeDocument/2006/relationships" r:id="rId3"/>
          </a:graphicData>
        </a:graphic>
      </p:graphicFrame>
      <p:cxnSp>
        <p:nvCxnSpPr>
          <p:cNvPr id="22" name="Straight Arrow Connector 21">
            <a:extLst>
              <a:ext uri="{FF2B5EF4-FFF2-40B4-BE49-F238E27FC236}">
                <a16:creationId xmlns:a16="http://schemas.microsoft.com/office/drawing/2014/main" id="{C8EB97EF-D4A6-F1E2-29CA-CE520938D105}"/>
              </a:ext>
            </a:extLst>
          </p:cNvPr>
          <p:cNvCxnSpPr>
            <a:cxnSpLocks/>
          </p:cNvCxnSpPr>
          <p:nvPr/>
        </p:nvCxnSpPr>
        <p:spPr>
          <a:xfrm>
            <a:off x="7456623" y="3077266"/>
            <a:ext cx="0" cy="1350108"/>
          </a:xfrm>
          <a:prstGeom prst="straightConnector1">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FF4A998-C162-D960-E32C-CC2AAED6381E}"/>
              </a:ext>
            </a:extLst>
          </p:cNvPr>
          <p:cNvCxnSpPr/>
          <p:nvPr/>
        </p:nvCxnSpPr>
        <p:spPr>
          <a:xfrm>
            <a:off x="7431899" y="3077266"/>
            <a:ext cx="2003898"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7312D25-4C60-86CA-5917-412DD7396490}"/>
              </a:ext>
            </a:extLst>
          </p:cNvPr>
          <p:cNvCxnSpPr>
            <a:cxnSpLocks/>
          </p:cNvCxnSpPr>
          <p:nvPr/>
        </p:nvCxnSpPr>
        <p:spPr>
          <a:xfrm>
            <a:off x="7378804" y="4416864"/>
            <a:ext cx="632296"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6830C083-DAA4-69D9-2044-ACFE93096288}"/>
              </a:ext>
            </a:extLst>
          </p:cNvPr>
          <p:cNvSpPr txBox="1"/>
          <p:nvPr/>
        </p:nvSpPr>
        <p:spPr>
          <a:xfrm>
            <a:off x="7470809" y="3590864"/>
            <a:ext cx="526106" cy="307777"/>
          </a:xfrm>
          <a:prstGeom prst="rect">
            <a:avLst/>
          </a:prstGeom>
          <a:noFill/>
        </p:spPr>
        <p:txBody>
          <a:bodyPr wrap="none" rtlCol="0">
            <a:spAutoFit/>
          </a:bodyPr>
          <a:lstStyle/>
          <a:p>
            <a:r>
              <a:rPr lang="en-US" sz="1400" dirty="0"/>
              <a:t>53%</a:t>
            </a:r>
          </a:p>
        </p:txBody>
      </p:sp>
      <p:pic>
        <p:nvPicPr>
          <p:cNvPr id="1026" name="Picture 2" descr="worried face&quot; Emoji - Download for free – Iconduck">
            <a:extLst>
              <a:ext uri="{FF2B5EF4-FFF2-40B4-BE49-F238E27FC236}">
                <a16:creationId xmlns:a16="http://schemas.microsoft.com/office/drawing/2014/main" id="{52A78F45-8389-7820-7D50-4870C55A7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128" y="3557674"/>
            <a:ext cx="359456" cy="3464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C6B85B-AC3A-4AA8-D8C1-95CB9A8FE531}"/>
              </a:ext>
            </a:extLst>
          </p:cNvPr>
          <p:cNvSpPr txBox="1"/>
          <p:nvPr/>
        </p:nvSpPr>
        <p:spPr>
          <a:xfrm>
            <a:off x="838200" y="1440012"/>
            <a:ext cx="1101584" cy="369332"/>
          </a:xfrm>
          <a:prstGeom prst="rect">
            <a:avLst/>
          </a:prstGeom>
          <a:noFill/>
        </p:spPr>
        <p:txBody>
          <a:bodyPr wrap="none" rtlCol="0">
            <a:spAutoFit/>
          </a:bodyPr>
          <a:lstStyle/>
          <a:p>
            <a:r>
              <a:rPr lang="en-US" dirty="0">
                <a:solidFill>
                  <a:srgbClr val="FF0000"/>
                </a:solidFill>
              </a:rPr>
              <a:t>Aug 2023</a:t>
            </a:r>
          </a:p>
        </p:txBody>
      </p:sp>
      <p:sp>
        <p:nvSpPr>
          <p:cNvPr id="5" name="Rectangular Callout 4">
            <a:extLst>
              <a:ext uri="{FF2B5EF4-FFF2-40B4-BE49-F238E27FC236}">
                <a16:creationId xmlns:a16="http://schemas.microsoft.com/office/drawing/2014/main" id="{96EE9BFC-5107-CBA5-C699-E4182A286001}"/>
              </a:ext>
            </a:extLst>
          </p:cNvPr>
          <p:cNvSpPr/>
          <p:nvPr/>
        </p:nvSpPr>
        <p:spPr>
          <a:xfrm>
            <a:off x="1144347" y="3178004"/>
            <a:ext cx="3417257" cy="986976"/>
          </a:xfrm>
          <a:prstGeom prst="wedgeRectCallout">
            <a:avLst>
              <a:gd name="adj1" fmla="val -42625"/>
              <a:gd name="adj2" fmla="val 63466"/>
            </a:avLst>
          </a:prstGeom>
          <a:solidFill>
            <a:schemeClr val="bg1">
              <a:lumMod val="9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Let’s teach open models how to interact with tools by simulating the interactive traces!</a:t>
            </a:r>
          </a:p>
        </p:txBody>
      </p:sp>
      <p:pic>
        <p:nvPicPr>
          <p:cNvPr id="12" name="Picture 11" descr="A cartoon of a person sitting at a desk with a computer&#10;&#10;Description automatically generated">
            <a:extLst>
              <a:ext uri="{FF2B5EF4-FFF2-40B4-BE49-F238E27FC236}">
                <a16:creationId xmlns:a16="http://schemas.microsoft.com/office/drawing/2014/main" id="{98B82D93-8843-56C9-EBE0-935086EFC1E1}"/>
              </a:ext>
            </a:extLst>
          </p:cNvPr>
          <p:cNvPicPr>
            <a:picLocks noChangeAspect="1"/>
          </p:cNvPicPr>
          <p:nvPr/>
        </p:nvPicPr>
        <p:blipFill>
          <a:blip r:embed="rId5"/>
          <a:stretch>
            <a:fillRect/>
          </a:stretch>
        </p:blipFill>
        <p:spPr>
          <a:xfrm>
            <a:off x="891676" y="4120124"/>
            <a:ext cx="508000" cy="635000"/>
          </a:xfrm>
          <a:prstGeom prst="rect">
            <a:avLst/>
          </a:prstGeom>
        </p:spPr>
      </p:pic>
    </p:spTree>
    <p:extLst>
      <p:ext uri="{BB962C8B-B14F-4D97-AF65-F5344CB8AC3E}">
        <p14:creationId xmlns:p14="http://schemas.microsoft.com/office/powerpoint/2010/main" val="359007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9D037-0C75-421A-0DB0-6C1E1106712C}"/>
              </a:ext>
            </a:extLst>
          </p:cNvPr>
          <p:cNvSpPr>
            <a:spLocks noGrp="1"/>
          </p:cNvSpPr>
          <p:nvPr>
            <p:ph type="title"/>
          </p:nvPr>
        </p:nvSpPr>
        <p:spPr/>
        <p:txBody>
          <a:bodyPr/>
          <a:lstStyle/>
          <a:p>
            <a:r>
              <a:rPr lang="en-US" dirty="0"/>
              <a:t>Simulated Interactive Traces (</a:t>
            </a:r>
            <a:r>
              <a:rPr lang="en-US" dirty="0" err="1"/>
              <a:t>MathInstruct</a:t>
            </a:r>
            <a:r>
              <a:rPr lang="en-US" dirty="0"/>
              <a:t>)</a:t>
            </a:r>
          </a:p>
        </p:txBody>
      </p:sp>
      <p:sp>
        <p:nvSpPr>
          <p:cNvPr id="6" name="Slide Number Placeholder 5">
            <a:extLst>
              <a:ext uri="{FF2B5EF4-FFF2-40B4-BE49-F238E27FC236}">
                <a16:creationId xmlns:a16="http://schemas.microsoft.com/office/drawing/2014/main" id="{08A53FDE-F46D-806C-6C13-7B19DD91A129}"/>
              </a:ext>
            </a:extLst>
          </p:cNvPr>
          <p:cNvSpPr>
            <a:spLocks noGrp="1"/>
          </p:cNvSpPr>
          <p:nvPr>
            <p:ph type="sldNum" sz="quarter" idx="12"/>
          </p:nvPr>
        </p:nvSpPr>
        <p:spPr/>
        <p:txBody>
          <a:bodyPr/>
          <a:lstStyle/>
          <a:p>
            <a:fld id="{BA64772F-E81F-0045-92B8-B93AB4530561}" type="slidenum">
              <a:rPr lang="en-US" smtClean="0"/>
              <a:t>28</a:t>
            </a:fld>
            <a:endParaRPr lang="en-US" dirty="0"/>
          </a:p>
        </p:txBody>
      </p:sp>
      <p:sp>
        <p:nvSpPr>
          <p:cNvPr id="9" name="Rounded Rectangle 8">
            <a:extLst>
              <a:ext uri="{FF2B5EF4-FFF2-40B4-BE49-F238E27FC236}">
                <a16:creationId xmlns:a16="http://schemas.microsoft.com/office/drawing/2014/main" id="{14C646E7-B39B-841A-F7C8-2FE8F47E9E56}"/>
              </a:ext>
            </a:extLst>
          </p:cNvPr>
          <p:cNvSpPr/>
          <p:nvPr/>
        </p:nvSpPr>
        <p:spPr>
          <a:xfrm>
            <a:off x="1413473" y="4365109"/>
            <a:ext cx="2546812" cy="1335300"/>
          </a:xfrm>
          <a:prstGeom prst="roundRect">
            <a:avLst/>
          </a:prstGeom>
          <a:solidFill>
            <a:srgbClr val="F8F5EB"/>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200" dirty="0">
                <a:solidFill>
                  <a:schemeClr val="tx1"/>
                </a:solidFill>
              </a:rPr>
              <a:t>In Fibonacci sequence, it follows the rule that each number is equal to the sum of the preceding two numbers. Assuming the first two numbers are 0 and 1, what is the 50th number in Fibonacci sequence?</a:t>
            </a:r>
            <a:endParaRPr lang="en-CA" sz="1200" dirty="0">
              <a:solidFill>
                <a:schemeClr val="tx1"/>
              </a:solidFill>
              <a:effectLst/>
              <a:latin typeface="consolas" panose="020B0609020204030204" pitchFamily="49" charset="0"/>
            </a:endParaRPr>
          </a:p>
        </p:txBody>
      </p:sp>
      <p:cxnSp>
        <p:nvCxnSpPr>
          <p:cNvPr id="12" name="Straight Arrow Connector 11">
            <a:extLst>
              <a:ext uri="{FF2B5EF4-FFF2-40B4-BE49-F238E27FC236}">
                <a16:creationId xmlns:a16="http://schemas.microsoft.com/office/drawing/2014/main" id="{672AB222-F771-C422-B7EE-7A2460328811}"/>
              </a:ext>
            </a:extLst>
          </p:cNvPr>
          <p:cNvCxnSpPr>
            <a:cxnSpLocks/>
            <a:stCxn id="9" idx="0"/>
            <a:endCxn id="4" idx="2"/>
          </p:cNvCxnSpPr>
          <p:nvPr/>
        </p:nvCxnSpPr>
        <p:spPr>
          <a:xfrm flipV="1">
            <a:off x="2686879" y="3860115"/>
            <a:ext cx="3812" cy="504994"/>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9" name="Graphic 28" descr="Checkmark with solid fill">
            <a:extLst>
              <a:ext uri="{FF2B5EF4-FFF2-40B4-BE49-F238E27FC236}">
                <a16:creationId xmlns:a16="http://schemas.microsoft.com/office/drawing/2014/main" id="{5530FA91-D4F2-CDF4-580E-8B8230D9F7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80747" y="2065112"/>
            <a:ext cx="317285" cy="317285"/>
          </a:xfrm>
          <a:prstGeom prst="rect">
            <a:avLst/>
          </a:prstGeom>
        </p:spPr>
      </p:pic>
      <p:pic>
        <p:nvPicPr>
          <p:cNvPr id="30" name="Graphic 29" descr="Close with solid fill">
            <a:extLst>
              <a:ext uri="{FF2B5EF4-FFF2-40B4-BE49-F238E27FC236}">
                <a16:creationId xmlns:a16="http://schemas.microsoft.com/office/drawing/2014/main" id="{D9703725-E136-7187-0C71-216E47F663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56169" y="3709258"/>
            <a:ext cx="327174" cy="327174"/>
          </a:xfrm>
          <a:prstGeom prst="rect">
            <a:avLst/>
          </a:prstGeom>
        </p:spPr>
      </p:pic>
      <p:pic>
        <p:nvPicPr>
          <p:cNvPr id="31" name="Graphic 30" descr="Close with solid fill">
            <a:extLst>
              <a:ext uri="{FF2B5EF4-FFF2-40B4-BE49-F238E27FC236}">
                <a16:creationId xmlns:a16="http://schemas.microsoft.com/office/drawing/2014/main" id="{692D690A-1757-5640-4318-28ADAFA113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70858" y="5501624"/>
            <a:ext cx="327174" cy="327174"/>
          </a:xfrm>
          <a:prstGeom prst="rect">
            <a:avLst/>
          </a:prstGeom>
        </p:spPr>
      </p:pic>
      <p:sp>
        <p:nvSpPr>
          <p:cNvPr id="33" name="Rounded Rectangle 32">
            <a:extLst>
              <a:ext uri="{FF2B5EF4-FFF2-40B4-BE49-F238E27FC236}">
                <a16:creationId xmlns:a16="http://schemas.microsoft.com/office/drawing/2014/main" id="{1AC18CEF-6EC1-2988-C9ED-0340028288E7}"/>
              </a:ext>
            </a:extLst>
          </p:cNvPr>
          <p:cNvSpPr/>
          <p:nvPr/>
        </p:nvSpPr>
        <p:spPr>
          <a:xfrm>
            <a:off x="1413471" y="5739003"/>
            <a:ext cx="2546813" cy="233464"/>
          </a:xfrm>
          <a:prstGeom prst="roundRect">
            <a:avLst>
              <a:gd name="adj" fmla="val 42200"/>
            </a:avLst>
          </a:prstGeom>
          <a:solidFill>
            <a:srgbClr val="F8F5EB"/>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Answer: 2036501074</a:t>
            </a:r>
          </a:p>
        </p:txBody>
      </p:sp>
      <p:sp>
        <p:nvSpPr>
          <p:cNvPr id="37" name="Rounded Rectangle 36">
            <a:extLst>
              <a:ext uri="{FF2B5EF4-FFF2-40B4-BE49-F238E27FC236}">
                <a16:creationId xmlns:a16="http://schemas.microsoft.com/office/drawing/2014/main" id="{6DA95908-B615-EFA1-B9CF-6EC8C577FD9D}"/>
              </a:ext>
            </a:extLst>
          </p:cNvPr>
          <p:cNvSpPr/>
          <p:nvPr/>
        </p:nvSpPr>
        <p:spPr>
          <a:xfrm>
            <a:off x="8051608" y="2107022"/>
            <a:ext cx="1421906" cy="233464"/>
          </a:xfrm>
          <a:prstGeom prst="roundRect">
            <a:avLst>
              <a:gd name="adj" fmla="val 42200"/>
            </a:avLst>
          </a:prstGeom>
          <a:solidFill>
            <a:schemeClr val="bg1"/>
          </a:solid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 2036501074</a:t>
            </a:r>
          </a:p>
        </p:txBody>
      </p:sp>
      <mc:AlternateContent xmlns:mc="http://schemas.openxmlformats.org/markup-compatibility/2006">
        <mc:Choice xmlns:a14="http://schemas.microsoft.com/office/drawing/2010/main" Requires="a14">
          <p:sp>
            <p:nvSpPr>
              <p:cNvPr id="38" name="Rounded Rectangle 37">
                <a:extLst>
                  <a:ext uri="{FF2B5EF4-FFF2-40B4-BE49-F238E27FC236}">
                    <a16:creationId xmlns:a16="http://schemas.microsoft.com/office/drawing/2014/main" id="{D2A33F35-CB16-1322-A97F-88AA215187C8}"/>
                  </a:ext>
                </a:extLst>
              </p:cNvPr>
              <p:cNvSpPr/>
              <p:nvPr/>
            </p:nvSpPr>
            <p:spPr>
              <a:xfrm>
                <a:off x="8051608" y="3756113"/>
                <a:ext cx="1421906" cy="233464"/>
              </a:xfrm>
              <a:prstGeom prst="roundRect">
                <a:avLst>
                  <a:gd name="adj" fmla="val 42200"/>
                </a:avLst>
              </a:prstGeom>
              <a:solidFill>
                <a:schemeClr val="bg1"/>
              </a:solid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14:m>
                  <m:oMath xmlns:m="http://schemas.openxmlformats.org/officeDocument/2006/math">
                    <m:r>
                      <a:rPr lang="en-US" sz="1400" i="1" smtClean="0">
                        <a:latin typeface="Cambria Math" panose="02040503050406030204" pitchFamily="18" charset="0"/>
                        <a:ea typeface="Cambria Math" panose="02040503050406030204" pitchFamily="18" charset="0"/>
                      </a:rPr>
                      <m:t>≠</m:t>
                    </m:r>
                  </m:oMath>
                </a14:m>
                <a:r>
                  <a:rPr lang="en-US" sz="1400" dirty="0"/>
                  <a:t> 2036501074</a:t>
                </a:r>
              </a:p>
            </p:txBody>
          </p:sp>
        </mc:Choice>
        <mc:Fallback>
          <p:sp>
            <p:nvSpPr>
              <p:cNvPr id="38" name="Rounded Rectangle 37">
                <a:extLst>
                  <a:ext uri="{FF2B5EF4-FFF2-40B4-BE49-F238E27FC236}">
                    <a16:creationId xmlns:a16="http://schemas.microsoft.com/office/drawing/2014/main" id="{D2A33F35-CB16-1322-A97F-88AA215187C8}"/>
                  </a:ext>
                </a:extLst>
              </p:cNvPr>
              <p:cNvSpPr>
                <a:spLocks noRot="1" noChangeAspect="1" noMove="1" noResize="1" noEditPoints="1" noAdjustHandles="1" noChangeArrowheads="1" noChangeShapeType="1" noTextEdit="1"/>
              </p:cNvSpPr>
              <p:nvPr/>
            </p:nvSpPr>
            <p:spPr>
              <a:xfrm>
                <a:off x="8051608" y="3756113"/>
                <a:ext cx="1421906" cy="233464"/>
              </a:xfrm>
              <a:prstGeom prst="roundRect">
                <a:avLst>
                  <a:gd name="adj" fmla="val 42200"/>
                </a:avLst>
              </a:prstGeom>
              <a:blipFill>
                <a:blip r:embed="rId7"/>
                <a:stretch>
                  <a:fillRect t="-21053" b="-47368"/>
                </a:stretch>
              </a:blipFill>
              <a:ln w="12700">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9" name="Rounded Rectangle 38">
                <a:extLst>
                  <a:ext uri="{FF2B5EF4-FFF2-40B4-BE49-F238E27FC236}">
                    <a16:creationId xmlns:a16="http://schemas.microsoft.com/office/drawing/2014/main" id="{32742418-B5AB-6665-0B38-01AA35F6D9C8}"/>
                  </a:ext>
                </a:extLst>
              </p:cNvPr>
              <p:cNvSpPr/>
              <p:nvPr/>
            </p:nvSpPr>
            <p:spPr>
              <a:xfrm>
                <a:off x="8051608" y="5548479"/>
                <a:ext cx="1421906" cy="233464"/>
              </a:xfrm>
              <a:prstGeom prst="roundRect">
                <a:avLst>
                  <a:gd name="adj" fmla="val 42200"/>
                </a:avLst>
              </a:prstGeom>
              <a:solidFill>
                <a:schemeClr val="bg1"/>
              </a:solid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t> 2036501074</a:t>
                </a:r>
              </a:p>
            </p:txBody>
          </p:sp>
        </mc:Choice>
        <mc:Fallback>
          <p:sp>
            <p:nvSpPr>
              <p:cNvPr id="39" name="Rounded Rectangle 38">
                <a:extLst>
                  <a:ext uri="{FF2B5EF4-FFF2-40B4-BE49-F238E27FC236}">
                    <a16:creationId xmlns:a16="http://schemas.microsoft.com/office/drawing/2014/main" id="{32742418-B5AB-6665-0B38-01AA35F6D9C8}"/>
                  </a:ext>
                </a:extLst>
              </p:cNvPr>
              <p:cNvSpPr>
                <a:spLocks noRot="1" noChangeAspect="1" noMove="1" noResize="1" noEditPoints="1" noAdjustHandles="1" noChangeArrowheads="1" noChangeShapeType="1" noTextEdit="1"/>
              </p:cNvSpPr>
              <p:nvPr/>
            </p:nvSpPr>
            <p:spPr>
              <a:xfrm>
                <a:off x="8051608" y="5548479"/>
                <a:ext cx="1421906" cy="233464"/>
              </a:xfrm>
              <a:prstGeom prst="roundRect">
                <a:avLst>
                  <a:gd name="adj" fmla="val 42200"/>
                </a:avLst>
              </a:prstGeom>
              <a:blipFill>
                <a:blip r:embed="rId8"/>
                <a:stretch>
                  <a:fillRect t="-20000" b="-40000"/>
                </a:stretch>
              </a:blipFill>
              <a:ln w="12700">
                <a:noFill/>
              </a:ln>
            </p:spPr>
            <p:txBody>
              <a:bodyPr/>
              <a:lstStyle/>
              <a:p>
                <a:r>
                  <a:rPr lang="en-US">
                    <a:noFill/>
                  </a:rPr>
                  <a:t> </a:t>
                </a:r>
              </a:p>
            </p:txBody>
          </p:sp>
        </mc:Fallback>
      </mc:AlternateContent>
      <p:sp>
        <p:nvSpPr>
          <p:cNvPr id="3" name="Left Brace 2">
            <a:extLst>
              <a:ext uri="{FF2B5EF4-FFF2-40B4-BE49-F238E27FC236}">
                <a16:creationId xmlns:a16="http://schemas.microsoft.com/office/drawing/2014/main" id="{B7B6B48A-4994-BA3B-DD5B-A09B49019714}"/>
              </a:ext>
            </a:extLst>
          </p:cNvPr>
          <p:cNvSpPr/>
          <p:nvPr/>
        </p:nvSpPr>
        <p:spPr>
          <a:xfrm>
            <a:off x="4138531" y="2013310"/>
            <a:ext cx="282102" cy="3959157"/>
          </a:xfrm>
          <a:prstGeom prst="leftBrace">
            <a:avLst>
              <a:gd name="adj1" fmla="val 8333"/>
              <a:gd name="adj2" fmla="val 33234"/>
            </a:avLst>
          </a:prstGeom>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 name="Picture 3" descr="GPT-4 can help data mining for energy management: Researchers">
            <a:extLst>
              <a:ext uri="{FF2B5EF4-FFF2-40B4-BE49-F238E27FC236}">
                <a16:creationId xmlns:a16="http://schemas.microsoft.com/office/drawing/2014/main" id="{B95BF4AC-1475-6D2B-58CB-F10709CD576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8746" t="16156" r="29136" b="14039"/>
          <a:stretch/>
        </p:blipFill>
        <p:spPr bwMode="auto">
          <a:xfrm>
            <a:off x="2295982" y="2878855"/>
            <a:ext cx="789418" cy="98126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A0C7FF23-B729-84D8-7ACF-6F4596FD88C1}"/>
              </a:ext>
            </a:extLst>
          </p:cNvPr>
          <p:cNvGrpSpPr/>
          <p:nvPr/>
        </p:nvGrpSpPr>
        <p:grpSpPr>
          <a:xfrm>
            <a:off x="4577131" y="1888320"/>
            <a:ext cx="3227535" cy="970497"/>
            <a:chOff x="4255010" y="1888320"/>
            <a:chExt cx="3227535" cy="970497"/>
          </a:xfrm>
        </p:grpSpPr>
        <p:grpSp>
          <p:nvGrpSpPr>
            <p:cNvPr id="10" name="Group 9">
              <a:extLst>
                <a:ext uri="{FF2B5EF4-FFF2-40B4-BE49-F238E27FC236}">
                  <a16:creationId xmlns:a16="http://schemas.microsoft.com/office/drawing/2014/main" id="{D228C0D9-9AE9-455F-5D94-C4E9E75A8313}"/>
                </a:ext>
              </a:extLst>
            </p:cNvPr>
            <p:cNvGrpSpPr/>
            <p:nvPr/>
          </p:nvGrpSpPr>
          <p:grpSpPr>
            <a:xfrm>
              <a:off x="4411976" y="1888320"/>
              <a:ext cx="3070569" cy="670869"/>
              <a:chOff x="2087166" y="3502160"/>
              <a:chExt cx="3070569" cy="670869"/>
            </a:xfrm>
          </p:grpSpPr>
          <p:pic>
            <p:nvPicPr>
              <p:cNvPr id="13" name="Picture 12">
                <a:extLst>
                  <a:ext uri="{FF2B5EF4-FFF2-40B4-BE49-F238E27FC236}">
                    <a16:creationId xmlns:a16="http://schemas.microsoft.com/office/drawing/2014/main" id="{7D9B919C-1AA9-DC8C-D705-D8273F94543C}"/>
                  </a:ext>
                </a:extLst>
              </p:cNvPr>
              <p:cNvPicPr>
                <a:picLocks noChangeAspect="1"/>
              </p:cNvPicPr>
              <p:nvPr/>
            </p:nvPicPr>
            <p:blipFill>
              <a:blip r:embed="rId10"/>
              <a:stretch>
                <a:fillRect/>
              </a:stretch>
            </p:blipFill>
            <p:spPr>
              <a:xfrm>
                <a:off x="2087166" y="3502160"/>
                <a:ext cx="641950" cy="641950"/>
              </a:xfrm>
              <a:prstGeom prst="rect">
                <a:avLst/>
              </a:prstGeom>
            </p:spPr>
          </p:pic>
          <p:pic>
            <p:nvPicPr>
              <p:cNvPr id="14" name="Picture 13">
                <a:extLst>
                  <a:ext uri="{FF2B5EF4-FFF2-40B4-BE49-F238E27FC236}">
                    <a16:creationId xmlns:a16="http://schemas.microsoft.com/office/drawing/2014/main" id="{341F9649-5D9D-888F-7BD5-024BD36B0C4B}"/>
                  </a:ext>
                </a:extLst>
              </p:cNvPr>
              <p:cNvPicPr>
                <a:picLocks noChangeAspect="1"/>
              </p:cNvPicPr>
              <p:nvPr/>
            </p:nvPicPr>
            <p:blipFill>
              <a:blip r:embed="rId11"/>
              <a:stretch>
                <a:fillRect/>
              </a:stretch>
            </p:blipFill>
            <p:spPr>
              <a:xfrm>
                <a:off x="2984239" y="3552187"/>
                <a:ext cx="581916" cy="581916"/>
              </a:xfrm>
              <a:prstGeom prst="rect">
                <a:avLst/>
              </a:prstGeom>
            </p:spPr>
          </p:pic>
          <p:pic>
            <p:nvPicPr>
              <p:cNvPr id="16" name="Picture 15">
                <a:extLst>
                  <a:ext uri="{FF2B5EF4-FFF2-40B4-BE49-F238E27FC236}">
                    <a16:creationId xmlns:a16="http://schemas.microsoft.com/office/drawing/2014/main" id="{D5097F89-FEE1-4F88-5679-290F752784F6}"/>
                  </a:ext>
                </a:extLst>
              </p:cNvPr>
              <p:cNvPicPr>
                <a:picLocks noChangeAspect="1"/>
              </p:cNvPicPr>
              <p:nvPr/>
            </p:nvPicPr>
            <p:blipFill>
              <a:blip r:embed="rId12"/>
              <a:stretch>
                <a:fillRect/>
              </a:stretch>
            </p:blipFill>
            <p:spPr>
              <a:xfrm>
                <a:off x="3821278" y="3547554"/>
                <a:ext cx="625475" cy="625475"/>
              </a:xfrm>
              <a:prstGeom prst="rect">
                <a:avLst/>
              </a:prstGeom>
            </p:spPr>
          </p:pic>
          <p:sp>
            <p:nvSpPr>
              <p:cNvPr id="17" name="TextBox 16">
                <a:extLst>
                  <a:ext uri="{FF2B5EF4-FFF2-40B4-BE49-F238E27FC236}">
                    <a16:creationId xmlns:a16="http://schemas.microsoft.com/office/drawing/2014/main" id="{4D213031-CD0C-E616-E1A5-1E4797CEA15D}"/>
                  </a:ext>
                </a:extLst>
              </p:cNvPr>
              <p:cNvSpPr txBox="1"/>
              <p:nvPr/>
            </p:nvSpPr>
            <p:spPr>
              <a:xfrm>
                <a:off x="4597966" y="3657457"/>
                <a:ext cx="559769" cy="369332"/>
              </a:xfrm>
              <a:prstGeom prst="rect">
                <a:avLst/>
              </a:prstGeom>
              <a:noFill/>
            </p:spPr>
            <p:txBody>
              <a:bodyPr wrap="none" rtlCol="0">
                <a:spAutoFit/>
              </a:bodyPr>
              <a:lstStyle/>
              <a:p>
                <a:r>
                  <a:rPr lang="en-US" dirty="0"/>
                  <a:t>Ans</a:t>
                </a:r>
              </a:p>
            </p:txBody>
          </p:sp>
        </p:grpSp>
        <p:sp>
          <p:nvSpPr>
            <p:cNvPr id="8" name="TextBox 7">
              <a:extLst>
                <a:ext uri="{FF2B5EF4-FFF2-40B4-BE49-F238E27FC236}">
                  <a16:creationId xmlns:a16="http://schemas.microsoft.com/office/drawing/2014/main" id="{6E759858-2B5E-4ADE-97E2-F06CE24DB17C}"/>
                </a:ext>
              </a:extLst>
            </p:cNvPr>
            <p:cNvSpPr txBox="1"/>
            <p:nvPr/>
          </p:nvSpPr>
          <p:spPr>
            <a:xfrm>
              <a:off x="4255010" y="2520263"/>
              <a:ext cx="889987" cy="338554"/>
            </a:xfrm>
            <a:prstGeom prst="rect">
              <a:avLst/>
            </a:prstGeom>
            <a:noFill/>
          </p:spPr>
          <p:txBody>
            <a:bodyPr wrap="none" rtlCol="0">
              <a:spAutoFit/>
            </a:bodyPr>
            <a:lstStyle/>
            <a:p>
              <a:r>
                <a:rPr lang="en-US" sz="1600" dirty="0"/>
                <a:t>thinking</a:t>
              </a:r>
            </a:p>
          </p:txBody>
        </p:sp>
        <p:sp>
          <p:nvSpPr>
            <p:cNvPr id="11" name="TextBox 10">
              <a:extLst>
                <a:ext uri="{FF2B5EF4-FFF2-40B4-BE49-F238E27FC236}">
                  <a16:creationId xmlns:a16="http://schemas.microsoft.com/office/drawing/2014/main" id="{093A8783-8ABB-1A3C-FDE9-1C0CA11D7FE8}"/>
                </a:ext>
              </a:extLst>
            </p:cNvPr>
            <p:cNvSpPr txBox="1"/>
            <p:nvPr/>
          </p:nvSpPr>
          <p:spPr>
            <a:xfrm>
              <a:off x="5170041" y="2520263"/>
              <a:ext cx="925959" cy="338554"/>
            </a:xfrm>
            <a:prstGeom prst="rect">
              <a:avLst/>
            </a:prstGeom>
            <a:noFill/>
          </p:spPr>
          <p:txBody>
            <a:bodyPr wrap="none" rtlCol="0">
              <a:spAutoFit/>
            </a:bodyPr>
            <a:lstStyle/>
            <a:p>
              <a:r>
                <a:rPr lang="en-US" sz="1600" dirty="0"/>
                <a:t>program</a:t>
              </a:r>
            </a:p>
          </p:txBody>
        </p:sp>
        <p:sp>
          <p:nvSpPr>
            <p:cNvPr id="15" name="TextBox 14">
              <a:extLst>
                <a:ext uri="{FF2B5EF4-FFF2-40B4-BE49-F238E27FC236}">
                  <a16:creationId xmlns:a16="http://schemas.microsoft.com/office/drawing/2014/main" id="{39D49C03-DF66-D1D8-92A1-5BC514A21120}"/>
                </a:ext>
              </a:extLst>
            </p:cNvPr>
            <p:cNvSpPr txBox="1"/>
            <p:nvPr/>
          </p:nvSpPr>
          <p:spPr>
            <a:xfrm>
              <a:off x="6171771" y="2519923"/>
              <a:ext cx="591829" cy="338554"/>
            </a:xfrm>
            <a:prstGeom prst="rect">
              <a:avLst/>
            </a:prstGeom>
            <a:noFill/>
          </p:spPr>
          <p:txBody>
            <a:bodyPr wrap="none" rtlCol="0">
              <a:spAutoFit/>
            </a:bodyPr>
            <a:lstStyle/>
            <a:p>
              <a:r>
                <a:rPr lang="en-US" sz="1600" dirty="0"/>
                <a:t>exec</a:t>
              </a:r>
            </a:p>
          </p:txBody>
        </p:sp>
      </p:grpSp>
      <p:grpSp>
        <p:nvGrpSpPr>
          <p:cNvPr id="19" name="Group 18">
            <a:extLst>
              <a:ext uri="{FF2B5EF4-FFF2-40B4-BE49-F238E27FC236}">
                <a16:creationId xmlns:a16="http://schemas.microsoft.com/office/drawing/2014/main" id="{1229E2E5-267A-4973-18AC-DEA3585C4D54}"/>
              </a:ext>
            </a:extLst>
          </p:cNvPr>
          <p:cNvGrpSpPr/>
          <p:nvPr/>
        </p:nvGrpSpPr>
        <p:grpSpPr>
          <a:xfrm>
            <a:off x="4563359" y="3551183"/>
            <a:ext cx="3227535" cy="970497"/>
            <a:chOff x="4255010" y="1888320"/>
            <a:chExt cx="3227535" cy="970497"/>
          </a:xfrm>
        </p:grpSpPr>
        <p:grpSp>
          <p:nvGrpSpPr>
            <p:cNvPr id="20" name="Group 19">
              <a:extLst>
                <a:ext uri="{FF2B5EF4-FFF2-40B4-BE49-F238E27FC236}">
                  <a16:creationId xmlns:a16="http://schemas.microsoft.com/office/drawing/2014/main" id="{AA84F887-FCF5-11FB-FBF9-98094246E952}"/>
                </a:ext>
              </a:extLst>
            </p:cNvPr>
            <p:cNvGrpSpPr/>
            <p:nvPr/>
          </p:nvGrpSpPr>
          <p:grpSpPr>
            <a:xfrm>
              <a:off x="4411976" y="1888320"/>
              <a:ext cx="3070569" cy="670869"/>
              <a:chOff x="2087166" y="3502160"/>
              <a:chExt cx="3070569" cy="670869"/>
            </a:xfrm>
          </p:grpSpPr>
          <p:pic>
            <p:nvPicPr>
              <p:cNvPr id="24" name="Picture 23">
                <a:extLst>
                  <a:ext uri="{FF2B5EF4-FFF2-40B4-BE49-F238E27FC236}">
                    <a16:creationId xmlns:a16="http://schemas.microsoft.com/office/drawing/2014/main" id="{9C3BE7FC-3E57-022B-E1F1-45E89AE2E303}"/>
                  </a:ext>
                </a:extLst>
              </p:cNvPr>
              <p:cNvPicPr>
                <a:picLocks noChangeAspect="1"/>
              </p:cNvPicPr>
              <p:nvPr/>
            </p:nvPicPr>
            <p:blipFill>
              <a:blip r:embed="rId10"/>
              <a:stretch>
                <a:fillRect/>
              </a:stretch>
            </p:blipFill>
            <p:spPr>
              <a:xfrm>
                <a:off x="2087166" y="3502160"/>
                <a:ext cx="641950" cy="641950"/>
              </a:xfrm>
              <a:prstGeom prst="rect">
                <a:avLst/>
              </a:prstGeom>
            </p:spPr>
          </p:pic>
          <p:pic>
            <p:nvPicPr>
              <p:cNvPr id="25" name="Picture 24">
                <a:extLst>
                  <a:ext uri="{FF2B5EF4-FFF2-40B4-BE49-F238E27FC236}">
                    <a16:creationId xmlns:a16="http://schemas.microsoft.com/office/drawing/2014/main" id="{21D95159-AC72-7ED9-F22F-8587FBF94F3F}"/>
                  </a:ext>
                </a:extLst>
              </p:cNvPr>
              <p:cNvPicPr>
                <a:picLocks noChangeAspect="1"/>
              </p:cNvPicPr>
              <p:nvPr/>
            </p:nvPicPr>
            <p:blipFill>
              <a:blip r:embed="rId11"/>
              <a:stretch>
                <a:fillRect/>
              </a:stretch>
            </p:blipFill>
            <p:spPr>
              <a:xfrm>
                <a:off x="2984239" y="3552187"/>
                <a:ext cx="581916" cy="581916"/>
              </a:xfrm>
              <a:prstGeom prst="rect">
                <a:avLst/>
              </a:prstGeom>
            </p:spPr>
          </p:pic>
          <p:pic>
            <p:nvPicPr>
              <p:cNvPr id="43" name="Picture 42">
                <a:extLst>
                  <a:ext uri="{FF2B5EF4-FFF2-40B4-BE49-F238E27FC236}">
                    <a16:creationId xmlns:a16="http://schemas.microsoft.com/office/drawing/2014/main" id="{E848A35A-4940-0586-3AEC-FE600E8C11D8}"/>
                  </a:ext>
                </a:extLst>
              </p:cNvPr>
              <p:cNvPicPr>
                <a:picLocks noChangeAspect="1"/>
              </p:cNvPicPr>
              <p:nvPr/>
            </p:nvPicPr>
            <p:blipFill>
              <a:blip r:embed="rId12"/>
              <a:stretch>
                <a:fillRect/>
              </a:stretch>
            </p:blipFill>
            <p:spPr>
              <a:xfrm>
                <a:off x="3821278" y="3547554"/>
                <a:ext cx="625475" cy="625475"/>
              </a:xfrm>
              <a:prstGeom prst="rect">
                <a:avLst/>
              </a:prstGeom>
            </p:spPr>
          </p:pic>
          <p:sp>
            <p:nvSpPr>
              <p:cNvPr id="44" name="TextBox 43">
                <a:extLst>
                  <a:ext uri="{FF2B5EF4-FFF2-40B4-BE49-F238E27FC236}">
                    <a16:creationId xmlns:a16="http://schemas.microsoft.com/office/drawing/2014/main" id="{137861F6-1583-7D62-2373-E79DC8A1B682}"/>
                  </a:ext>
                </a:extLst>
              </p:cNvPr>
              <p:cNvSpPr txBox="1"/>
              <p:nvPr/>
            </p:nvSpPr>
            <p:spPr>
              <a:xfrm>
                <a:off x="4597966" y="3657457"/>
                <a:ext cx="559769" cy="369332"/>
              </a:xfrm>
              <a:prstGeom prst="rect">
                <a:avLst/>
              </a:prstGeom>
              <a:noFill/>
            </p:spPr>
            <p:txBody>
              <a:bodyPr wrap="none" rtlCol="0">
                <a:spAutoFit/>
              </a:bodyPr>
              <a:lstStyle/>
              <a:p>
                <a:r>
                  <a:rPr lang="en-US" dirty="0"/>
                  <a:t>Ans</a:t>
                </a:r>
              </a:p>
            </p:txBody>
          </p:sp>
        </p:grpSp>
        <p:sp>
          <p:nvSpPr>
            <p:cNvPr id="21" name="TextBox 20">
              <a:extLst>
                <a:ext uri="{FF2B5EF4-FFF2-40B4-BE49-F238E27FC236}">
                  <a16:creationId xmlns:a16="http://schemas.microsoft.com/office/drawing/2014/main" id="{1F7BE810-78F0-7309-897C-4703E2D9817B}"/>
                </a:ext>
              </a:extLst>
            </p:cNvPr>
            <p:cNvSpPr txBox="1"/>
            <p:nvPr/>
          </p:nvSpPr>
          <p:spPr>
            <a:xfrm>
              <a:off x="4255010" y="2520263"/>
              <a:ext cx="889987" cy="338554"/>
            </a:xfrm>
            <a:prstGeom prst="rect">
              <a:avLst/>
            </a:prstGeom>
            <a:noFill/>
          </p:spPr>
          <p:txBody>
            <a:bodyPr wrap="none" rtlCol="0">
              <a:spAutoFit/>
            </a:bodyPr>
            <a:lstStyle/>
            <a:p>
              <a:r>
                <a:rPr lang="en-US" sz="1600" dirty="0"/>
                <a:t>thinking</a:t>
              </a:r>
            </a:p>
          </p:txBody>
        </p:sp>
        <p:sp>
          <p:nvSpPr>
            <p:cNvPr id="22" name="TextBox 21">
              <a:extLst>
                <a:ext uri="{FF2B5EF4-FFF2-40B4-BE49-F238E27FC236}">
                  <a16:creationId xmlns:a16="http://schemas.microsoft.com/office/drawing/2014/main" id="{917A35F8-F121-EDA1-5AE7-8DB5DF54E3E6}"/>
                </a:ext>
              </a:extLst>
            </p:cNvPr>
            <p:cNvSpPr txBox="1"/>
            <p:nvPr/>
          </p:nvSpPr>
          <p:spPr>
            <a:xfrm>
              <a:off x="5170041" y="2520263"/>
              <a:ext cx="925959" cy="338554"/>
            </a:xfrm>
            <a:prstGeom prst="rect">
              <a:avLst/>
            </a:prstGeom>
            <a:noFill/>
          </p:spPr>
          <p:txBody>
            <a:bodyPr wrap="none" rtlCol="0">
              <a:spAutoFit/>
            </a:bodyPr>
            <a:lstStyle/>
            <a:p>
              <a:r>
                <a:rPr lang="en-US" sz="1600" dirty="0"/>
                <a:t>program</a:t>
              </a:r>
            </a:p>
          </p:txBody>
        </p:sp>
        <p:sp>
          <p:nvSpPr>
            <p:cNvPr id="23" name="TextBox 22">
              <a:extLst>
                <a:ext uri="{FF2B5EF4-FFF2-40B4-BE49-F238E27FC236}">
                  <a16:creationId xmlns:a16="http://schemas.microsoft.com/office/drawing/2014/main" id="{7F75D76E-06B6-5E93-8600-765ADA20B4F3}"/>
                </a:ext>
              </a:extLst>
            </p:cNvPr>
            <p:cNvSpPr txBox="1"/>
            <p:nvPr/>
          </p:nvSpPr>
          <p:spPr>
            <a:xfrm>
              <a:off x="6171771" y="2519923"/>
              <a:ext cx="591829" cy="338554"/>
            </a:xfrm>
            <a:prstGeom prst="rect">
              <a:avLst/>
            </a:prstGeom>
            <a:noFill/>
          </p:spPr>
          <p:txBody>
            <a:bodyPr wrap="none" rtlCol="0">
              <a:spAutoFit/>
            </a:bodyPr>
            <a:lstStyle/>
            <a:p>
              <a:r>
                <a:rPr lang="en-US" sz="1600" dirty="0"/>
                <a:t>exec</a:t>
              </a:r>
            </a:p>
          </p:txBody>
        </p:sp>
      </p:grpSp>
      <p:grpSp>
        <p:nvGrpSpPr>
          <p:cNvPr id="45" name="Group 44">
            <a:extLst>
              <a:ext uri="{FF2B5EF4-FFF2-40B4-BE49-F238E27FC236}">
                <a16:creationId xmlns:a16="http://schemas.microsoft.com/office/drawing/2014/main" id="{B6D9D484-BF8F-C0AC-494B-B98F30A5DE71}"/>
              </a:ext>
            </a:extLst>
          </p:cNvPr>
          <p:cNvGrpSpPr/>
          <p:nvPr/>
        </p:nvGrpSpPr>
        <p:grpSpPr>
          <a:xfrm>
            <a:off x="4577131" y="5296694"/>
            <a:ext cx="3227535" cy="970497"/>
            <a:chOff x="4255010" y="1888320"/>
            <a:chExt cx="3227535" cy="970497"/>
          </a:xfrm>
        </p:grpSpPr>
        <p:grpSp>
          <p:nvGrpSpPr>
            <p:cNvPr id="46" name="Group 45">
              <a:extLst>
                <a:ext uri="{FF2B5EF4-FFF2-40B4-BE49-F238E27FC236}">
                  <a16:creationId xmlns:a16="http://schemas.microsoft.com/office/drawing/2014/main" id="{6574B90A-1A8E-3448-5518-794DB7BB2A29}"/>
                </a:ext>
              </a:extLst>
            </p:cNvPr>
            <p:cNvGrpSpPr/>
            <p:nvPr/>
          </p:nvGrpSpPr>
          <p:grpSpPr>
            <a:xfrm>
              <a:off x="4411976" y="1888320"/>
              <a:ext cx="3070569" cy="670869"/>
              <a:chOff x="2087166" y="3502160"/>
              <a:chExt cx="3070569" cy="670869"/>
            </a:xfrm>
          </p:grpSpPr>
          <p:pic>
            <p:nvPicPr>
              <p:cNvPr id="50" name="Picture 49">
                <a:extLst>
                  <a:ext uri="{FF2B5EF4-FFF2-40B4-BE49-F238E27FC236}">
                    <a16:creationId xmlns:a16="http://schemas.microsoft.com/office/drawing/2014/main" id="{BB86921E-CCA4-699A-CC97-8793D1764CDD}"/>
                  </a:ext>
                </a:extLst>
              </p:cNvPr>
              <p:cNvPicPr>
                <a:picLocks noChangeAspect="1"/>
              </p:cNvPicPr>
              <p:nvPr/>
            </p:nvPicPr>
            <p:blipFill>
              <a:blip r:embed="rId10"/>
              <a:stretch>
                <a:fillRect/>
              </a:stretch>
            </p:blipFill>
            <p:spPr>
              <a:xfrm>
                <a:off x="2087166" y="3502160"/>
                <a:ext cx="641950" cy="641950"/>
              </a:xfrm>
              <a:prstGeom prst="rect">
                <a:avLst/>
              </a:prstGeom>
            </p:spPr>
          </p:pic>
          <p:pic>
            <p:nvPicPr>
              <p:cNvPr id="51" name="Picture 50">
                <a:extLst>
                  <a:ext uri="{FF2B5EF4-FFF2-40B4-BE49-F238E27FC236}">
                    <a16:creationId xmlns:a16="http://schemas.microsoft.com/office/drawing/2014/main" id="{0E377684-78F3-0CC1-0E53-98F6134221CE}"/>
                  </a:ext>
                </a:extLst>
              </p:cNvPr>
              <p:cNvPicPr>
                <a:picLocks noChangeAspect="1"/>
              </p:cNvPicPr>
              <p:nvPr/>
            </p:nvPicPr>
            <p:blipFill>
              <a:blip r:embed="rId11"/>
              <a:stretch>
                <a:fillRect/>
              </a:stretch>
            </p:blipFill>
            <p:spPr>
              <a:xfrm>
                <a:off x="2984239" y="3552187"/>
                <a:ext cx="581916" cy="581916"/>
              </a:xfrm>
              <a:prstGeom prst="rect">
                <a:avLst/>
              </a:prstGeom>
            </p:spPr>
          </p:pic>
          <p:pic>
            <p:nvPicPr>
              <p:cNvPr id="52" name="Picture 51">
                <a:extLst>
                  <a:ext uri="{FF2B5EF4-FFF2-40B4-BE49-F238E27FC236}">
                    <a16:creationId xmlns:a16="http://schemas.microsoft.com/office/drawing/2014/main" id="{1EA62D31-2BE1-0C13-5729-A3CA51B98A4E}"/>
                  </a:ext>
                </a:extLst>
              </p:cNvPr>
              <p:cNvPicPr>
                <a:picLocks noChangeAspect="1"/>
              </p:cNvPicPr>
              <p:nvPr/>
            </p:nvPicPr>
            <p:blipFill>
              <a:blip r:embed="rId12"/>
              <a:stretch>
                <a:fillRect/>
              </a:stretch>
            </p:blipFill>
            <p:spPr>
              <a:xfrm>
                <a:off x="3821278" y="3547554"/>
                <a:ext cx="625475" cy="625475"/>
              </a:xfrm>
              <a:prstGeom prst="rect">
                <a:avLst/>
              </a:prstGeom>
            </p:spPr>
          </p:pic>
          <p:sp>
            <p:nvSpPr>
              <p:cNvPr id="53" name="TextBox 52">
                <a:extLst>
                  <a:ext uri="{FF2B5EF4-FFF2-40B4-BE49-F238E27FC236}">
                    <a16:creationId xmlns:a16="http://schemas.microsoft.com/office/drawing/2014/main" id="{7BAD5F75-A902-AEA1-D91B-B5D828E03600}"/>
                  </a:ext>
                </a:extLst>
              </p:cNvPr>
              <p:cNvSpPr txBox="1"/>
              <p:nvPr/>
            </p:nvSpPr>
            <p:spPr>
              <a:xfrm>
                <a:off x="4597966" y="3657457"/>
                <a:ext cx="559769" cy="369332"/>
              </a:xfrm>
              <a:prstGeom prst="rect">
                <a:avLst/>
              </a:prstGeom>
              <a:noFill/>
            </p:spPr>
            <p:txBody>
              <a:bodyPr wrap="none" rtlCol="0">
                <a:spAutoFit/>
              </a:bodyPr>
              <a:lstStyle/>
              <a:p>
                <a:r>
                  <a:rPr lang="en-US" dirty="0"/>
                  <a:t>Ans</a:t>
                </a:r>
              </a:p>
            </p:txBody>
          </p:sp>
        </p:grpSp>
        <p:sp>
          <p:nvSpPr>
            <p:cNvPr id="47" name="TextBox 46">
              <a:extLst>
                <a:ext uri="{FF2B5EF4-FFF2-40B4-BE49-F238E27FC236}">
                  <a16:creationId xmlns:a16="http://schemas.microsoft.com/office/drawing/2014/main" id="{4A7B3628-74A7-FBBB-E22C-9B93987CF0EA}"/>
                </a:ext>
              </a:extLst>
            </p:cNvPr>
            <p:cNvSpPr txBox="1"/>
            <p:nvPr/>
          </p:nvSpPr>
          <p:spPr>
            <a:xfrm>
              <a:off x="4255010" y="2520263"/>
              <a:ext cx="889987" cy="338554"/>
            </a:xfrm>
            <a:prstGeom prst="rect">
              <a:avLst/>
            </a:prstGeom>
            <a:noFill/>
          </p:spPr>
          <p:txBody>
            <a:bodyPr wrap="none" rtlCol="0">
              <a:spAutoFit/>
            </a:bodyPr>
            <a:lstStyle/>
            <a:p>
              <a:r>
                <a:rPr lang="en-US" sz="1600" dirty="0"/>
                <a:t>thinking</a:t>
              </a:r>
            </a:p>
          </p:txBody>
        </p:sp>
        <p:sp>
          <p:nvSpPr>
            <p:cNvPr id="48" name="TextBox 47">
              <a:extLst>
                <a:ext uri="{FF2B5EF4-FFF2-40B4-BE49-F238E27FC236}">
                  <a16:creationId xmlns:a16="http://schemas.microsoft.com/office/drawing/2014/main" id="{1AF5DD11-0FA3-CB11-AA6D-048A40D80E82}"/>
                </a:ext>
              </a:extLst>
            </p:cNvPr>
            <p:cNvSpPr txBox="1"/>
            <p:nvPr/>
          </p:nvSpPr>
          <p:spPr>
            <a:xfrm>
              <a:off x="5170041" y="2520263"/>
              <a:ext cx="925959" cy="338554"/>
            </a:xfrm>
            <a:prstGeom prst="rect">
              <a:avLst/>
            </a:prstGeom>
            <a:noFill/>
          </p:spPr>
          <p:txBody>
            <a:bodyPr wrap="none" rtlCol="0">
              <a:spAutoFit/>
            </a:bodyPr>
            <a:lstStyle/>
            <a:p>
              <a:r>
                <a:rPr lang="en-US" sz="1600" dirty="0"/>
                <a:t>program</a:t>
              </a:r>
            </a:p>
          </p:txBody>
        </p:sp>
        <p:sp>
          <p:nvSpPr>
            <p:cNvPr id="49" name="TextBox 48">
              <a:extLst>
                <a:ext uri="{FF2B5EF4-FFF2-40B4-BE49-F238E27FC236}">
                  <a16:creationId xmlns:a16="http://schemas.microsoft.com/office/drawing/2014/main" id="{7DBDBBD9-0E18-BFFA-17D6-24D68C3663EB}"/>
                </a:ext>
              </a:extLst>
            </p:cNvPr>
            <p:cNvSpPr txBox="1"/>
            <p:nvPr/>
          </p:nvSpPr>
          <p:spPr>
            <a:xfrm>
              <a:off x="6171771" y="2519923"/>
              <a:ext cx="591829" cy="338554"/>
            </a:xfrm>
            <a:prstGeom prst="rect">
              <a:avLst/>
            </a:prstGeom>
            <a:noFill/>
          </p:spPr>
          <p:txBody>
            <a:bodyPr wrap="none" rtlCol="0">
              <a:spAutoFit/>
            </a:bodyPr>
            <a:lstStyle/>
            <a:p>
              <a:r>
                <a:rPr lang="en-US" sz="1600" dirty="0"/>
                <a:t>exec</a:t>
              </a:r>
            </a:p>
          </p:txBody>
        </p:sp>
      </p:grpSp>
    </p:spTree>
    <p:extLst>
      <p:ext uri="{BB962C8B-B14F-4D97-AF65-F5344CB8AC3E}">
        <p14:creationId xmlns:p14="http://schemas.microsoft.com/office/powerpoint/2010/main" val="156112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9415B-4482-788D-A188-46C99DBD915E}"/>
              </a:ext>
            </a:extLst>
          </p:cNvPr>
          <p:cNvSpPr>
            <a:spLocks noGrp="1"/>
          </p:cNvSpPr>
          <p:nvPr>
            <p:ph type="title"/>
          </p:nvPr>
        </p:nvSpPr>
        <p:spPr/>
        <p:txBody>
          <a:bodyPr>
            <a:normAutofit/>
          </a:bodyPr>
          <a:lstStyle/>
          <a:p>
            <a:r>
              <a:rPr lang="en-US" dirty="0"/>
              <a:t>Imitation Learning on </a:t>
            </a:r>
            <a:r>
              <a:rPr lang="en-US" dirty="0" err="1"/>
              <a:t>MathInstruct</a:t>
            </a:r>
            <a:endParaRPr lang="en-US" dirty="0"/>
          </a:p>
        </p:txBody>
      </p:sp>
      <p:sp>
        <p:nvSpPr>
          <p:cNvPr id="5" name="Slide Number Placeholder 4">
            <a:extLst>
              <a:ext uri="{FF2B5EF4-FFF2-40B4-BE49-F238E27FC236}">
                <a16:creationId xmlns:a16="http://schemas.microsoft.com/office/drawing/2014/main" id="{780800AA-B252-C7BB-1947-F6B1B5A8446F}"/>
              </a:ext>
            </a:extLst>
          </p:cNvPr>
          <p:cNvSpPr>
            <a:spLocks noGrp="1"/>
          </p:cNvSpPr>
          <p:nvPr>
            <p:ph type="sldNum" sz="quarter" idx="12"/>
          </p:nvPr>
        </p:nvSpPr>
        <p:spPr/>
        <p:txBody>
          <a:bodyPr/>
          <a:lstStyle/>
          <a:p>
            <a:fld id="{BA64772F-E81F-0045-92B8-B93AB4530561}" type="slidenum">
              <a:rPr lang="en-US" smtClean="0"/>
              <a:t>29</a:t>
            </a:fld>
            <a:endParaRPr lang="en-US" dirty="0"/>
          </a:p>
        </p:txBody>
      </p:sp>
      <p:pic>
        <p:nvPicPr>
          <p:cNvPr id="4" name="Picture 3" descr="A network of dots and lines&#10;&#10;Description automatically generated">
            <a:extLst>
              <a:ext uri="{FF2B5EF4-FFF2-40B4-BE49-F238E27FC236}">
                <a16:creationId xmlns:a16="http://schemas.microsoft.com/office/drawing/2014/main" id="{19A7F317-D8C7-1C59-195C-4506882D93C1}"/>
              </a:ext>
            </a:extLst>
          </p:cNvPr>
          <p:cNvPicPr>
            <a:picLocks noChangeAspect="1"/>
          </p:cNvPicPr>
          <p:nvPr/>
        </p:nvPicPr>
        <p:blipFill>
          <a:blip r:embed="rId3"/>
          <a:stretch>
            <a:fillRect/>
          </a:stretch>
        </p:blipFill>
        <p:spPr>
          <a:xfrm>
            <a:off x="4655650" y="3266620"/>
            <a:ext cx="2446112" cy="1297180"/>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B24CE3D0-8D63-3175-32E1-FD38F308E2C0}"/>
                  </a:ext>
                </a:extLst>
              </p:cNvPr>
              <p:cNvSpPr txBox="1"/>
              <p:nvPr/>
            </p:nvSpPr>
            <p:spPr>
              <a:xfrm>
                <a:off x="7313192" y="3751992"/>
                <a:ext cx="2160207" cy="2995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r>
                            <a:rPr lang="en-US" i="1">
                              <a:latin typeface="Cambria Math" panose="02040503050406030204" pitchFamily="18" charset="0"/>
                            </a:rPr>
                            <m:t>𝑎𝑟</m:t>
                          </m:r>
                          <m:r>
                            <m:rPr>
                              <m:sty m:val="p"/>
                            </m:rPr>
                            <a:rPr lang="en-US">
                              <a:latin typeface="Cambria Math" panose="02040503050406030204" pitchFamily="18" charset="0"/>
                            </a:rPr>
                            <m:t>g</m:t>
                          </m:r>
                          <m:r>
                            <a:rPr lang="en-US">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𝑚𝑎𝑥</m:t>
                              </m:r>
                            </m:e>
                            <m:sub>
                              <m:r>
                                <a:rPr lang="en-US" i="1">
                                  <a:latin typeface="Cambria Math" panose="02040503050406030204" pitchFamily="18" charset="0"/>
                                  <a:ea typeface="Cambria Math" panose="02040503050406030204" pitchFamily="18" charset="0"/>
                                </a:rPr>
                                <m:t>𝜃</m:t>
                              </m:r>
                            </m:sub>
                          </m:sSub>
                          <m:r>
                            <a:rPr lang="en-US">
                              <a:latin typeface="Cambria Math" panose="02040503050406030204" pitchFamily="18" charset="0"/>
                            </a:rPr>
                            <m:t> </m:t>
                          </m:r>
                          <m:r>
                            <m:rPr>
                              <m:sty m:val="p"/>
                            </m:rPr>
                            <a:rPr lang="en-US">
                              <a:latin typeface="Cambria Math" panose="02040503050406030204" pitchFamily="18" charset="0"/>
                            </a:rPr>
                            <m:t>log</m:t>
                          </m:r>
                        </m:fName>
                        <m:e>
                          <m:r>
                            <a:rPr lang="en-US" i="1">
                              <a:latin typeface="Cambria Math" panose="02040503050406030204" pitchFamily="18" charset="0"/>
                            </a:rPr>
                            <m:t>𝑝</m:t>
                          </m:r>
                          <m:r>
                            <a:rPr lang="en-US" i="1">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𝑔𝑒𝑛</m:t>
                              </m:r>
                            </m:sub>
                          </m:sSub>
                          <m:r>
                            <a:rPr lang="en-US" i="1">
                              <a:latin typeface="Cambria Math" panose="02040503050406030204" pitchFamily="18" charset="0"/>
                            </a:rPr>
                            <m:t>)</m:t>
                          </m:r>
                        </m:e>
                      </m:func>
                    </m:oMath>
                  </m:oMathPara>
                </a14:m>
                <a:endParaRPr lang="en-US" dirty="0"/>
              </a:p>
            </p:txBody>
          </p:sp>
        </mc:Choice>
        <mc:Fallback>
          <p:sp>
            <p:nvSpPr>
              <p:cNvPr id="6" name="TextBox 5">
                <a:extLst>
                  <a:ext uri="{FF2B5EF4-FFF2-40B4-BE49-F238E27FC236}">
                    <a16:creationId xmlns:a16="http://schemas.microsoft.com/office/drawing/2014/main" id="{B24CE3D0-8D63-3175-32E1-FD38F308E2C0}"/>
                  </a:ext>
                </a:extLst>
              </p:cNvPr>
              <p:cNvSpPr txBox="1">
                <a:spLocks noRot="1" noChangeAspect="1" noMove="1" noResize="1" noEditPoints="1" noAdjustHandles="1" noChangeArrowheads="1" noChangeShapeType="1" noTextEdit="1"/>
              </p:cNvSpPr>
              <p:nvPr/>
            </p:nvSpPr>
            <p:spPr>
              <a:xfrm>
                <a:off x="7313192" y="3751992"/>
                <a:ext cx="2160207" cy="299569"/>
              </a:xfrm>
              <a:prstGeom prst="rect">
                <a:avLst/>
              </a:prstGeom>
              <a:blipFill>
                <a:blip r:embed="rId4"/>
                <a:stretch>
                  <a:fillRect l="-1765" t="-8000" r="-4118" b="-24000"/>
                </a:stretch>
              </a:blipFill>
            </p:spPr>
            <p:txBody>
              <a:bodyPr/>
              <a:lstStyle/>
              <a:p>
                <a:r>
                  <a:rPr lang="en-US">
                    <a:noFill/>
                  </a:rPr>
                  <a:t> </a:t>
                </a:r>
              </a:p>
            </p:txBody>
          </p:sp>
        </mc:Fallback>
      </mc:AlternateContent>
      <p:sp>
        <p:nvSpPr>
          <p:cNvPr id="7" name="Left Brace 6">
            <a:extLst>
              <a:ext uri="{FF2B5EF4-FFF2-40B4-BE49-F238E27FC236}">
                <a16:creationId xmlns:a16="http://schemas.microsoft.com/office/drawing/2014/main" id="{EEA2FEDF-8003-F54F-A5E6-882CA4DA5D19}"/>
              </a:ext>
            </a:extLst>
          </p:cNvPr>
          <p:cNvSpPr/>
          <p:nvPr/>
        </p:nvSpPr>
        <p:spPr>
          <a:xfrm rot="16200000">
            <a:off x="5783362" y="1485149"/>
            <a:ext cx="308180" cy="3312599"/>
          </a:xfrm>
          <a:prstGeom prst="leftBrace">
            <a:avLst/>
          </a:prstGeom>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65C25645-BED4-D525-7BC4-F6E452C49148}"/>
              </a:ext>
            </a:extLst>
          </p:cNvPr>
          <p:cNvSpPr/>
          <p:nvPr/>
        </p:nvSpPr>
        <p:spPr>
          <a:xfrm>
            <a:off x="4180569" y="4783975"/>
            <a:ext cx="4006991" cy="838337"/>
          </a:xfrm>
          <a:prstGeom prst="roundRect">
            <a:avLst/>
          </a:prstGeom>
          <a:solidFill>
            <a:srgbClr val="F0D4D0">
              <a:alpha val="98824"/>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200" dirty="0">
                <a:solidFill>
                  <a:schemeClr val="tx1"/>
                </a:solidFill>
              </a:rPr>
              <a:t>In Fibonacci sequence, it follows the rule that each number is equal to the sum of the preceding two numbers. Assuming the first two numbers are 0 and 1, what is the 50th number in Fibonacci sequence?</a:t>
            </a:r>
            <a:endParaRPr lang="en-CA" sz="1200" dirty="0">
              <a:solidFill>
                <a:schemeClr val="tx1"/>
              </a:solidFill>
              <a:effectLst/>
              <a:latin typeface="consolas" panose="020B0609020204030204" pitchFamily="49" charset="0"/>
            </a:endParaRPr>
          </a:p>
        </p:txBody>
      </p:sp>
      <p:pic>
        <p:nvPicPr>
          <p:cNvPr id="8" name="Picture 7" descr="A cartoon of a person sitting at a desk with a computer&#10;&#10;Description automatically generated">
            <a:extLst>
              <a:ext uri="{FF2B5EF4-FFF2-40B4-BE49-F238E27FC236}">
                <a16:creationId xmlns:a16="http://schemas.microsoft.com/office/drawing/2014/main" id="{19F6D9FE-C885-4FED-5954-22059B624D2B}"/>
              </a:ext>
            </a:extLst>
          </p:cNvPr>
          <p:cNvPicPr>
            <a:picLocks noChangeAspect="1"/>
          </p:cNvPicPr>
          <p:nvPr/>
        </p:nvPicPr>
        <p:blipFill>
          <a:blip r:embed="rId5"/>
          <a:stretch>
            <a:fillRect/>
          </a:stretch>
        </p:blipFill>
        <p:spPr>
          <a:xfrm>
            <a:off x="3492595" y="4885643"/>
            <a:ext cx="508000" cy="635000"/>
          </a:xfrm>
          <a:prstGeom prst="rect">
            <a:avLst/>
          </a:prstGeom>
        </p:spPr>
      </p:pic>
      <p:grpSp>
        <p:nvGrpSpPr>
          <p:cNvPr id="17" name="Group 16">
            <a:extLst>
              <a:ext uri="{FF2B5EF4-FFF2-40B4-BE49-F238E27FC236}">
                <a16:creationId xmlns:a16="http://schemas.microsoft.com/office/drawing/2014/main" id="{1C975C5E-9349-1F99-8902-A802F27DA9C4}"/>
              </a:ext>
            </a:extLst>
          </p:cNvPr>
          <p:cNvGrpSpPr/>
          <p:nvPr/>
        </p:nvGrpSpPr>
        <p:grpSpPr>
          <a:xfrm>
            <a:off x="3971099" y="1738676"/>
            <a:ext cx="3976106" cy="1078719"/>
            <a:chOff x="3690542" y="1738676"/>
            <a:chExt cx="3976106" cy="1078719"/>
          </a:xfrm>
        </p:grpSpPr>
        <p:pic>
          <p:nvPicPr>
            <p:cNvPr id="10" name="Picture 9">
              <a:extLst>
                <a:ext uri="{FF2B5EF4-FFF2-40B4-BE49-F238E27FC236}">
                  <a16:creationId xmlns:a16="http://schemas.microsoft.com/office/drawing/2014/main" id="{A5101FE7-9599-CA96-1AA4-337052319E07}"/>
                </a:ext>
              </a:extLst>
            </p:cNvPr>
            <p:cNvPicPr>
              <a:picLocks noChangeAspect="1"/>
            </p:cNvPicPr>
            <p:nvPr/>
          </p:nvPicPr>
          <p:blipFill>
            <a:blip r:embed="rId6"/>
            <a:stretch>
              <a:fillRect/>
            </a:stretch>
          </p:blipFill>
          <p:spPr>
            <a:xfrm>
              <a:off x="3923563" y="1957060"/>
              <a:ext cx="641950" cy="641950"/>
            </a:xfrm>
            <a:prstGeom prst="rect">
              <a:avLst/>
            </a:prstGeom>
          </p:spPr>
        </p:pic>
        <p:pic>
          <p:nvPicPr>
            <p:cNvPr id="11" name="Picture 10">
              <a:extLst>
                <a:ext uri="{FF2B5EF4-FFF2-40B4-BE49-F238E27FC236}">
                  <a16:creationId xmlns:a16="http://schemas.microsoft.com/office/drawing/2014/main" id="{CC716818-62EC-E129-CAB9-64E4A05588F5}"/>
                </a:ext>
              </a:extLst>
            </p:cNvPr>
            <p:cNvPicPr>
              <a:picLocks noChangeAspect="1"/>
            </p:cNvPicPr>
            <p:nvPr/>
          </p:nvPicPr>
          <p:blipFill>
            <a:blip r:embed="rId7"/>
            <a:stretch>
              <a:fillRect/>
            </a:stretch>
          </p:blipFill>
          <p:spPr>
            <a:xfrm>
              <a:off x="4985647" y="1987077"/>
              <a:ext cx="581916" cy="581916"/>
            </a:xfrm>
            <a:prstGeom prst="rect">
              <a:avLst/>
            </a:prstGeom>
          </p:spPr>
        </p:pic>
        <p:pic>
          <p:nvPicPr>
            <p:cNvPr id="13" name="Picture 12">
              <a:extLst>
                <a:ext uri="{FF2B5EF4-FFF2-40B4-BE49-F238E27FC236}">
                  <a16:creationId xmlns:a16="http://schemas.microsoft.com/office/drawing/2014/main" id="{AF8A52A6-0B93-C5F5-1E41-7EEF17BBCA81}"/>
                </a:ext>
              </a:extLst>
            </p:cNvPr>
            <p:cNvPicPr>
              <a:picLocks noChangeAspect="1"/>
            </p:cNvPicPr>
            <p:nvPr/>
          </p:nvPicPr>
          <p:blipFill>
            <a:blip r:embed="rId8"/>
            <a:stretch>
              <a:fillRect/>
            </a:stretch>
          </p:blipFill>
          <p:spPr>
            <a:xfrm>
              <a:off x="5987697" y="1965298"/>
              <a:ext cx="625475" cy="625475"/>
            </a:xfrm>
            <a:prstGeom prst="rect">
              <a:avLst/>
            </a:prstGeom>
          </p:spPr>
        </p:pic>
        <p:sp>
          <p:nvSpPr>
            <p:cNvPr id="14" name="TextBox 13">
              <a:extLst>
                <a:ext uri="{FF2B5EF4-FFF2-40B4-BE49-F238E27FC236}">
                  <a16:creationId xmlns:a16="http://schemas.microsoft.com/office/drawing/2014/main" id="{5AA8BC9A-45FA-2472-C4B8-9D4C3238F591}"/>
                </a:ext>
              </a:extLst>
            </p:cNvPr>
            <p:cNvSpPr txBox="1"/>
            <p:nvPr/>
          </p:nvSpPr>
          <p:spPr>
            <a:xfrm>
              <a:off x="7033307" y="2093369"/>
              <a:ext cx="559769" cy="369332"/>
            </a:xfrm>
            <a:prstGeom prst="rect">
              <a:avLst/>
            </a:prstGeom>
            <a:noFill/>
          </p:spPr>
          <p:txBody>
            <a:bodyPr wrap="none" rtlCol="0">
              <a:spAutoFit/>
            </a:bodyPr>
            <a:lstStyle/>
            <a:p>
              <a:r>
                <a:rPr lang="en-US" dirty="0"/>
                <a:t>Ans</a:t>
              </a:r>
            </a:p>
          </p:txBody>
        </p:sp>
        <p:sp>
          <p:nvSpPr>
            <p:cNvPr id="15" name="Left Bracket 14">
              <a:extLst>
                <a:ext uri="{FF2B5EF4-FFF2-40B4-BE49-F238E27FC236}">
                  <a16:creationId xmlns:a16="http://schemas.microsoft.com/office/drawing/2014/main" id="{54D5C404-AD28-5780-A153-97A52094BE31}"/>
                </a:ext>
              </a:extLst>
            </p:cNvPr>
            <p:cNvSpPr/>
            <p:nvPr/>
          </p:nvSpPr>
          <p:spPr>
            <a:xfrm>
              <a:off x="3690542" y="1738676"/>
              <a:ext cx="147145" cy="1078719"/>
            </a:xfrm>
            <a:prstGeom prst="leftBracket">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Left Bracket 15">
              <a:extLst>
                <a:ext uri="{FF2B5EF4-FFF2-40B4-BE49-F238E27FC236}">
                  <a16:creationId xmlns:a16="http://schemas.microsoft.com/office/drawing/2014/main" id="{27866E3F-1FD7-8ADA-7A80-C924FBC83553}"/>
                </a:ext>
              </a:extLst>
            </p:cNvPr>
            <p:cNvSpPr/>
            <p:nvPr/>
          </p:nvSpPr>
          <p:spPr>
            <a:xfrm rot="10800000">
              <a:off x="7519503" y="1738676"/>
              <a:ext cx="147145" cy="1078719"/>
            </a:xfrm>
            <a:prstGeom prst="leftBracket">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15040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D369-C895-9B71-DC10-BB2D3B7F8001}"/>
              </a:ext>
            </a:extLst>
          </p:cNvPr>
          <p:cNvSpPr>
            <a:spLocks noGrp="1"/>
          </p:cNvSpPr>
          <p:nvPr>
            <p:ph type="title"/>
          </p:nvPr>
        </p:nvSpPr>
        <p:spPr/>
        <p:txBody>
          <a:bodyPr/>
          <a:lstStyle/>
          <a:p>
            <a:r>
              <a:rPr lang="en-US" dirty="0"/>
              <a:t>The Success of Foundation Models</a:t>
            </a:r>
          </a:p>
        </p:txBody>
      </p:sp>
      <p:sp>
        <p:nvSpPr>
          <p:cNvPr id="4" name="Slide Number Placeholder 3">
            <a:extLst>
              <a:ext uri="{FF2B5EF4-FFF2-40B4-BE49-F238E27FC236}">
                <a16:creationId xmlns:a16="http://schemas.microsoft.com/office/drawing/2014/main" id="{9AC07CA4-6156-C780-A04A-6C329E6EFCB1}"/>
              </a:ext>
            </a:extLst>
          </p:cNvPr>
          <p:cNvSpPr>
            <a:spLocks noGrp="1"/>
          </p:cNvSpPr>
          <p:nvPr>
            <p:ph type="sldNum" sz="quarter" idx="12"/>
          </p:nvPr>
        </p:nvSpPr>
        <p:spPr/>
        <p:txBody>
          <a:bodyPr/>
          <a:lstStyle/>
          <a:p>
            <a:fld id="{BA64772F-E81F-0045-92B8-B93AB4530561}" type="slidenum">
              <a:rPr lang="en-US" smtClean="0"/>
              <a:t>3</a:t>
            </a:fld>
            <a:endParaRPr lang="en-US"/>
          </a:p>
        </p:txBody>
      </p:sp>
      <p:sp>
        <p:nvSpPr>
          <p:cNvPr id="5" name="Right Arrow 4">
            <a:extLst>
              <a:ext uri="{FF2B5EF4-FFF2-40B4-BE49-F238E27FC236}">
                <a16:creationId xmlns:a16="http://schemas.microsoft.com/office/drawing/2014/main" id="{10BC5D3B-037A-76A4-577E-F8753F8C55F9}"/>
              </a:ext>
            </a:extLst>
          </p:cNvPr>
          <p:cNvSpPr/>
          <p:nvPr/>
        </p:nvSpPr>
        <p:spPr>
          <a:xfrm>
            <a:off x="6673946" y="3415482"/>
            <a:ext cx="536931" cy="251142"/>
          </a:xfrm>
          <a:prstGeom prst="rightArrow">
            <a:avLst>
              <a:gd name="adj1" fmla="val 29346"/>
              <a:gd name="adj2" fmla="val 50000"/>
            </a:avLst>
          </a:prstGeom>
          <a:solidFill>
            <a:schemeClr val="bg1">
              <a:lumMod val="95000"/>
            </a:schemeClr>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network of dots and lines&#10;&#10;Description automatically generated">
            <a:extLst>
              <a:ext uri="{FF2B5EF4-FFF2-40B4-BE49-F238E27FC236}">
                <a16:creationId xmlns:a16="http://schemas.microsoft.com/office/drawing/2014/main" id="{2D510F9E-33AD-67FE-59E4-95A6F4E17576}"/>
              </a:ext>
            </a:extLst>
          </p:cNvPr>
          <p:cNvPicPr>
            <a:picLocks noChangeAspect="1"/>
          </p:cNvPicPr>
          <p:nvPr/>
        </p:nvPicPr>
        <p:blipFill>
          <a:blip r:embed="rId3"/>
          <a:stretch>
            <a:fillRect/>
          </a:stretch>
        </p:blipFill>
        <p:spPr>
          <a:xfrm>
            <a:off x="7517304" y="2707094"/>
            <a:ext cx="3145217" cy="1667918"/>
          </a:xfrm>
          <a:prstGeom prst="rect">
            <a:avLst/>
          </a:prstGeom>
        </p:spPr>
      </p:pic>
      <p:grpSp>
        <p:nvGrpSpPr>
          <p:cNvPr id="7" name="Group 6">
            <a:extLst>
              <a:ext uri="{FF2B5EF4-FFF2-40B4-BE49-F238E27FC236}">
                <a16:creationId xmlns:a16="http://schemas.microsoft.com/office/drawing/2014/main" id="{B2250773-2CD4-D3CC-56F0-24FF3542D2D4}"/>
              </a:ext>
            </a:extLst>
          </p:cNvPr>
          <p:cNvGrpSpPr/>
          <p:nvPr/>
        </p:nvGrpSpPr>
        <p:grpSpPr>
          <a:xfrm>
            <a:off x="1231794" y="2217268"/>
            <a:ext cx="4996238" cy="2725466"/>
            <a:chOff x="1013820" y="2393366"/>
            <a:chExt cx="4996238" cy="2725466"/>
          </a:xfrm>
        </p:grpSpPr>
        <p:grpSp>
          <p:nvGrpSpPr>
            <p:cNvPr id="8" name="Group 7">
              <a:extLst>
                <a:ext uri="{FF2B5EF4-FFF2-40B4-BE49-F238E27FC236}">
                  <a16:creationId xmlns:a16="http://schemas.microsoft.com/office/drawing/2014/main" id="{BF0837FF-F4EC-F4C1-0E01-02BA0C7D4AE1}"/>
                </a:ext>
              </a:extLst>
            </p:cNvPr>
            <p:cNvGrpSpPr/>
            <p:nvPr/>
          </p:nvGrpSpPr>
          <p:grpSpPr>
            <a:xfrm>
              <a:off x="1060620" y="2402464"/>
              <a:ext cx="4860093" cy="2659217"/>
              <a:chOff x="765562" y="2276406"/>
              <a:chExt cx="4860093" cy="2659217"/>
            </a:xfrm>
          </p:grpSpPr>
          <p:pic>
            <p:nvPicPr>
              <p:cNvPr id="10" name="Picture 8" descr="GitHub Logo, symbol, meaning, history, PNG, brand">
                <a:extLst>
                  <a:ext uri="{FF2B5EF4-FFF2-40B4-BE49-F238E27FC236}">
                    <a16:creationId xmlns:a16="http://schemas.microsoft.com/office/drawing/2014/main" id="{D5E96E19-98F9-99B0-05F9-879C555703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35" r="18140"/>
              <a:stretch/>
            </p:blipFill>
            <p:spPr bwMode="auto">
              <a:xfrm>
                <a:off x="998103" y="2934404"/>
                <a:ext cx="685458" cy="5911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Sheng Zhao on LinkedIn: Project Gutenberg brings free audiobooks to the  global community with…">
                <a:extLst>
                  <a:ext uri="{FF2B5EF4-FFF2-40B4-BE49-F238E27FC236}">
                    <a16:creationId xmlns:a16="http://schemas.microsoft.com/office/drawing/2014/main" id="{02428E51-F2FB-872C-CE1E-644CB27334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97" r="15290"/>
              <a:stretch/>
            </p:blipFill>
            <p:spPr bwMode="auto">
              <a:xfrm>
                <a:off x="765562" y="3740022"/>
                <a:ext cx="954945" cy="6815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Stack Overflow Integration | Dashboards &amp; Reports | Plecto">
                <a:extLst>
                  <a:ext uri="{FF2B5EF4-FFF2-40B4-BE49-F238E27FC236}">
                    <a16:creationId xmlns:a16="http://schemas.microsoft.com/office/drawing/2014/main" id="{5167E2FE-00E7-8FDF-C358-50BCC6C426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648" b="18943"/>
              <a:stretch/>
            </p:blipFill>
            <p:spPr bwMode="auto">
              <a:xfrm>
                <a:off x="3026476" y="2307302"/>
                <a:ext cx="1375832" cy="3989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8" descr="Sample texts in Design. What to use to test fonts | by fernandocomet |  Medium">
                <a:extLst>
                  <a:ext uri="{FF2B5EF4-FFF2-40B4-BE49-F238E27FC236}">
                    <a16:creationId xmlns:a16="http://schemas.microsoft.com/office/drawing/2014/main" id="{6033CDC4-27D4-C4BD-0B28-2B15EE4F0C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7421" y="2828863"/>
                <a:ext cx="2488820" cy="1615582"/>
              </a:xfrm>
              <a:prstGeom prst="rect">
                <a:avLst/>
              </a:prstGeom>
              <a:noFill/>
              <a:ln>
                <a:solidFill>
                  <a:schemeClr val="dk1"/>
                </a:solidFill>
              </a:ln>
              <a:extLst>
                <a:ext uri="{909E8E84-426E-40DD-AFC4-6F175D3DCCD1}">
                  <a14:hiddenFill xmlns:a14="http://schemas.microsoft.com/office/drawing/2010/main">
                    <a:solidFill>
                      <a:srgbClr val="FFFFFF"/>
                    </a:solidFill>
                  </a14:hiddenFill>
                </a:ext>
              </a:extLst>
            </p:spPr>
          </p:pic>
          <p:pic>
            <p:nvPicPr>
              <p:cNvPr id="14" name="Picture 30" descr="Wikipedia – The Free Encyclopedia - Digital Innovation and Transformation">
                <a:extLst>
                  <a:ext uri="{FF2B5EF4-FFF2-40B4-BE49-F238E27FC236}">
                    <a16:creationId xmlns:a16="http://schemas.microsoft.com/office/drawing/2014/main" id="{F3ADA6E3-70B5-4659-D10B-A5D57A424A0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7977" b="17515"/>
              <a:stretch/>
            </p:blipFill>
            <p:spPr bwMode="auto">
              <a:xfrm>
                <a:off x="1558116" y="2276406"/>
                <a:ext cx="1428480" cy="4607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4">
                <a:extLst>
                  <a:ext uri="{FF2B5EF4-FFF2-40B4-BE49-F238E27FC236}">
                    <a16:creationId xmlns:a16="http://schemas.microsoft.com/office/drawing/2014/main" id="{61DDE5DD-55A7-D1EE-3DB5-C5A1905518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441" y="4566187"/>
                <a:ext cx="820969" cy="3694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2" descr="Download Bloomberg blue logo transparent PNG - StickPNG">
                <a:extLst>
                  <a:ext uri="{FF2B5EF4-FFF2-40B4-BE49-F238E27FC236}">
                    <a16:creationId xmlns:a16="http://schemas.microsoft.com/office/drawing/2014/main" id="{911D2045-F499-D8C8-45DF-0FA68F72A9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1831" y="4566187"/>
                <a:ext cx="1375832" cy="3694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ontest | Outstanding International Academy">
                <a:extLst>
                  <a:ext uri="{FF2B5EF4-FFF2-40B4-BE49-F238E27FC236}">
                    <a16:creationId xmlns:a16="http://schemas.microsoft.com/office/drawing/2014/main" id="{CA215737-7690-AAAE-841F-E41595F1CB0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697" r="4093"/>
              <a:stretch/>
            </p:blipFill>
            <p:spPr bwMode="auto">
              <a:xfrm>
                <a:off x="4358017" y="2970958"/>
                <a:ext cx="1267638" cy="5545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4" descr="Congress.gov | Researcher Resources | Law Library of Congress | Research  Centers | Library of Congress">
                <a:extLst>
                  <a:ext uri="{FF2B5EF4-FFF2-40B4-BE49-F238E27FC236}">
                    <a16:creationId xmlns:a16="http://schemas.microsoft.com/office/drawing/2014/main" id="{352BABD0-CCC9-62C4-80B5-0ED5A73802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77872" y="3683955"/>
                <a:ext cx="737630" cy="73763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ounded Rectangle 8">
              <a:extLst>
                <a:ext uri="{FF2B5EF4-FFF2-40B4-BE49-F238E27FC236}">
                  <a16:creationId xmlns:a16="http://schemas.microsoft.com/office/drawing/2014/main" id="{B7A1FD87-7C81-1412-1E32-AF9B917D176A}"/>
                </a:ext>
              </a:extLst>
            </p:cNvPr>
            <p:cNvSpPr/>
            <p:nvPr/>
          </p:nvSpPr>
          <p:spPr>
            <a:xfrm>
              <a:off x="1013820" y="2393366"/>
              <a:ext cx="4996238" cy="2725466"/>
            </a:xfrm>
            <a:prstGeom prst="roundRect">
              <a:avLst>
                <a:gd name="adj" fmla="val 8184"/>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3F4BF7CD-DDDD-F941-C775-0A1C3AE84CA8}"/>
              </a:ext>
            </a:extLst>
          </p:cNvPr>
          <p:cNvSpPr txBox="1"/>
          <p:nvPr/>
        </p:nvSpPr>
        <p:spPr>
          <a:xfrm>
            <a:off x="6507373" y="2995265"/>
            <a:ext cx="928011" cy="369332"/>
          </a:xfrm>
          <a:prstGeom prst="rect">
            <a:avLst/>
          </a:prstGeom>
          <a:noFill/>
        </p:spPr>
        <p:txBody>
          <a:bodyPr wrap="none" rtlCol="0">
            <a:spAutoFit/>
          </a:bodyPr>
          <a:lstStyle/>
          <a:p>
            <a:r>
              <a:rPr lang="en-US" dirty="0"/>
              <a:t>training</a:t>
            </a:r>
          </a:p>
        </p:txBody>
      </p:sp>
      <p:sp>
        <p:nvSpPr>
          <p:cNvPr id="20" name="TextBox 19">
            <a:extLst>
              <a:ext uri="{FF2B5EF4-FFF2-40B4-BE49-F238E27FC236}">
                <a16:creationId xmlns:a16="http://schemas.microsoft.com/office/drawing/2014/main" id="{11750500-BE85-1790-2B71-00883F371855}"/>
              </a:ext>
            </a:extLst>
          </p:cNvPr>
          <p:cNvSpPr txBox="1"/>
          <p:nvPr/>
        </p:nvSpPr>
        <p:spPr>
          <a:xfrm>
            <a:off x="2951206" y="1802077"/>
            <a:ext cx="1557414" cy="369332"/>
          </a:xfrm>
          <a:prstGeom prst="rect">
            <a:avLst/>
          </a:prstGeom>
          <a:noFill/>
        </p:spPr>
        <p:txBody>
          <a:bodyPr wrap="none" rtlCol="0">
            <a:spAutoFit/>
          </a:bodyPr>
          <a:lstStyle/>
          <a:p>
            <a:r>
              <a:rPr lang="en-US" dirty="0"/>
              <a:t>Trillion tokens</a:t>
            </a:r>
          </a:p>
        </p:txBody>
      </p:sp>
      <p:grpSp>
        <p:nvGrpSpPr>
          <p:cNvPr id="27" name="Group 26">
            <a:extLst>
              <a:ext uri="{FF2B5EF4-FFF2-40B4-BE49-F238E27FC236}">
                <a16:creationId xmlns:a16="http://schemas.microsoft.com/office/drawing/2014/main" id="{D4E1B2E6-14AC-5E56-8340-766E793FFBB2}"/>
              </a:ext>
            </a:extLst>
          </p:cNvPr>
          <p:cNvGrpSpPr/>
          <p:nvPr/>
        </p:nvGrpSpPr>
        <p:grpSpPr>
          <a:xfrm>
            <a:off x="7795568" y="1716275"/>
            <a:ext cx="2588687" cy="875580"/>
            <a:chOff x="8015630" y="1712273"/>
            <a:chExt cx="2588687" cy="875580"/>
          </a:xfrm>
        </p:grpSpPr>
        <p:pic>
          <p:nvPicPr>
            <p:cNvPr id="22" name="Picture 10" descr="GPT-4o Spring Update: OpenAI's ChatGpt Improved Voice Mode">
              <a:extLst>
                <a:ext uri="{FF2B5EF4-FFF2-40B4-BE49-F238E27FC236}">
                  <a16:creationId xmlns:a16="http://schemas.microsoft.com/office/drawing/2014/main" id="{E8CCC5F5-680A-277C-6BC8-A20D8568909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8376"/>
            <a:stretch/>
          </p:blipFill>
          <p:spPr bwMode="auto">
            <a:xfrm>
              <a:off x="8015630" y="2159474"/>
              <a:ext cx="1074282" cy="4283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Gemini (language model) - Wikipedia">
              <a:extLst>
                <a:ext uri="{FF2B5EF4-FFF2-40B4-BE49-F238E27FC236}">
                  <a16:creationId xmlns:a16="http://schemas.microsoft.com/office/drawing/2014/main" id="{FED2A9BE-3954-2D45-0D09-4D489415504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9722" y="1712273"/>
              <a:ext cx="960490" cy="3556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a:extLst>
                <a:ext uri="{FF2B5EF4-FFF2-40B4-BE49-F238E27FC236}">
                  <a16:creationId xmlns:a16="http://schemas.microsoft.com/office/drawing/2014/main" id="{E573C730-17A7-17FD-E36B-768CA22FA7C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84694" y="1809326"/>
              <a:ext cx="1203795" cy="2586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descr="DeepSeek R1: The AI Model That's Revolutionizing the World">
              <a:extLst>
                <a:ext uri="{FF2B5EF4-FFF2-40B4-BE49-F238E27FC236}">
                  <a16:creationId xmlns:a16="http://schemas.microsoft.com/office/drawing/2014/main" id="{7162FC32-BDE9-0A2E-2F6E-ACD5A681E40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34199" b="28135"/>
            <a:stretch/>
          </p:blipFill>
          <p:spPr bwMode="auto">
            <a:xfrm>
              <a:off x="9168865" y="2283724"/>
              <a:ext cx="1435452" cy="304129"/>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TextBox 27">
            <a:extLst>
              <a:ext uri="{FF2B5EF4-FFF2-40B4-BE49-F238E27FC236}">
                <a16:creationId xmlns:a16="http://schemas.microsoft.com/office/drawing/2014/main" id="{16FC2C80-4643-8D07-D22A-A25582B35FE9}"/>
              </a:ext>
            </a:extLst>
          </p:cNvPr>
          <p:cNvSpPr txBox="1"/>
          <p:nvPr/>
        </p:nvSpPr>
        <p:spPr>
          <a:xfrm>
            <a:off x="8176184" y="4916137"/>
            <a:ext cx="1986249" cy="369332"/>
          </a:xfrm>
          <a:prstGeom prst="rect">
            <a:avLst/>
          </a:prstGeom>
          <a:noFill/>
        </p:spPr>
        <p:txBody>
          <a:bodyPr wrap="none" rtlCol="0">
            <a:spAutoFit/>
          </a:bodyPr>
          <a:lstStyle/>
          <a:p>
            <a:r>
              <a:rPr lang="en-US" dirty="0"/>
              <a:t>Foundation Model</a:t>
            </a:r>
          </a:p>
        </p:txBody>
      </p:sp>
    </p:spTree>
    <p:extLst>
      <p:ext uri="{BB962C8B-B14F-4D97-AF65-F5344CB8AC3E}">
        <p14:creationId xmlns:p14="http://schemas.microsoft.com/office/powerpoint/2010/main" val="858928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2336D-8B1D-96BB-C8A3-48C6882588C3}"/>
              </a:ext>
            </a:extLst>
          </p:cNvPr>
          <p:cNvSpPr>
            <a:spLocks noGrp="1"/>
          </p:cNvSpPr>
          <p:nvPr>
            <p:ph type="title"/>
          </p:nvPr>
        </p:nvSpPr>
        <p:spPr/>
        <p:txBody>
          <a:bodyPr/>
          <a:lstStyle/>
          <a:p>
            <a:r>
              <a:rPr lang="en-US" dirty="0"/>
              <a:t>Experimental Results</a:t>
            </a:r>
          </a:p>
        </p:txBody>
      </p:sp>
      <p:sp>
        <p:nvSpPr>
          <p:cNvPr id="6" name="Slide Number Placeholder 5">
            <a:extLst>
              <a:ext uri="{FF2B5EF4-FFF2-40B4-BE49-F238E27FC236}">
                <a16:creationId xmlns:a16="http://schemas.microsoft.com/office/drawing/2014/main" id="{A6E6F8E8-D590-5001-ABE8-943D5920CF38}"/>
              </a:ext>
            </a:extLst>
          </p:cNvPr>
          <p:cNvSpPr>
            <a:spLocks noGrp="1"/>
          </p:cNvSpPr>
          <p:nvPr>
            <p:ph type="sldNum" sz="quarter" idx="12"/>
          </p:nvPr>
        </p:nvSpPr>
        <p:spPr/>
        <p:txBody>
          <a:bodyPr/>
          <a:lstStyle/>
          <a:p>
            <a:fld id="{BA64772F-E81F-0045-92B8-B93AB4530561}" type="slidenum">
              <a:rPr lang="en-US" smtClean="0"/>
              <a:t>30</a:t>
            </a:fld>
            <a:endParaRPr lang="en-US"/>
          </a:p>
        </p:txBody>
      </p:sp>
      <p:graphicFrame>
        <p:nvGraphicFramePr>
          <p:cNvPr id="11" name="Chart 10">
            <a:extLst>
              <a:ext uri="{FF2B5EF4-FFF2-40B4-BE49-F238E27FC236}">
                <a16:creationId xmlns:a16="http://schemas.microsoft.com/office/drawing/2014/main" id="{0C0483EC-7A4C-B26D-98CC-3B5A2320C9DD}"/>
              </a:ext>
            </a:extLst>
          </p:cNvPr>
          <p:cNvGraphicFramePr/>
          <p:nvPr>
            <p:extLst>
              <p:ext uri="{D42A27DB-BD31-4B8C-83A1-F6EECF244321}">
                <p14:modId xmlns:p14="http://schemas.microsoft.com/office/powerpoint/2010/main" val="331419896"/>
              </p:ext>
            </p:extLst>
          </p:nvPr>
        </p:nvGraphicFramePr>
        <p:xfrm>
          <a:off x="1981200" y="2051049"/>
          <a:ext cx="8229599" cy="3473451"/>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Arrow Connector 3">
            <a:extLst>
              <a:ext uri="{FF2B5EF4-FFF2-40B4-BE49-F238E27FC236}">
                <a16:creationId xmlns:a16="http://schemas.microsoft.com/office/drawing/2014/main" id="{1BE14EA6-06DD-FD4D-BB0B-CEFE686FC207}"/>
              </a:ext>
            </a:extLst>
          </p:cNvPr>
          <p:cNvCxnSpPr>
            <a:cxnSpLocks/>
          </p:cNvCxnSpPr>
          <p:nvPr/>
        </p:nvCxnSpPr>
        <p:spPr>
          <a:xfrm>
            <a:off x="2942311" y="3268996"/>
            <a:ext cx="0" cy="729574"/>
          </a:xfrm>
          <a:prstGeom prst="straightConnector1">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D7205BAC-AED7-BD59-C534-FAB895780A07}"/>
              </a:ext>
            </a:extLst>
          </p:cNvPr>
          <p:cNvCxnSpPr>
            <a:cxnSpLocks/>
          </p:cNvCxnSpPr>
          <p:nvPr/>
        </p:nvCxnSpPr>
        <p:spPr>
          <a:xfrm>
            <a:off x="2864492" y="3268996"/>
            <a:ext cx="2548647"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F42BAE8A-D219-714C-FAF0-1440082C333D}"/>
              </a:ext>
            </a:extLst>
          </p:cNvPr>
          <p:cNvCxnSpPr>
            <a:cxnSpLocks/>
          </p:cNvCxnSpPr>
          <p:nvPr/>
        </p:nvCxnSpPr>
        <p:spPr>
          <a:xfrm>
            <a:off x="2864492" y="3998570"/>
            <a:ext cx="632296"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C122F09-FA5F-3A58-1A8F-25454167AEC0}"/>
              </a:ext>
            </a:extLst>
          </p:cNvPr>
          <p:cNvSpPr txBox="1"/>
          <p:nvPr/>
        </p:nvSpPr>
        <p:spPr>
          <a:xfrm>
            <a:off x="2445389" y="3479894"/>
            <a:ext cx="526106" cy="307777"/>
          </a:xfrm>
          <a:prstGeom prst="rect">
            <a:avLst/>
          </a:prstGeom>
          <a:noFill/>
        </p:spPr>
        <p:txBody>
          <a:bodyPr wrap="none" rtlCol="0">
            <a:spAutoFit/>
          </a:bodyPr>
          <a:lstStyle/>
          <a:p>
            <a:r>
              <a:rPr lang="en-US" sz="1400" dirty="0"/>
              <a:t>23%</a:t>
            </a:r>
          </a:p>
        </p:txBody>
      </p:sp>
      <p:cxnSp>
        <p:nvCxnSpPr>
          <p:cNvPr id="13" name="Straight Arrow Connector 12">
            <a:extLst>
              <a:ext uri="{FF2B5EF4-FFF2-40B4-BE49-F238E27FC236}">
                <a16:creationId xmlns:a16="http://schemas.microsoft.com/office/drawing/2014/main" id="{353C29B1-F93C-031D-54EF-07F125E79EB1}"/>
              </a:ext>
            </a:extLst>
          </p:cNvPr>
          <p:cNvCxnSpPr>
            <a:cxnSpLocks/>
          </p:cNvCxnSpPr>
          <p:nvPr/>
        </p:nvCxnSpPr>
        <p:spPr>
          <a:xfrm>
            <a:off x="6661018" y="2847466"/>
            <a:ext cx="0" cy="901293"/>
          </a:xfrm>
          <a:prstGeom prst="straightConnector1">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F8F79C9-FBF7-A755-D324-0D7388575B25}"/>
              </a:ext>
            </a:extLst>
          </p:cNvPr>
          <p:cNvCxnSpPr>
            <a:cxnSpLocks/>
          </p:cNvCxnSpPr>
          <p:nvPr/>
        </p:nvCxnSpPr>
        <p:spPr>
          <a:xfrm>
            <a:off x="6602655" y="2847466"/>
            <a:ext cx="2548647"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1CC1D5A-B6BB-C470-27FF-46EF2C6EEDBD}"/>
              </a:ext>
            </a:extLst>
          </p:cNvPr>
          <p:cNvCxnSpPr>
            <a:cxnSpLocks/>
          </p:cNvCxnSpPr>
          <p:nvPr/>
        </p:nvCxnSpPr>
        <p:spPr>
          <a:xfrm>
            <a:off x="6602655" y="3748759"/>
            <a:ext cx="632296"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1377622-0A30-5623-A8F5-900A0E2693AC}"/>
              </a:ext>
            </a:extLst>
          </p:cNvPr>
          <p:cNvSpPr txBox="1"/>
          <p:nvPr/>
        </p:nvSpPr>
        <p:spPr>
          <a:xfrm>
            <a:off x="6164096" y="3058364"/>
            <a:ext cx="526106" cy="307777"/>
          </a:xfrm>
          <a:prstGeom prst="rect">
            <a:avLst/>
          </a:prstGeom>
          <a:noFill/>
        </p:spPr>
        <p:txBody>
          <a:bodyPr wrap="none" rtlCol="0">
            <a:spAutoFit/>
          </a:bodyPr>
          <a:lstStyle/>
          <a:p>
            <a:r>
              <a:rPr lang="en-US" sz="1400" dirty="0"/>
              <a:t>28%</a:t>
            </a:r>
          </a:p>
        </p:txBody>
      </p:sp>
      <p:sp>
        <p:nvSpPr>
          <p:cNvPr id="3" name="Rounded Rectangle 2">
            <a:extLst>
              <a:ext uri="{FF2B5EF4-FFF2-40B4-BE49-F238E27FC236}">
                <a16:creationId xmlns:a16="http://schemas.microsoft.com/office/drawing/2014/main" id="{2DE6231F-B2D6-EAEC-3AE6-62B97C72E872}"/>
              </a:ext>
            </a:extLst>
          </p:cNvPr>
          <p:cNvSpPr/>
          <p:nvPr/>
        </p:nvSpPr>
        <p:spPr>
          <a:xfrm>
            <a:off x="2675306" y="5211407"/>
            <a:ext cx="189186" cy="208729"/>
          </a:xfrm>
          <a:prstGeom prst="roundRect">
            <a:avLst/>
          </a:prstGeom>
          <a:solidFill>
            <a:schemeClr val="bg1">
              <a:lumMod val="9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B5EDE821-CA93-E7FC-2CF9-8AFEA753F436}"/>
              </a:ext>
            </a:extLst>
          </p:cNvPr>
          <p:cNvSpPr/>
          <p:nvPr/>
        </p:nvSpPr>
        <p:spPr>
          <a:xfrm>
            <a:off x="4539216" y="5211407"/>
            <a:ext cx="189186" cy="208729"/>
          </a:xfrm>
          <a:prstGeom prst="roundRect">
            <a:avLst/>
          </a:prstGeom>
          <a:solidFill>
            <a:schemeClr val="bg1">
              <a:lumMod val="9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525B6B81-DAD5-2846-BAC4-756B2F0C4274}"/>
              </a:ext>
            </a:extLst>
          </p:cNvPr>
          <p:cNvSpPr/>
          <p:nvPr/>
        </p:nvSpPr>
        <p:spPr>
          <a:xfrm>
            <a:off x="6341722" y="5211407"/>
            <a:ext cx="189186" cy="208729"/>
          </a:xfrm>
          <a:prstGeom prst="roundRect">
            <a:avLst/>
          </a:prstGeom>
          <a:solidFill>
            <a:schemeClr val="bg1">
              <a:lumMod val="9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262AC77-0020-C4A5-7B98-5EFC05CDBB01}"/>
              </a:ext>
            </a:extLst>
          </p:cNvPr>
          <p:cNvSpPr/>
          <p:nvPr/>
        </p:nvSpPr>
        <p:spPr>
          <a:xfrm>
            <a:off x="8205632" y="5211407"/>
            <a:ext cx="189186" cy="208729"/>
          </a:xfrm>
          <a:prstGeom prst="roundRect">
            <a:avLst/>
          </a:prstGeom>
          <a:solidFill>
            <a:schemeClr val="bg1">
              <a:lumMod val="9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Elbow Connector 17">
            <a:extLst>
              <a:ext uri="{FF2B5EF4-FFF2-40B4-BE49-F238E27FC236}">
                <a16:creationId xmlns:a16="http://schemas.microsoft.com/office/drawing/2014/main" id="{452C18D1-534E-9818-8101-E03B77FB7597}"/>
              </a:ext>
            </a:extLst>
          </p:cNvPr>
          <p:cNvCxnSpPr>
            <a:stCxn id="3" idx="2"/>
            <a:endCxn id="7" idx="2"/>
          </p:cNvCxnSpPr>
          <p:nvPr/>
        </p:nvCxnSpPr>
        <p:spPr>
          <a:xfrm rot="16200000" flipH="1">
            <a:off x="3701854" y="4488181"/>
            <a:ext cx="12700" cy="1863910"/>
          </a:xfrm>
          <a:prstGeom prst="bentConnector3">
            <a:avLst>
              <a:gd name="adj1" fmla="val 1800000"/>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Elbow Connector 18">
            <a:extLst>
              <a:ext uri="{FF2B5EF4-FFF2-40B4-BE49-F238E27FC236}">
                <a16:creationId xmlns:a16="http://schemas.microsoft.com/office/drawing/2014/main" id="{511D20F9-BCC1-6A75-C4CB-B84C4E7491AB}"/>
              </a:ext>
            </a:extLst>
          </p:cNvPr>
          <p:cNvCxnSpPr>
            <a:cxnSpLocks/>
            <a:stCxn id="9" idx="2"/>
            <a:endCxn id="10" idx="2"/>
          </p:cNvCxnSpPr>
          <p:nvPr/>
        </p:nvCxnSpPr>
        <p:spPr>
          <a:xfrm rot="16200000" flipH="1">
            <a:off x="7368270" y="4488181"/>
            <a:ext cx="12700" cy="1863910"/>
          </a:xfrm>
          <a:prstGeom prst="bentConnector3">
            <a:avLst>
              <a:gd name="adj1" fmla="val 1800000"/>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A889612-F82E-3CC9-D8D5-E6B3F5E782D8}"/>
              </a:ext>
            </a:extLst>
          </p:cNvPr>
          <p:cNvSpPr txBox="1"/>
          <p:nvPr/>
        </p:nvSpPr>
        <p:spPr>
          <a:xfrm>
            <a:off x="3180640" y="5632647"/>
            <a:ext cx="1060996" cy="307777"/>
          </a:xfrm>
          <a:prstGeom prst="rect">
            <a:avLst/>
          </a:prstGeom>
          <a:noFill/>
        </p:spPr>
        <p:txBody>
          <a:bodyPr wrap="none" rtlCol="0">
            <a:spAutoFit/>
          </a:bodyPr>
          <a:lstStyle/>
          <a:p>
            <a:r>
              <a:rPr lang="en-US" sz="1400" dirty="0"/>
              <a:t>our training</a:t>
            </a:r>
          </a:p>
        </p:txBody>
      </p:sp>
      <p:sp>
        <p:nvSpPr>
          <p:cNvPr id="23" name="TextBox 22">
            <a:extLst>
              <a:ext uri="{FF2B5EF4-FFF2-40B4-BE49-F238E27FC236}">
                <a16:creationId xmlns:a16="http://schemas.microsoft.com/office/drawing/2014/main" id="{920150F4-E233-F27E-8D48-C45159DC1206}"/>
              </a:ext>
            </a:extLst>
          </p:cNvPr>
          <p:cNvSpPr txBox="1"/>
          <p:nvPr/>
        </p:nvSpPr>
        <p:spPr>
          <a:xfrm>
            <a:off x="6918803" y="5632647"/>
            <a:ext cx="1060996" cy="307777"/>
          </a:xfrm>
          <a:prstGeom prst="rect">
            <a:avLst/>
          </a:prstGeom>
          <a:noFill/>
        </p:spPr>
        <p:txBody>
          <a:bodyPr wrap="none" rtlCol="0">
            <a:spAutoFit/>
          </a:bodyPr>
          <a:lstStyle/>
          <a:p>
            <a:r>
              <a:rPr lang="en-US" sz="1400" dirty="0"/>
              <a:t>our training</a:t>
            </a:r>
          </a:p>
        </p:txBody>
      </p:sp>
      <p:sp>
        <p:nvSpPr>
          <p:cNvPr id="17" name="TextBox 16">
            <a:extLst>
              <a:ext uri="{FF2B5EF4-FFF2-40B4-BE49-F238E27FC236}">
                <a16:creationId xmlns:a16="http://schemas.microsoft.com/office/drawing/2014/main" id="{56C879E4-4E69-3591-33CD-4453EE3A8590}"/>
              </a:ext>
            </a:extLst>
          </p:cNvPr>
          <p:cNvSpPr txBox="1"/>
          <p:nvPr/>
        </p:nvSpPr>
        <p:spPr>
          <a:xfrm>
            <a:off x="9982200" y="3813904"/>
            <a:ext cx="1802738" cy="369332"/>
          </a:xfrm>
          <a:prstGeom prst="rect">
            <a:avLst/>
          </a:prstGeom>
          <a:noFill/>
        </p:spPr>
        <p:txBody>
          <a:bodyPr wrap="none" rtlCol="0">
            <a:spAutoFit/>
          </a:bodyPr>
          <a:lstStyle/>
          <a:p>
            <a:r>
              <a:rPr lang="en-US" dirty="0"/>
              <a:t>State-of-the-art!</a:t>
            </a:r>
          </a:p>
        </p:txBody>
      </p:sp>
    </p:spTree>
    <p:extLst>
      <p:ext uri="{BB962C8B-B14F-4D97-AF65-F5344CB8AC3E}">
        <p14:creationId xmlns:p14="http://schemas.microsoft.com/office/powerpoint/2010/main" val="187963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2" descr="A screenshot of a computer&#10;&#10;Description automatically generated">
            <a:extLst>
              <a:ext uri="{FF2B5EF4-FFF2-40B4-BE49-F238E27FC236}">
                <a16:creationId xmlns:a16="http://schemas.microsoft.com/office/drawing/2014/main" id="{14466ECB-06BC-A9A9-D74D-928D9A708A82}"/>
              </a:ext>
            </a:extLst>
          </p:cNvPr>
          <p:cNvPicPr>
            <a:picLocks noGrp="1" noChangeAspect="1"/>
          </p:cNvPicPr>
          <p:nvPr>
            <p:ph idx="1"/>
          </p:nvPr>
        </p:nvPicPr>
        <p:blipFill>
          <a:blip r:embed="rId3"/>
          <a:stretch>
            <a:fillRect/>
          </a:stretch>
        </p:blipFill>
        <p:spPr>
          <a:xfrm>
            <a:off x="784467" y="1489338"/>
            <a:ext cx="5585128" cy="5003537"/>
          </a:xfrm>
        </p:spPr>
      </p:pic>
      <p:sp>
        <p:nvSpPr>
          <p:cNvPr id="2" name="Title 1">
            <a:extLst>
              <a:ext uri="{FF2B5EF4-FFF2-40B4-BE49-F238E27FC236}">
                <a16:creationId xmlns:a16="http://schemas.microsoft.com/office/drawing/2014/main" id="{872434F8-3B01-63F1-F46C-187890F131DB}"/>
              </a:ext>
            </a:extLst>
          </p:cNvPr>
          <p:cNvSpPr>
            <a:spLocks noGrp="1"/>
          </p:cNvSpPr>
          <p:nvPr>
            <p:ph type="title"/>
          </p:nvPr>
        </p:nvSpPr>
        <p:spPr/>
        <p:txBody>
          <a:bodyPr/>
          <a:lstStyle/>
          <a:p>
            <a:r>
              <a:rPr lang="en-US" dirty="0"/>
              <a:t>Impact of </a:t>
            </a:r>
            <a:r>
              <a:rPr lang="en-US" dirty="0" err="1"/>
              <a:t>MAmmoTH</a:t>
            </a:r>
            <a:r>
              <a:rPr lang="en-US" dirty="0"/>
              <a:t> (</a:t>
            </a:r>
            <a:r>
              <a:rPr lang="en-US" dirty="0" err="1"/>
              <a:t>Huggingface</a:t>
            </a:r>
            <a:r>
              <a:rPr lang="en-US" dirty="0"/>
              <a:t>)</a:t>
            </a:r>
          </a:p>
        </p:txBody>
      </p:sp>
      <p:sp>
        <p:nvSpPr>
          <p:cNvPr id="5" name="Slide Number Placeholder 4">
            <a:extLst>
              <a:ext uri="{FF2B5EF4-FFF2-40B4-BE49-F238E27FC236}">
                <a16:creationId xmlns:a16="http://schemas.microsoft.com/office/drawing/2014/main" id="{EAFAD5C0-FC14-8045-CCAC-EAEF7A8F9810}"/>
              </a:ext>
            </a:extLst>
          </p:cNvPr>
          <p:cNvSpPr>
            <a:spLocks noGrp="1"/>
          </p:cNvSpPr>
          <p:nvPr>
            <p:ph type="sldNum" sz="quarter" idx="12"/>
          </p:nvPr>
        </p:nvSpPr>
        <p:spPr/>
        <p:txBody>
          <a:bodyPr/>
          <a:lstStyle/>
          <a:p>
            <a:fld id="{BA64772F-E81F-0045-92B8-B93AB4530561}" type="slidenum">
              <a:rPr lang="en-US" smtClean="0"/>
              <a:t>31</a:t>
            </a:fld>
            <a:endParaRPr lang="en-US"/>
          </a:p>
        </p:txBody>
      </p:sp>
      <p:grpSp>
        <p:nvGrpSpPr>
          <p:cNvPr id="8" name="Group 7">
            <a:extLst>
              <a:ext uri="{FF2B5EF4-FFF2-40B4-BE49-F238E27FC236}">
                <a16:creationId xmlns:a16="http://schemas.microsoft.com/office/drawing/2014/main" id="{515B80C9-11B0-8333-5F81-8D21292E96DF}"/>
              </a:ext>
            </a:extLst>
          </p:cNvPr>
          <p:cNvGrpSpPr/>
          <p:nvPr/>
        </p:nvGrpSpPr>
        <p:grpSpPr>
          <a:xfrm>
            <a:off x="6921795" y="1562986"/>
            <a:ext cx="4104730" cy="4788000"/>
            <a:chOff x="6921795" y="1562986"/>
            <a:chExt cx="4104730" cy="4788000"/>
          </a:xfrm>
        </p:grpSpPr>
        <p:pic>
          <p:nvPicPr>
            <p:cNvPr id="16" name="Picture 15">
              <a:extLst>
                <a:ext uri="{FF2B5EF4-FFF2-40B4-BE49-F238E27FC236}">
                  <a16:creationId xmlns:a16="http://schemas.microsoft.com/office/drawing/2014/main" id="{A8A40AD9-3B6B-BE8A-4F09-5BA238C2BFBC}"/>
                </a:ext>
              </a:extLst>
            </p:cNvPr>
            <p:cNvPicPr>
              <a:picLocks noChangeAspect="1"/>
            </p:cNvPicPr>
            <p:nvPr/>
          </p:nvPicPr>
          <p:blipFill>
            <a:blip r:embed="rId4"/>
            <a:stretch>
              <a:fillRect/>
            </a:stretch>
          </p:blipFill>
          <p:spPr>
            <a:xfrm>
              <a:off x="7262122" y="1690965"/>
              <a:ext cx="3568826" cy="421515"/>
            </a:xfrm>
            <a:prstGeom prst="rect">
              <a:avLst/>
            </a:prstGeom>
          </p:spPr>
        </p:pic>
        <p:pic>
          <p:nvPicPr>
            <p:cNvPr id="18" name="Picture 17" descr="A screenshot of a phone&#10;&#10;Description automatically generated">
              <a:extLst>
                <a:ext uri="{FF2B5EF4-FFF2-40B4-BE49-F238E27FC236}">
                  <a16:creationId xmlns:a16="http://schemas.microsoft.com/office/drawing/2014/main" id="{F7C5F32D-4278-2C59-7D5A-BD3120641E12}"/>
                </a:ext>
              </a:extLst>
            </p:cNvPr>
            <p:cNvPicPr>
              <a:picLocks noChangeAspect="1"/>
            </p:cNvPicPr>
            <p:nvPr/>
          </p:nvPicPr>
          <p:blipFill>
            <a:blip r:embed="rId5"/>
            <a:stretch>
              <a:fillRect/>
            </a:stretch>
          </p:blipFill>
          <p:spPr>
            <a:xfrm>
              <a:off x="7576680" y="2111762"/>
              <a:ext cx="2733716" cy="3640234"/>
            </a:xfrm>
            <a:prstGeom prst="rect">
              <a:avLst/>
            </a:prstGeom>
          </p:spPr>
        </p:pic>
        <p:sp>
          <p:nvSpPr>
            <p:cNvPr id="21" name="Rectangle 20">
              <a:extLst>
                <a:ext uri="{FF2B5EF4-FFF2-40B4-BE49-F238E27FC236}">
                  <a16:creationId xmlns:a16="http://schemas.microsoft.com/office/drawing/2014/main" id="{E3AE5DCA-018E-6F61-E431-6C89B8ADEFFE}"/>
                </a:ext>
              </a:extLst>
            </p:cNvPr>
            <p:cNvSpPr/>
            <p:nvPr/>
          </p:nvSpPr>
          <p:spPr>
            <a:xfrm>
              <a:off x="6921795" y="1562986"/>
              <a:ext cx="4104730" cy="4788000"/>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7BE0100-4F4E-7BB0-CAA2-512F31EAFE21}"/>
                </a:ext>
              </a:extLst>
            </p:cNvPr>
            <p:cNvSpPr/>
            <p:nvPr/>
          </p:nvSpPr>
          <p:spPr>
            <a:xfrm>
              <a:off x="7557811" y="5490782"/>
              <a:ext cx="2044840" cy="3651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FC52FDE-7044-D5CF-CCAF-5E4289969A7A}"/>
                </a:ext>
              </a:extLst>
            </p:cNvPr>
            <p:cNvSpPr txBox="1"/>
            <p:nvPr/>
          </p:nvSpPr>
          <p:spPr>
            <a:xfrm>
              <a:off x="7491201" y="5951363"/>
              <a:ext cx="3413627" cy="338554"/>
            </a:xfrm>
            <a:prstGeom prst="rect">
              <a:avLst/>
            </a:prstGeom>
            <a:noFill/>
          </p:spPr>
          <p:txBody>
            <a:bodyPr wrap="none" rtlCol="0">
              <a:spAutoFit/>
            </a:bodyPr>
            <a:lstStyle/>
            <a:p>
              <a:r>
                <a:rPr lang="en-US" sz="1600" dirty="0">
                  <a:solidFill>
                    <a:srgbClr val="FF0000"/>
                  </a:solidFill>
                </a:rPr>
                <a:t>529 models trained  on </a:t>
              </a:r>
              <a:r>
                <a:rPr lang="en-US" sz="1600" dirty="0" err="1">
                  <a:solidFill>
                    <a:srgbClr val="FF0000"/>
                  </a:solidFill>
                </a:rPr>
                <a:t>MathInstruct</a:t>
              </a:r>
              <a:r>
                <a:rPr lang="en-US" sz="1600" dirty="0">
                  <a:solidFill>
                    <a:srgbClr val="FF0000"/>
                  </a:solidFill>
                </a:rPr>
                <a:t> </a:t>
              </a:r>
            </a:p>
          </p:txBody>
        </p:sp>
      </p:grpSp>
      <p:pic>
        <p:nvPicPr>
          <p:cNvPr id="7" name="Picture 6" descr="A screenshot of a computer&#10;&#10;Description automatically generated">
            <a:extLst>
              <a:ext uri="{FF2B5EF4-FFF2-40B4-BE49-F238E27FC236}">
                <a16:creationId xmlns:a16="http://schemas.microsoft.com/office/drawing/2014/main" id="{4F58E3AC-C46B-0B63-E1CA-D899F51CEDDC}"/>
              </a:ext>
            </a:extLst>
          </p:cNvPr>
          <p:cNvPicPr>
            <a:picLocks noChangeAspect="1"/>
          </p:cNvPicPr>
          <p:nvPr/>
        </p:nvPicPr>
        <p:blipFill>
          <a:blip r:embed="rId6"/>
          <a:stretch>
            <a:fillRect/>
          </a:stretch>
        </p:blipFill>
        <p:spPr>
          <a:xfrm>
            <a:off x="915927" y="1562987"/>
            <a:ext cx="5298123" cy="4344146"/>
          </a:xfrm>
          <a:prstGeom prst="rect">
            <a:avLst/>
          </a:prstGeom>
          <a:ln>
            <a:solidFill>
              <a:schemeClr val="accent1">
                <a:shade val="15000"/>
              </a:schemeClr>
            </a:solidFill>
          </a:ln>
        </p:spPr>
      </p:pic>
    </p:spTree>
    <p:extLst>
      <p:ext uri="{BB962C8B-B14F-4D97-AF65-F5344CB8AC3E}">
        <p14:creationId xmlns:p14="http://schemas.microsoft.com/office/powerpoint/2010/main" val="34355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0A2DF-3BF9-A8E3-77C9-B4CC3FF17CE4}"/>
              </a:ext>
            </a:extLst>
          </p:cNvPr>
          <p:cNvSpPr>
            <a:spLocks noGrp="1"/>
          </p:cNvSpPr>
          <p:nvPr>
            <p:ph type="title"/>
          </p:nvPr>
        </p:nvSpPr>
        <p:spPr/>
        <p:txBody>
          <a:bodyPr/>
          <a:lstStyle/>
          <a:p>
            <a:r>
              <a:rPr lang="en-US" dirty="0"/>
              <a:t>Impact of </a:t>
            </a:r>
            <a:r>
              <a:rPr lang="en-US" dirty="0" err="1"/>
              <a:t>MAmmoTH</a:t>
            </a:r>
            <a:r>
              <a:rPr lang="en-US" dirty="0"/>
              <a:t> (AI Math Olympiad)</a:t>
            </a:r>
          </a:p>
        </p:txBody>
      </p:sp>
      <p:sp>
        <p:nvSpPr>
          <p:cNvPr id="5" name="Slide Number Placeholder 4">
            <a:extLst>
              <a:ext uri="{FF2B5EF4-FFF2-40B4-BE49-F238E27FC236}">
                <a16:creationId xmlns:a16="http://schemas.microsoft.com/office/drawing/2014/main" id="{8C5742C7-3D1D-502A-B16B-96106EA3C746}"/>
              </a:ext>
            </a:extLst>
          </p:cNvPr>
          <p:cNvSpPr>
            <a:spLocks noGrp="1"/>
          </p:cNvSpPr>
          <p:nvPr>
            <p:ph type="sldNum" sz="quarter" idx="12"/>
          </p:nvPr>
        </p:nvSpPr>
        <p:spPr/>
        <p:txBody>
          <a:bodyPr/>
          <a:lstStyle/>
          <a:p>
            <a:fld id="{BA64772F-E81F-0045-92B8-B93AB4530561}" type="slidenum">
              <a:rPr lang="en-US" smtClean="0"/>
              <a:t>32</a:t>
            </a:fld>
            <a:endParaRPr lang="en-US"/>
          </a:p>
        </p:txBody>
      </p:sp>
      <p:pic>
        <p:nvPicPr>
          <p:cNvPr id="6" name="Picture 5" descr="A screenshot of a computer&#10;&#10;Description automatically generated">
            <a:extLst>
              <a:ext uri="{FF2B5EF4-FFF2-40B4-BE49-F238E27FC236}">
                <a16:creationId xmlns:a16="http://schemas.microsoft.com/office/drawing/2014/main" id="{C2E329C7-19E7-B617-0131-5ACD3ED621E4}"/>
              </a:ext>
            </a:extLst>
          </p:cNvPr>
          <p:cNvPicPr>
            <a:picLocks noChangeAspect="1"/>
          </p:cNvPicPr>
          <p:nvPr/>
        </p:nvPicPr>
        <p:blipFill rotWithShape="1">
          <a:blip r:embed="rId3"/>
          <a:srcRect l="-1362" t="-556" r="3204" b="23137"/>
          <a:stretch/>
        </p:blipFill>
        <p:spPr>
          <a:xfrm>
            <a:off x="6892554" y="1690688"/>
            <a:ext cx="4234125" cy="3991654"/>
          </a:xfrm>
          <a:prstGeom prst="rect">
            <a:avLst/>
          </a:prstGeom>
          <a:ln w="6350">
            <a:solidFill>
              <a:schemeClr val="tx1"/>
            </a:solidFill>
          </a:ln>
        </p:spPr>
      </p:pic>
      <p:grpSp>
        <p:nvGrpSpPr>
          <p:cNvPr id="15" name="Group 14">
            <a:extLst>
              <a:ext uri="{FF2B5EF4-FFF2-40B4-BE49-F238E27FC236}">
                <a16:creationId xmlns:a16="http://schemas.microsoft.com/office/drawing/2014/main" id="{B243F24D-4104-E27D-FEC5-F6017F35111F}"/>
              </a:ext>
            </a:extLst>
          </p:cNvPr>
          <p:cNvGrpSpPr/>
          <p:nvPr/>
        </p:nvGrpSpPr>
        <p:grpSpPr>
          <a:xfrm>
            <a:off x="733698" y="2058143"/>
            <a:ext cx="5918673" cy="3374308"/>
            <a:chOff x="838200" y="1345282"/>
            <a:chExt cx="5918673" cy="3374308"/>
          </a:xfrm>
        </p:grpSpPr>
        <p:pic>
          <p:nvPicPr>
            <p:cNvPr id="12" name="Picture 11" descr="A group of yellow emojis on a white background&#10;&#10;Description automatically generated">
              <a:extLst>
                <a:ext uri="{FF2B5EF4-FFF2-40B4-BE49-F238E27FC236}">
                  <a16:creationId xmlns:a16="http://schemas.microsoft.com/office/drawing/2014/main" id="{0E9CB9FD-BEE8-3C9D-C5F4-75B992190BA5}"/>
                </a:ext>
              </a:extLst>
            </p:cNvPr>
            <p:cNvPicPr>
              <a:picLocks noChangeAspect="1"/>
            </p:cNvPicPr>
            <p:nvPr/>
          </p:nvPicPr>
          <p:blipFill>
            <a:blip r:embed="rId4"/>
            <a:stretch>
              <a:fillRect/>
            </a:stretch>
          </p:blipFill>
          <p:spPr>
            <a:xfrm>
              <a:off x="838200" y="1345282"/>
              <a:ext cx="5808115" cy="2147208"/>
            </a:xfrm>
            <a:prstGeom prst="rect">
              <a:avLst/>
            </a:prstGeom>
          </p:spPr>
        </p:pic>
        <p:pic>
          <p:nvPicPr>
            <p:cNvPr id="14" name="Picture 13" descr="A close-up of a text&#10;&#10;Description automatically generated">
              <a:extLst>
                <a:ext uri="{FF2B5EF4-FFF2-40B4-BE49-F238E27FC236}">
                  <a16:creationId xmlns:a16="http://schemas.microsoft.com/office/drawing/2014/main" id="{9437D69E-B56E-D157-279F-F6D1D2F816BD}"/>
                </a:ext>
              </a:extLst>
            </p:cNvPr>
            <p:cNvPicPr>
              <a:picLocks noChangeAspect="1"/>
            </p:cNvPicPr>
            <p:nvPr/>
          </p:nvPicPr>
          <p:blipFill>
            <a:blip r:embed="rId5"/>
            <a:stretch>
              <a:fillRect/>
            </a:stretch>
          </p:blipFill>
          <p:spPr>
            <a:xfrm>
              <a:off x="991457" y="3813293"/>
              <a:ext cx="5765416" cy="906297"/>
            </a:xfrm>
            <a:prstGeom prst="rect">
              <a:avLst/>
            </a:prstGeom>
          </p:spPr>
        </p:pic>
      </p:grpSp>
      <p:sp>
        <p:nvSpPr>
          <p:cNvPr id="17" name="Rectangle 16">
            <a:extLst>
              <a:ext uri="{FF2B5EF4-FFF2-40B4-BE49-F238E27FC236}">
                <a16:creationId xmlns:a16="http://schemas.microsoft.com/office/drawing/2014/main" id="{ABCC0A77-5342-3A80-EEE9-8201625BEEB8}"/>
              </a:ext>
            </a:extLst>
          </p:cNvPr>
          <p:cNvSpPr/>
          <p:nvPr/>
        </p:nvSpPr>
        <p:spPr>
          <a:xfrm>
            <a:off x="851263" y="1690688"/>
            <a:ext cx="5801108" cy="3991654"/>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374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FE9B-E176-E106-92EC-19770D4B2DA9}"/>
              </a:ext>
            </a:extLst>
          </p:cNvPr>
          <p:cNvSpPr>
            <a:spLocks noGrp="1"/>
          </p:cNvSpPr>
          <p:nvPr>
            <p:ph type="title"/>
          </p:nvPr>
        </p:nvSpPr>
        <p:spPr/>
        <p:txBody>
          <a:bodyPr/>
          <a:lstStyle/>
          <a:p>
            <a:r>
              <a:rPr lang="en-US" dirty="0"/>
              <a:t>Talk Outline</a:t>
            </a:r>
          </a:p>
        </p:txBody>
      </p:sp>
      <p:sp>
        <p:nvSpPr>
          <p:cNvPr id="3" name="Content Placeholder 2">
            <a:extLst>
              <a:ext uri="{FF2B5EF4-FFF2-40B4-BE49-F238E27FC236}">
                <a16:creationId xmlns:a16="http://schemas.microsoft.com/office/drawing/2014/main" id="{781804ED-C963-82E8-F6EA-0FDF5C705A7A}"/>
              </a:ext>
            </a:extLst>
          </p:cNvPr>
          <p:cNvSpPr>
            <a:spLocks noGrp="1"/>
          </p:cNvSpPr>
          <p:nvPr>
            <p:ph idx="1"/>
          </p:nvPr>
        </p:nvSpPr>
        <p:spPr/>
        <p:txBody>
          <a:bodyPr>
            <a:normAutofit/>
          </a:bodyPr>
          <a:lstStyle/>
          <a:p>
            <a:r>
              <a:rPr lang="en-US" dirty="0">
                <a:solidFill>
                  <a:schemeClr val="bg1">
                    <a:lumMod val="95000"/>
                  </a:schemeClr>
                </a:solidFill>
              </a:rPr>
              <a:t>Section 1: Math</a:t>
            </a:r>
          </a:p>
          <a:p>
            <a:pPr lvl="1"/>
            <a:r>
              <a:rPr lang="en-US" dirty="0">
                <a:solidFill>
                  <a:schemeClr val="bg1">
                    <a:lumMod val="95000"/>
                  </a:schemeClr>
                </a:solidFill>
              </a:rPr>
              <a:t>Interacting with Python Tools</a:t>
            </a:r>
          </a:p>
          <a:p>
            <a:pPr lvl="1"/>
            <a:endParaRPr lang="en-US" dirty="0"/>
          </a:p>
          <a:p>
            <a:r>
              <a:rPr lang="en-US" dirty="0"/>
              <a:t>Section 2: Coding</a:t>
            </a:r>
          </a:p>
          <a:p>
            <a:pPr lvl="1"/>
            <a:r>
              <a:rPr lang="en-US" dirty="0"/>
              <a:t>Interacting with Executor</a:t>
            </a:r>
          </a:p>
          <a:p>
            <a:pPr lvl="1"/>
            <a:endParaRPr lang="en-US" dirty="0">
              <a:solidFill>
                <a:schemeClr val="bg1">
                  <a:lumMod val="95000"/>
                </a:schemeClr>
              </a:solidFill>
            </a:endParaRPr>
          </a:p>
          <a:p>
            <a:r>
              <a:rPr lang="en-US" dirty="0">
                <a:solidFill>
                  <a:schemeClr val="bg1">
                    <a:lumMod val="95000"/>
                  </a:schemeClr>
                </a:solidFill>
              </a:rPr>
              <a:t>Other Work</a:t>
            </a:r>
          </a:p>
          <a:p>
            <a:pPr lvl="1"/>
            <a:r>
              <a:rPr lang="en-US" dirty="0">
                <a:solidFill>
                  <a:schemeClr val="bg1">
                    <a:lumMod val="95000"/>
                  </a:schemeClr>
                </a:solidFill>
              </a:rPr>
              <a:t>Evaluation &amp; Multimodal &amp; RAG</a:t>
            </a:r>
          </a:p>
          <a:p>
            <a:pPr marL="457200" lvl="1" indent="0">
              <a:buNone/>
            </a:pPr>
            <a:endParaRPr lang="en-US" dirty="0">
              <a:solidFill>
                <a:schemeClr val="bg1">
                  <a:lumMod val="95000"/>
                </a:schemeClr>
              </a:solidFill>
            </a:endParaRPr>
          </a:p>
          <a:p>
            <a:r>
              <a:rPr lang="en-US" dirty="0">
                <a:solidFill>
                  <a:schemeClr val="bg1">
                    <a:lumMod val="95000"/>
                  </a:schemeClr>
                </a:solidFill>
              </a:rPr>
              <a:t>Future Work</a:t>
            </a:r>
          </a:p>
        </p:txBody>
      </p:sp>
      <p:sp>
        <p:nvSpPr>
          <p:cNvPr id="4" name="Slide Number Placeholder 3">
            <a:extLst>
              <a:ext uri="{FF2B5EF4-FFF2-40B4-BE49-F238E27FC236}">
                <a16:creationId xmlns:a16="http://schemas.microsoft.com/office/drawing/2014/main" id="{9E4FCF7C-09EF-8DD4-8B79-89727004F360}"/>
              </a:ext>
            </a:extLst>
          </p:cNvPr>
          <p:cNvSpPr>
            <a:spLocks noGrp="1"/>
          </p:cNvSpPr>
          <p:nvPr>
            <p:ph type="sldNum" sz="quarter" idx="12"/>
          </p:nvPr>
        </p:nvSpPr>
        <p:spPr/>
        <p:txBody>
          <a:bodyPr/>
          <a:lstStyle/>
          <a:p>
            <a:fld id="{BA64772F-E81F-0045-92B8-B93AB4530561}" type="slidenum">
              <a:rPr lang="en-US" smtClean="0"/>
              <a:t>33</a:t>
            </a:fld>
            <a:endParaRPr lang="en-US"/>
          </a:p>
        </p:txBody>
      </p:sp>
    </p:spTree>
    <p:extLst>
      <p:ext uri="{BB962C8B-B14F-4D97-AF65-F5344CB8AC3E}">
        <p14:creationId xmlns:p14="http://schemas.microsoft.com/office/powerpoint/2010/main" val="3372820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BE0C5-BA68-00E2-8CD5-24D8E87E6353}"/>
              </a:ext>
            </a:extLst>
          </p:cNvPr>
          <p:cNvSpPr>
            <a:spLocks noGrp="1"/>
          </p:cNvSpPr>
          <p:nvPr>
            <p:ph type="title"/>
          </p:nvPr>
        </p:nvSpPr>
        <p:spPr/>
        <p:txBody>
          <a:bodyPr/>
          <a:lstStyle/>
          <a:p>
            <a:r>
              <a:rPr lang="en-US" dirty="0"/>
              <a:t>Background: Code Generation</a:t>
            </a:r>
          </a:p>
        </p:txBody>
      </p:sp>
      <p:pic>
        <p:nvPicPr>
          <p:cNvPr id="7" name="Content Placeholder 6" descr="A screenshot of a computer program&#10;&#10;Description automatically generated">
            <a:extLst>
              <a:ext uri="{FF2B5EF4-FFF2-40B4-BE49-F238E27FC236}">
                <a16:creationId xmlns:a16="http://schemas.microsoft.com/office/drawing/2014/main" id="{7645AE99-C5DF-83D0-BBD9-6214097C43F7}"/>
              </a:ext>
            </a:extLst>
          </p:cNvPr>
          <p:cNvPicPr>
            <a:picLocks noGrp="1" noChangeAspect="1"/>
          </p:cNvPicPr>
          <p:nvPr>
            <p:ph idx="1"/>
          </p:nvPr>
        </p:nvPicPr>
        <p:blipFill>
          <a:blip r:embed="rId3"/>
          <a:stretch>
            <a:fillRect/>
          </a:stretch>
        </p:blipFill>
        <p:spPr>
          <a:xfrm>
            <a:off x="838200" y="2131483"/>
            <a:ext cx="4486952" cy="2465917"/>
          </a:xfrm>
          <a:ln>
            <a:solidFill>
              <a:schemeClr val="tx1">
                <a:lumMod val="50000"/>
                <a:lumOff val="50000"/>
              </a:schemeClr>
            </a:solidFill>
            <a:prstDash val="sysDash"/>
          </a:ln>
        </p:spPr>
      </p:pic>
      <p:sp>
        <p:nvSpPr>
          <p:cNvPr id="5" name="Slide Number Placeholder 4">
            <a:extLst>
              <a:ext uri="{FF2B5EF4-FFF2-40B4-BE49-F238E27FC236}">
                <a16:creationId xmlns:a16="http://schemas.microsoft.com/office/drawing/2014/main" id="{BD6761CB-4708-EAEB-AEAD-FC2407A8EAEE}"/>
              </a:ext>
            </a:extLst>
          </p:cNvPr>
          <p:cNvSpPr>
            <a:spLocks noGrp="1"/>
          </p:cNvSpPr>
          <p:nvPr>
            <p:ph type="sldNum" sz="quarter" idx="12"/>
          </p:nvPr>
        </p:nvSpPr>
        <p:spPr/>
        <p:txBody>
          <a:bodyPr/>
          <a:lstStyle/>
          <a:p>
            <a:fld id="{BA64772F-E81F-0045-92B8-B93AB4530561}" type="slidenum">
              <a:rPr lang="en-US" smtClean="0"/>
              <a:t>34</a:t>
            </a:fld>
            <a:endParaRPr lang="en-US"/>
          </a:p>
        </p:txBody>
      </p:sp>
      <p:pic>
        <p:nvPicPr>
          <p:cNvPr id="1026" name="Picture 2" descr="Text-to-code Generation with TensorFlow, 🤗 &amp; MBPP">
            <a:extLst>
              <a:ext uri="{FF2B5EF4-FFF2-40B4-BE49-F238E27FC236}">
                <a16:creationId xmlns:a16="http://schemas.microsoft.com/office/drawing/2014/main" id="{D53531D2-BBA9-DF5E-6829-E4E0E1A75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1805" y="2131483"/>
            <a:ext cx="5707729" cy="2465917"/>
          </a:xfrm>
          <a:prstGeom prst="rect">
            <a:avLst/>
          </a:prstGeom>
          <a:noFill/>
          <a:ln>
            <a:solidFill>
              <a:schemeClr val="tx1">
                <a:lumMod val="50000"/>
                <a:lumOff val="50000"/>
              </a:schemeClr>
            </a:solidFill>
            <a:prstDash val="sysDash"/>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72AC0EA-1981-7113-A762-40E163FA87F0}"/>
              </a:ext>
            </a:extLst>
          </p:cNvPr>
          <p:cNvSpPr txBox="1"/>
          <p:nvPr/>
        </p:nvSpPr>
        <p:spPr>
          <a:xfrm>
            <a:off x="1329076" y="4917887"/>
            <a:ext cx="3505200" cy="369332"/>
          </a:xfrm>
          <a:prstGeom prst="rect">
            <a:avLst/>
          </a:prstGeom>
          <a:noFill/>
        </p:spPr>
        <p:txBody>
          <a:bodyPr wrap="square" rtlCol="0">
            <a:spAutoFit/>
          </a:bodyPr>
          <a:lstStyle/>
          <a:p>
            <a:r>
              <a:rPr lang="en-US" dirty="0"/>
              <a:t>Function + </a:t>
            </a:r>
            <a:r>
              <a:rPr lang="en-US" dirty="0" err="1"/>
              <a:t>DocString</a:t>
            </a:r>
            <a:r>
              <a:rPr lang="en-US" dirty="0"/>
              <a:t> -&gt; Program</a:t>
            </a:r>
          </a:p>
        </p:txBody>
      </p:sp>
      <p:sp>
        <p:nvSpPr>
          <p:cNvPr id="11" name="TextBox 10">
            <a:extLst>
              <a:ext uri="{FF2B5EF4-FFF2-40B4-BE49-F238E27FC236}">
                <a16:creationId xmlns:a16="http://schemas.microsoft.com/office/drawing/2014/main" id="{10062B15-2FC8-884E-FA4E-77EA09211784}"/>
              </a:ext>
            </a:extLst>
          </p:cNvPr>
          <p:cNvSpPr txBox="1"/>
          <p:nvPr/>
        </p:nvSpPr>
        <p:spPr>
          <a:xfrm>
            <a:off x="6523069" y="4917887"/>
            <a:ext cx="3505200" cy="369332"/>
          </a:xfrm>
          <a:prstGeom prst="rect">
            <a:avLst/>
          </a:prstGeom>
          <a:noFill/>
        </p:spPr>
        <p:txBody>
          <a:bodyPr wrap="square" rtlCol="0">
            <a:spAutoFit/>
          </a:bodyPr>
          <a:lstStyle/>
          <a:p>
            <a:r>
              <a:rPr lang="en-US" dirty="0"/>
              <a:t>Language Instruction -&gt; Program</a:t>
            </a:r>
          </a:p>
        </p:txBody>
      </p:sp>
      <p:sp>
        <p:nvSpPr>
          <p:cNvPr id="13" name="Rounded Rectangle 12">
            <a:extLst>
              <a:ext uri="{FF2B5EF4-FFF2-40B4-BE49-F238E27FC236}">
                <a16:creationId xmlns:a16="http://schemas.microsoft.com/office/drawing/2014/main" id="{1A6F9DE7-D06C-79E2-D96D-08F3F09BF0CC}"/>
              </a:ext>
            </a:extLst>
          </p:cNvPr>
          <p:cNvSpPr/>
          <p:nvPr/>
        </p:nvSpPr>
        <p:spPr>
          <a:xfrm>
            <a:off x="838200" y="1658937"/>
            <a:ext cx="4486952" cy="326571"/>
          </a:xfrm>
          <a:prstGeom prst="roundRect">
            <a:avLst>
              <a:gd name="adj" fmla="val 0"/>
            </a:avLst>
          </a:prstGeom>
          <a:solidFill>
            <a:schemeClr val="bg1">
              <a:lumMod val="95000"/>
            </a:scheme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Code Completion</a:t>
            </a:r>
          </a:p>
        </p:txBody>
      </p:sp>
      <p:sp>
        <p:nvSpPr>
          <p:cNvPr id="14" name="Rounded Rectangle 13">
            <a:extLst>
              <a:ext uri="{FF2B5EF4-FFF2-40B4-BE49-F238E27FC236}">
                <a16:creationId xmlns:a16="http://schemas.microsoft.com/office/drawing/2014/main" id="{EE81497B-6890-959B-6309-5D7930495501}"/>
              </a:ext>
            </a:extLst>
          </p:cNvPr>
          <p:cNvSpPr/>
          <p:nvPr/>
        </p:nvSpPr>
        <p:spPr>
          <a:xfrm>
            <a:off x="5421804" y="1658937"/>
            <a:ext cx="5707729" cy="326571"/>
          </a:xfrm>
          <a:prstGeom prst="roundRect">
            <a:avLst>
              <a:gd name="adj" fmla="val 0"/>
            </a:avLst>
          </a:prstGeom>
          <a:solidFill>
            <a:schemeClr val="bg1">
              <a:lumMod val="95000"/>
            </a:scheme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Code Synthesis</a:t>
            </a:r>
          </a:p>
        </p:txBody>
      </p:sp>
    </p:spTree>
    <p:extLst>
      <p:ext uri="{BB962C8B-B14F-4D97-AF65-F5344CB8AC3E}">
        <p14:creationId xmlns:p14="http://schemas.microsoft.com/office/powerpoint/2010/main" val="3095140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EBA9D-C2F7-6E3A-1280-ABE9A13AB2E2}"/>
              </a:ext>
            </a:extLst>
          </p:cNvPr>
          <p:cNvSpPr>
            <a:spLocks noGrp="1"/>
          </p:cNvSpPr>
          <p:nvPr>
            <p:ph type="title"/>
          </p:nvPr>
        </p:nvSpPr>
        <p:spPr/>
        <p:txBody>
          <a:bodyPr>
            <a:noAutofit/>
          </a:bodyPr>
          <a:lstStyle/>
          <a:p>
            <a:r>
              <a:rPr lang="en-US" sz="3600" dirty="0"/>
              <a:t>Teaching Coders to Interact with Executor and Humans</a:t>
            </a:r>
          </a:p>
        </p:txBody>
      </p:sp>
      <p:sp>
        <p:nvSpPr>
          <p:cNvPr id="5" name="Slide Number Placeholder 4">
            <a:extLst>
              <a:ext uri="{FF2B5EF4-FFF2-40B4-BE49-F238E27FC236}">
                <a16:creationId xmlns:a16="http://schemas.microsoft.com/office/drawing/2014/main" id="{136DB9B9-FC8A-4139-F4BC-87E086830C72}"/>
              </a:ext>
            </a:extLst>
          </p:cNvPr>
          <p:cNvSpPr>
            <a:spLocks noGrp="1"/>
          </p:cNvSpPr>
          <p:nvPr>
            <p:ph type="sldNum" sz="quarter" idx="12"/>
          </p:nvPr>
        </p:nvSpPr>
        <p:spPr/>
        <p:txBody>
          <a:bodyPr/>
          <a:lstStyle/>
          <a:p>
            <a:fld id="{BA64772F-E81F-0045-92B8-B93AB4530561}" type="slidenum">
              <a:rPr lang="en-US" smtClean="0"/>
              <a:t>35</a:t>
            </a:fld>
            <a:endParaRPr lang="en-US"/>
          </a:p>
        </p:txBody>
      </p:sp>
      <p:sp>
        <p:nvSpPr>
          <p:cNvPr id="39" name="Rounded Rectangle 38">
            <a:extLst>
              <a:ext uri="{FF2B5EF4-FFF2-40B4-BE49-F238E27FC236}">
                <a16:creationId xmlns:a16="http://schemas.microsoft.com/office/drawing/2014/main" id="{78EA9349-E298-D79A-942B-0B77AA6CCAA1}"/>
              </a:ext>
            </a:extLst>
          </p:cNvPr>
          <p:cNvSpPr/>
          <p:nvPr/>
        </p:nvSpPr>
        <p:spPr>
          <a:xfrm>
            <a:off x="958231" y="3165364"/>
            <a:ext cx="801197" cy="430306"/>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Coder</a:t>
            </a:r>
          </a:p>
        </p:txBody>
      </p:sp>
      <p:cxnSp>
        <p:nvCxnSpPr>
          <p:cNvPr id="41" name="Straight Arrow Connector 40">
            <a:extLst>
              <a:ext uri="{FF2B5EF4-FFF2-40B4-BE49-F238E27FC236}">
                <a16:creationId xmlns:a16="http://schemas.microsoft.com/office/drawing/2014/main" id="{36378FBE-897E-A8B0-1961-9849FD0616EE}"/>
              </a:ext>
            </a:extLst>
          </p:cNvPr>
          <p:cNvCxnSpPr>
            <a:cxnSpLocks/>
            <a:stCxn id="39" idx="3"/>
            <a:endCxn id="3078" idx="1"/>
          </p:cNvCxnSpPr>
          <p:nvPr/>
        </p:nvCxnSpPr>
        <p:spPr>
          <a:xfrm flipV="1">
            <a:off x="1759428" y="3375073"/>
            <a:ext cx="370045" cy="544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074" name="Picture 2" descr="Execution - Free marketing icons">
            <a:extLst>
              <a:ext uri="{FF2B5EF4-FFF2-40B4-BE49-F238E27FC236}">
                <a16:creationId xmlns:a16="http://schemas.microsoft.com/office/drawing/2014/main" id="{B3B37028-D2D7-7C6E-93D9-D08A6E64A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2570" y="3159919"/>
            <a:ext cx="430307" cy="430307"/>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a:extLst>
              <a:ext uri="{FF2B5EF4-FFF2-40B4-BE49-F238E27FC236}">
                <a16:creationId xmlns:a16="http://schemas.microsoft.com/office/drawing/2014/main" id="{D3AF56FC-ADC6-0B85-3969-2E825E832738}"/>
              </a:ext>
            </a:extLst>
          </p:cNvPr>
          <p:cNvCxnSpPr>
            <a:cxnSpLocks/>
            <a:stCxn id="3078" idx="3"/>
            <a:endCxn id="3074" idx="1"/>
          </p:cNvCxnSpPr>
          <p:nvPr/>
        </p:nvCxnSpPr>
        <p:spPr>
          <a:xfrm>
            <a:off x="2883910" y="3375073"/>
            <a:ext cx="38866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076" name="Picture 4" descr="Analyze a stack trace | Android Studio | Android Developers">
            <a:extLst>
              <a:ext uri="{FF2B5EF4-FFF2-40B4-BE49-F238E27FC236}">
                <a16:creationId xmlns:a16="http://schemas.microsoft.com/office/drawing/2014/main" id="{E965493E-DC93-D47B-564F-64F95E046D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395" t="19760" r="606" b="12830"/>
          <a:stretch/>
        </p:blipFill>
        <p:spPr bwMode="auto">
          <a:xfrm>
            <a:off x="4034695" y="3146271"/>
            <a:ext cx="1396577" cy="4303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48" name="Straight Arrow Connector 47">
            <a:extLst>
              <a:ext uri="{FF2B5EF4-FFF2-40B4-BE49-F238E27FC236}">
                <a16:creationId xmlns:a16="http://schemas.microsoft.com/office/drawing/2014/main" id="{996AFC75-92CD-D2F1-7CD5-787D769A56DB}"/>
              </a:ext>
            </a:extLst>
          </p:cNvPr>
          <p:cNvCxnSpPr>
            <a:cxnSpLocks/>
            <a:stCxn id="3074" idx="3"/>
            <a:endCxn id="3076" idx="1"/>
          </p:cNvCxnSpPr>
          <p:nvPr/>
        </p:nvCxnSpPr>
        <p:spPr>
          <a:xfrm flipV="1">
            <a:off x="3702877" y="3361425"/>
            <a:ext cx="331818" cy="1364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078" name="Picture 6" descr="Code Snippet 3D Icon - Free Download User Interface 3D Icons | IconScout">
            <a:extLst>
              <a:ext uri="{FF2B5EF4-FFF2-40B4-BE49-F238E27FC236}">
                <a16:creationId xmlns:a16="http://schemas.microsoft.com/office/drawing/2014/main" id="{EA16E6ED-9A69-909C-6C4D-94A33516B0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9473" y="2997854"/>
            <a:ext cx="754437" cy="754437"/>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Elbow Connector 59">
            <a:extLst>
              <a:ext uri="{FF2B5EF4-FFF2-40B4-BE49-F238E27FC236}">
                <a16:creationId xmlns:a16="http://schemas.microsoft.com/office/drawing/2014/main" id="{FB9C6697-5931-9F92-FB89-0971A4CF04D5}"/>
              </a:ext>
            </a:extLst>
          </p:cNvPr>
          <p:cNvCxnSpPr>
            <a:stCxn id="3076" idx="2"/>
            <a:endCxn id="39" idx="2"/>
          </p:cNvCxnSpPr>
          <p:nvPr/>
        </p:nvCxnSpPr>
        <p:spPr>
          <a:xfrm rot="5400000">
            <a:off x="3036361" y="1899047"/>
            <a:ext cx="19092" cy="3374154"/>
          </a:xfrm>
          <a:prstGeom prst="bentConnector3">
            <a:avLst>
              <a:gd name="adj1" fmla="val 2095600"/>
            </a:avLst>
          </a:prstGeom>
          <a:ln w="12700">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3072" name="TextBox 3071">
            <a:extLst>
              <a:ext uri="{FF2B5EF4-FFF2-40B4-BE49-F238E27FC236}">
                <a16:creationId xmlns:a16="http://schemas.microsoft.com/office/drawing/2014/main" id="{E9030FC9-4AF6-D78F-65C9-B03402F01D94}"/>
              </a:ext>
            </a:extLst>
          </p:cNvPr>
          <p:cNvSpPr txBox="1"/>
          <p:nvPr/>
        </p:nvSpPr>
        <p:spPr>
          <a:xfrm>
            <a:off x="2443564" y="3998796"/>
            <a:ext cx="1111458" cy="369332"/>
          </a:xfrm>
          <a:prstGeom prst="rect">
            <a:avLst/>
          </a:prstGeom>
          <a:noFill/>
        </p:spPr>
        <p:txBody>
          <a:bodyPr wrap="none" rtlCol="0">
            <a:spAutoFit/>
          </a:bodyPr>
          <a:lstStyle/>
          <a:p>
            <a:r>
              <a:rPr lang="en-US" dirty="0"/>
              <a:t>feedback</a:t>
            </a:r>
          </a:p>
        </p:txBody>
      </p:sp>
      <p:sp>
        <p:nvSpPr>
          <p:cNvPr id="3" name="Rectangle 2">
            <a:extLst>
              <a:ext uri="{FF2B5EF4-FFF2-40B4-BE49-F238E27FC236}">
                <a16:creationId xmlns:a16="http://schemas.microsoft.com/office/drawing/2014/main" id="{13A9B9D8-1505-165A-9D88-EDF926E991C2}"/>
              </a:ext>
            </a:extLst>
          </p:cNvPr>
          <p:cNvSpPr/>
          <p:nvPr/>
        </p:nvSpPr>
        <p:spPr>
          <a:xfrm>
            <a:off x="838199" y="2579682"/>
            <a:ext cx="4695093" cy="2031325"/>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E53D664-561C-B613-C959-1AF23A614941}"/>
              </a:ext>
            </a:extLst>
          </p:cNvPr>
          <p:cNvSpPr txBox="1"/>
          <p:nvPr/>
        </p:nvSpPr>
        <p:spPr>
          <a:xfrm>
            <a:off x="5699807" y="2579682"/>
            <a:ext cx="5317598" cy="923330"/>
          </a:xfrm>
          <a:prstGeom prst="rect">
            <a:avLst/>
          </a:prstGeom>
          <a:solidFill>
            <a:schemeClr val="bg1"/>
          </a:solidFill>
          <a:ln>
            <a:solidFill>
              <a:schemeClr val="accent1">
                <a:shade val="15000"/>
              </a:schemeClr>
            </a:solidFill>
          </a:ln>
        </p:spPr>
        <p:txBody>
          <a:bodyPr wrap="square">
            <a:spAutoFit/>
          </a:bodyPr>
          <a:lstStyle/>
          <a:p>
            <a:r>
              <a:rPr lang="en-US" sz="1800" b="1" dirty="0" err="1"/>
              <a:t>OpenCodeInterpreter</a:t>
            </a:r>
            <a:r>
              <a:rPr lang="en-US" sz="1800" b="1" dirty="0"/>
              <a:t>: Integrating Code Generation with Execution and Refinement</a:t>
            </a:r>
            <a:br>
              <a:rPr lang="en-US" dirty="0">
                <a:solidFill>
                  <a:schemeClr val="tx1">
                    <a:lumMod val="75000"/>
                    <a:lumOff val="25000"/>
                  </a:schemeClr>
                </a:solidFill>
              </a:rPr>
            </a:br>
            <a:r>
              <a:rPr lang="en-US" dirty="0">
                <a:solidFill>
                  <a:schemeClr val="tx1">
                    <a:lumMod val="75000"/>
                    <a:lumOff val="25000"/>
                  </a:schemeClr>
                </a:solidFill>
              </a:rPr>
              <a:t>Findings of ACL 2024</a:t>
            </a:r>
          </a:p>
        </p:txBody>
      </p:sp>
      <p:pic>
        <p:nvPicPr>
          <p:cNvPr id="4" name="Picture 3" descr="profile photo">
            <a:extLst>
              <a:ext uri="{FF2B5EF4-FFF2-40B4-BE49-F238E27FC236}">
                <a16:creationId xmlns:a16="http://schemas.microsoft.com/office/drawing/2014/main" id="{97D90C1B-B5EC-15B9-F8B5-CE1F04AB7B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3903" y="3624548"/>
            <a:ext cx="1006782" cy="9864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xiangyue9607 (Xiang Yue) · GitHub">
            <a:extLst>
              <a:ext uri="{FF2B5EF4-FFF2-40B4-BE49-F238E27FC236}">
                <a16:creationId xmlns:a16="http://schemas.microsoft.com/office/drawing/2014/main" id="{7EC74E71-7061-DD60-2E68-C2BF36DCA2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0946" y="3624548"/>
            <a:ext cx="986459" cy="9864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a:extLst>
              <a:ext uri="{FF2B5EF4-FFF2-40B4-BE49-F238E27FC236}">
                <a16:creationId xmlns:a16="http://schemas.microsoft.com/office/drawing/2014/main" id="{027AD362-030B-BCAB-5606-9C49F80E34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1061" y="3624548"/>
            <a:ext cx="986459" cy="98645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33151275-4166-0940-7E6E-89F33A10146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8264"/>
          <a:stretch/>
        </p:blipFill>
        <p:spPr bwMode="auto">
          <a:xfrm>
            <a:off x="7829358" y="3627333"/>
            <a:ext cx="994283" cy="9864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erson smiling for the camera&#10;&#10;Description automatically generated">
            <a:extLst>
              <a:ext uri="{FF2B5EF4-FFF2-40B4-BE49-F238E27FC236}">
                <a16:creationId xmlns:a16="http://schemas.microsoft.com/office/drawing/2014/main" id="{15515D48-8A44-731B-011D-8CFA981FE576}"/>
              </a:ext>
            </a:extLst>
          </p:cNvPr>
          <p:cNvPicPr>
            <a:picLocks noChangeAspect="1"/>
          </p:cNvPicPr>
          <p:nvPr/>
        </p:nvPicPr>
        <p:blipFill>
          <a:blip r:embed="rId10"/>
          <a:stretch>
            <a:fillRect/>
          </a:stretch>
        </p:blipFill>
        <p:spPr>
          <a:xfrm>
            <a:off x="5688656" y="3624548"/>
            <a:ext cx="662143" cy="986458"/>
          </a:xfrm>
          <a:prstGeom prst="rect">
            <a:avLst/>
          </a:prstGeom>
        </p:spPr>
      </p:pic>
      <p:pic>
        <p:nvPicPr>
          <p:cNvPr id="8" name="Picture 4" descr="省略号(汉语词语)_搜狗百科">
            <a:extLst>
              <a:ext uri="{FF2B5EF4-FFF2-40B4-BE49-F238E27FC236}">
                <a16:creationId xmlns:a16="http://schemas.microsoft.com/office/drawing/2014/main" id="{21A18860-66B8-E415-4372-C4AEF711A9B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957" t="37398" r="29648" b="42303"/>
          <a:stretch/>
        </p:blipFill>
        <p:spPr bwMode="auto">
          <a:xfrm flipV="1">
            <a:off x="7537782" y="4077916"/>
            <a:ext cx="191314" cy="79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851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E5744-4C1C-4E71-A54E-8327DA6343ED}"/>
              </a:ext>
            </a:extLst>
          </p:cNvPr>
          <p:cNvSpPr>
            <a:spLocks noGrp="1"/>
          </p:cNvSpPr>
          <p:nvPr>
            <p:ph type="title"/>
          </p:nvPr>
        </p:nvSpPr>
        <p:spPr/>
        <p:txBody>
          <a:bodyPr>
            <a:normAutofit/>
          </a:bodyPr>
          <a:lstStyle/>
          <a:p>
            <a:r>
              <a:rPr lang="en-US" dirty="0"/>
              <a:t>Coding is a Highly Interactive Task</a:t>
            </a:r>
          </a:p>
        </p:txBody>
      </p:sp>
      <p:sp>
        <p:nvSpPr>
          <p:cNvPr id="5" name="Slide Number Placeholder 4">
            <a:extLst>
              <a:ext uri="{FF2B5EF4-FFF2-40B4-BE49-F238E27FC236}">
                <a16:creationId xmlns:a16="http://schemas.microsoft.com/office/drawing/2014/main" id="{FB9B4240-BB51-F6E3-A784-C25EFABFFBDE}"/>
              </a:ext>
            </a:extLst>
          </p:cNvPr>
          <p:cNvSpPr>
            <a:spLocks noGrp="1"/>
          </p:cNvSpPr>
          <p:nvPr>
            <p:ph type="sldNum" sz="quarter" idx="12"/>
          </p:nvPr>
        </p:nvSpPr>
        <p:spPr/>
        <p:txBody>
          <a:bodyPr/>
          <a:lstStyle/>
          <a:p>
            <a:fld id="{BA64772F-E81F-0045-92B8-B93AB4530561}" type="slidenum">
              <a:rPr lang="en-US" smtClean="0"/>
              <a:t>36</a:t>
            </a:fld>
            <a:endParaRPr lang="en-US"/>
          </a:p>
        </p:txBody>
      </p:sp>
      <p:sp>
        <p:nvSpPr>
          <p:cNvPr id="10" name="Rounded Rectangle 9">
            <a:extLst>
              <a:ext uri="{FF2B5EF4-FFF2-40B4-BE49-F238E27FC236}">
                <a16:creationId xmlns:a16="http://schemas.microsoft.com/office/drawing/2014/main" id="{92B806E2-E23A-2D80-9F21-60D605D2CBEE}"/>
              </a:ext>
            </a:extLst>
          </p:cNvPr>
          <p:cNvSpPr/>
          <p:nvPr/>
        </p:nvSpPr>
        <p:spPr>
          <a:xfrm>
            <a:off x="1752599" y="1782298"/>
            <a:ext cx="3086648" cy="1017108"/>
          </a:xfrm>
          <a:prstGeom prst="roundRect">
            <a:avLst/>
          </a:prstGeom>
          <a:solidFill>
            <a:srgbClr val="F8F5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Given an array of integers and a target sum, find all unique pairs of numbers that add up to the target sum. You should not use the same element twice in a pair. Return the list of unique pairs.</a:t>
            </a:r>
          </a:p>
        </p:txBody>
      </p:sp>
      <p:pic>
        <p:nvPicPr>
          <p:cNvPr id="13" name="Picture 12" descr="A screenshot of a computer code&#10;&#10;Description automatically generated">
            <a:extLst>
              <a:ext uri="{FF2B5EF4-FFF2-40B4-BE49-F238E27FC236}">
                <a16:creationId xmlns:a16="http://schemas.microsoft.com/office/drawing/2014/main" id="{0647D247-668E-DEC0-457E-8401E4E0CBC8}"/>
              </a:ext>
            </a:extLst>
          </p:cNvPr>
          <p:cNvPicPr>
            <a:picLocks noChangeAspect="1"/>
          </p:cNvPicPr>
          <p:nvPr/>
        </p:nvPicPr>
        <p:blipFill rotWithShape="1">
          <a:blip r:embed="rId3"/>
          <a:srcRect t="10235"/>
          <a:stretch/>
        </p:blipFill>
        <p:spPr>
          <a:xfrm>
            <a:off x="1724405" y="3781205"/>
            <a:ext cx="2552915" cy="1393165"/>
          </a:xfrm>
          <a:prstGeom prst="rect">
            <a:avLst/>
          </a:prstGeom>
          <a:ln>
            <a:solidFill>
              <a:schemeClr val="accent1">
                <a:shade val="15000"/>
              </a:schemeClr>
            </a:solidFill>
          </a:ln>
        </p:spPr>
      </p:pic>
      <p:pic>
        <p:nvPicPr>
          <p:cNvPr id="15" name="Picture 14" descr="A close-up of a code&#10;&#10;Description automatically generated">
            <a:extLst>
              <a:ext uri="{FF2B5EF4-FFF2-40B4-BE49-F238E27FC236}">
                <a16:creationId xmlns:a16="http://schemas.microsoft.com/office/drawing/2014/main" id="{B8EDF02E-6213-76BA-0D01-EC8884C685FA}"/>
              </a:ext>
            </a:extLst>
          </p:cNvPr>
          <p:cNvPicPr>
            <a:picLocks noChangeAspect="1"/>
          </p:cNvPicPr>
          <p:nvPr/>
        </p:nvPicPr>
        <p:blipFill>
          <a:blip r:embed="rId4"/>
          <a:stretch>
            <a:fillRect/>
          </a:stretch>
        </p:blipFill>
        <p:spPr>
          <a:xfrm>
            <a:off x="4319463" y="5497533"/>
            <a:ext cx="1943100" cy="337631"/>
          </a:xfrm>
          <a:prstGeom prst="rect">
            <a:avLst/>
          </a:prstGeom>
          <a:ln>
            <a:solidFill>
              <a:schemeClr val="accent1">
                <a:shade val="15000"/>
              </a:schemeClr>
            </a:solidFill>
          </a:ln>
        </p:spPr>
      </p:pic>
      <p:cxnSp>
        <p:nvCxnSpPr>
          <p:cNvPr id="17" name="Straight Arrow Connector 16">
            <a:extLst>
              <a:ext uri="{FF2B5EF4-FFF2-40B4-BE49-F238E27FC236}">
                <a16:creationId xmlns:a16="http://schemas.microsoft.com/office/drawing/2014/main" id="{A7594E00-F1BE-499C-A039-C754EAF99D11}"/>
              </a:ext>
            </a:extLst>
          </p:cNvPr>
          <p:cNvCxnSpPr>
            <a:cxnSpLocks/>
            <a:stCxn id="13" idx="3"/>
            <a:endCxn id="4" idx="1"/>
          </p:cNvCxnSpPr>
          <p:nvPr/>
        </p:nvCxnSpPr>
        <p:spPr>
          <a:xfrm flipV="1">
            <a:off x="4277320" y="4475808"/>
            <a:ext cx="703784" cy="198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11D9048D-1D35-CCAD-DB91-C1E888453EE7}"/>
              </a:ext>
            </a:extLst>
          </p:cNvPr>
          <p:cNvCxnSpPr>
            <a:cxnSpLocks/>
            <a:stCxn id="4" idx="2"/>
            <a:endCxn id="15" idx="0"/>
          </p:cNvCxnSpPr>
          <p:nvPr/>
        </p:nvCxnSpPr>
        <p:spPr>
          <a:xfrm flipH="1">
            <a:off x="5291013" y="4788545"/>
            <a:ext cx="2829" cy="708988"/>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 name="Picture 2" descr="A cartoon of a person sitting at a desk with a computer&#10;&#10;Description automatically generated">
            <a:extLst>
              <a:ext uri="{FF2B5EF4-FFF2-40B4-BE49-F238E27FC236}">
                <a16:creationId xmlns:a16="http://schemas.microsoft.com/office/drawing/2014/main" id="{9E16684A-AFE9-38EC-C194-B98426274259}"/>
              </a:ext>
            </a:extLst>
          </p:cNvPr>
          <p:cNvPicPr>
            <a:picLocks noChangeAspect="1"/>
          </p:cNvPicPr>
          <p:nvPr/>
        </p:nvPicPr>
        <p:blipFill>
          <a:blip r:embed="rId5"/>
          <a:stretch>
            <a:fillRect/>
          </a:stretch>
        </p:blipFill>
        <p:spPr>
          <a:xfrm>
            <a:off x="1111179" y="1560999"/>
            <a:ext cx="508000" cy="635000"/>
          </a:xfrm>
          <a:prstGeom prst="rect">
            <a:avLst/>
          </a:prstGeom>
        </p:spPr>
      </p:pic>
      <p:pic>
        <p:nvPicPr>
          <p:cNvPr id="3095" name="Picture 2" descr="Programmer - Free computer icons">
            <a:extLst>
              <a:ext uri="{FF2B5EF4-FFF2-40B4-BE49-F238E27FC236}">
                <a16:creationId xmlns:a16="http://schemas.microsoft.com/office/drawing/2014/main" id="{41BED32A-DAB9-B71F-5782-D16053F59A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769" y="3522043"/>
            <a:ext cx="518323" cy="51832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421C5348-0E36-308E-0272-59199E244F77}"/>
              </a:ext>
            </a:extLst>
          </p:cNvPr>
          <p:cNvCxnSpPr>
            <a:cxnSpLocks/>
            <a:stCxn id="4" idx="3"/>
            <a:endCxn id="16" idx="1"/>
          </p:cNvCxnSpPr>
          <p:nvPr/>
        </p:nvCxnSpPr>
        <p:spPr>
          <a:xfrm>
            <a:off x="5606579" y="4475808"/>
            <a:ext cx="703784" cy="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ABDEFB3F-A40F-7884-C000-0556C5853DD1}"/>
              </a:ext>
            </a:extLst>
          </p:cNvPr>
          <p:cNvGrpSpPr/>
          <p:nvPr/>
        </p:nvGrpSpPr>
        <p:grpSpPr>
          <a:xfrm>
            <a:off x="6310363" y="3889650"/>
            <a:ext cx="2069549" cy="1172316"/>
            <a:chOff x="6310363" y="3883068"/>
            <a:chExt cx="2069549" cy="1172316"/>
          </a:xfrm>
        </p:grpSpPr>
        <p:grpSp>
          <p:nvGrpSpPr>
            <p:cNvPr id="7" name="Group 6">
              <a:extLst>
                <a:ext uri="{FF2B5EF4-FFF2-40B4-BE49-F238E27FC236}">
                  <a16:creationId xmlns:a16="http://schemas.microsoft.com/office/drawing/2014/main" id="{1A4D7051-461D-9913-CCAB-A84E72399DBA}"/>
                </a:ext>
              </a:extLst>
            </p:cNvPr>
            <p:cNvGrpSpPr/>
            <p:nvPr/>
          </p:nvGrpSpPr>
          <p:grpSpPr>
            <a:xfrm>
              <a:off x="6310363" y="4040366"/>
              <a:ext cx="1921355" cy="1015018"/>
              <a:chOff x="6355284" y="3849611"/>
              <a:chExt cx="1921355" cy="1015018"/>
            </a:xfrm>
          </p:grpSpPr>
          <p:pic>
            <p:nvPicPr>
              <p:cNvPr id="1028" name="Picture 4" descr="What my Stackoverflow dependency did to my career | by Tayo Koleoso | The  Way We Work">
                <a:extLst>
                  <a:ext uri="{FF2B5EF4-FFF2-40B4-BE49-F238E27FC236}">
                    <a16:creationId xmlns:a16="http://schemas.microsoft.com/office/drawing/2014/main" id="{E185A3F5-A1BE-5FC8-A22D-3B83C65B20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280" t="35146" r="7616" b="32427"/>
              <a:stretch/>
            </p:blipFill>
            <p:spPr bwMode="auto">
              <a:xfrm>
                <a:off x="6355284" y="3849611"/>
                <a:ext cx="1921355" cy="4878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earch engine - Free seo and web icons">
                <a:extLst>
                  <a:ext uri="{FF2B5EF4-FFF2-40B4-BE49-F238E27FC236}">
                    <a16:creationId xmlns:a16="http://schemas.microsoft.com/office/drawing/2014/main" id="{B5C0D13C-4A7B-4489-08B2-35AB84748A23}"/>
                  </a:ext>
                </a:extLst>
              </p:cNvPr>
              <p:cNvPicPr>
                <a:picLocks noChangeAspect="1" noChangeArrowheads="1"/>
              </p:cNvPicPr>
              <p:nvPr/>
            </p:nvPicPr>
            <p:blipFill rotWithShape="1">
              <a:blip r:embed="rId8">
                <a:alphaModFix/>
                <a:extLst>
                  <a:ext uri="{28A0092B-C50C-407E-A947-70E740481C1C}">
                    <a14:useLocalDpi xmlns:a14="http://schemas.microsoft.com/office/drawing/2010/main" val="0"/>
                  </a:ext>
                </a:extLst>
              </a:blip>
              <a:srcRect t="27451" b="22326"/>
              <a:stretch/>
            </p:blipFill>
            <p:spPr bwMode="auto">
              <a:xfrm>
                <a:off x="6830235" y="4376737"/>
                <a:ext cx="971455" cy="48789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ounded Rectangle 15">
              <a:extLst>
                <a:ext uri="{FF2B5EF4-FFF2-40B4-BE49-F238E27FC236}">
                  <a16:creationId xmlns:a16="http://schemas.microsoft.com/office/drawing/2014/main" id="{E9659A6F-9204-90F9-C8C6-7CAE9097F722}"/>
                </a:ext>
              </a:extLst>
            </p:cNvPr>
            <p:cNvSpPr/>
            <p:nvPr/>
          </p:nvSpPr>
          <p:spPr>
            <a:xfrm>
              <a:off x="6310363" y="3883068"/>
              <a:ext cx="2069549" cy="1172316"/>
            </a:xfrm>
            <a:prstGeom prst="round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Arrow Connector 23">
            <a:extLst>
              <a:ext uri="{FF2B5EF4-FFF2-40B4-BE49-F238E27FC236}">
                <a16:creationId xmlns:a16="http://schemas.microsoft.com/office/drawing/2014/main" id="{0F0FB19B-F093-7903-3452-853A8C319D2D}"/>
              </a:ext>
            </a:extLst>
          </p:cNvPr>
          <p:cNvCxnSpPr>
            <a:cxnSpLocks/>
            <a:stCxn id="16" idx="3"/>
            <a:endCxn id="1030" idx="1"/>
          </p:cNvCxnSpPr>
          <p:nvPr/>
        </p:nvCxnSpPr>
        <p:spPr>
          <a:xfrm>
            <a:off x="8379912" y="4475808"/>
            <a:ext cx="658994" cy="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030" name="Picture 6" descr="Thinking icons for free download | Freepik">
            <a:extLst>
              <a:ext uri="{FF2B5EF4-FFF2-40B4-BE49-F238E27FC236}">
                <a16:creationId xmlns:a16="http://schemas.microsoft.com/office/drawing/2014/main" id="{BEE4AE86-8323-6525-2F9A-23F81E7FFC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38906" y="4115453"/>
            <a:ext cx="720710" cy="7207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22F544-AC77-36AA-F0ED-36B131D89A8A}"/>
              </a:ext>
            </a:extLst>
          </p:cNvPr>
          <p:cNvPicPr>
            <a:picLocks noChangeAspect="1"/>
          </p:cNvPicPr>
          <p:nvPr/>
        </p:nvPicPr>
        <p:blipFill>
          <a:blip r:embed="rId10"/>
          <a:stretch>
            <a:fillRect/>
          </a:stretch>
        </p:blipFill>
        <p:spPr>
          <a:xfrm>
            <a:off x="4981104" y="4163070"/>
            <a:ext cx="625475" cy="625475"/>
          </a:xfrm>
          <a:prstGeom prst="rect">
            <a:avLst/>
          </a:prstGeom>
        </p:spPr>
      </p:pic>
    </p:spTree>
    <p:extLst>
      <p:ext uri="{BB962C8B-B14F-4D97-AF65-F5344CB8AC3E}">
        <p14:creationId xmlns:p14="http://schemas.microsoft.com/office/powerpoint/2010/main" val="51723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E5744-4C1C-4E71-A54E-8327DA6343ED}"/>
              </a:ext>
            </a:extLst>
          </p:cNvPr>
          <p:cNvSpPr>
            <a:spLocks noGrp="1"/>
          </p:cNvSpPr>
          <p:nvPr>
            <p:ph type="title"/>
          </p:nvPr>
        </p:nvSpPr>
        <p:spPr/>
        <p:txBody>
          <a:bodyPr>
            <a:normAutofit/>
          </a:bodyPr>
          <a:lstStyle/>
          <a:p>
            <a:r>
              <a:rPr lang="en-US" dirty="0"/>
              <a:t>Coding is a Highly Interactive Task</a:t>
            </a:r>
          </a:p>
        </p:txBody>
      </p:sp>
      <p:sp>
        <p:nvSpPr>
          <p:cNvPr id="5" name="Slide Number Placeholder 4">
            <a:extLst>
              <a:ext uri="{FF2B5EF4-FFF2-40B4-BE49-F238E27FC236}">
                <a16:creationId xmlns:a16="http://schemas.microsoft.com/office/drawing/2014/main" id="{FB9B4240-BB51-F6E3-A784-C25EFABFFBDE}"/>
              </a:ext>
            </a:extLst>
          </p:cNvPr>
          <p:cNvSpPr>
            <a:spLocks noGrp="1"/>
          </p:cNvSpPr>
          <p:nvPr>
            <p:ph type="sldNum" sz="quarter" idx="12"/>
          </p:nvPr>
        </p:nvSpPr>
        <p:spPr/>
        <p:txBody>
          <a:bodyPr/>
          <a:lstStyle/>
          <a:p>
            <a:fld id="{BA64772F-E81F-0045-92B8-B93AB4530561}" type="slidenum">
              <a:rPr lang="en-US" smtClean="0"/>
              <a:t>37</a:t>
            </a:fld>
            <a:endParaRPr lang="en-US"/>
          </a:p>
        </p:txBody>
      </p:sp>
      <p:sp>
        <p:nvSpPr>
          <p:cNvPr id="10" name="Rounded Rectangle 9">
            <a:extLst>
              <a:ext uri="{FF2B5EF4-FFF2-40B4-BE49-F238E27FC236}">
                <a16:creationId xmlns:a16="http://schemas.microsoft.com/office/drawing/2014/main" id="{92B806E2-E23A-2D80-9F21-60D605D2CBEE}"/>
              </a:ext>
            </a:extLst>
          </p:cNvPr>
          <p:cNvSpPr/>
          <p:nvPr/>
        </p:nvSpPr>
        <p:spPr>
          <a:xfrm>
            <a:off x="1752599" y="1782298"/>
            <a:ext cx="3086648" cy="1017108"/>
          </a:xfrm>
          <a:prstGeom prst="roundRect">
            <a:avLst/>
          </a:prstGeom>
          <a:solidFill>
            <a:srgbClr val="F8F5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Given an array of integers and a target sum, find all unique pairs of numbers that add up to the target sum. You should not use the same element twice in a pair. Return the list of unique pairs.</a:t>
            </a:r>
          </a:p>
        </p:txBody>
      </p:sp>
      <p:pic>
        <p:nvPicPr>
          <p:cNvPr id="32" name="Picture 31" descr="A screenshot of a computer program&#10;&#10;Description automatically generated">
            <a:extLst>
              <a:ext uri="{FF2B5EF4-FFF2-40B4-BE49-F238E27FC236}">
                <a16:creationId xmlns:a16="http://schemas.microsoft.com/office/drawing/2014/main" id="{E559EE19-B2D3-362E-381E-41DCEDD94152}"/>
              </a:ext>
            </a:extLst>
          </p:cNvPr>
          <p:cNvPicPr>
            <a:picLocks noChangeAspect="1"/>
          </p:cNvPicPr>
          <p:nvPr/>
        </p:nvPicPr>
        <p:blipFill rotWithShape="1">
          <a:blip r:embed="rId3"/>
          <a:srcRect t="10235"/>
          <a:stretch/>
        </p:blipFill>
        <p:spPr>
          <a:xfrm>
            <a:off x="4254898" y="3739643"/>
            <a:ext cx="2502404" cy="1393165"/>
          </a:xfrm>
          <a:prstGeom prst="rect">
            <a:avLst/>
          </a:prstGeom>
          <a:ln>
            <a:solidFill>
              <a:schemeClr val="tx1">
                <a:lumMod val="50000"/>
                <a:lumOff val="50000"/>
              </a:schemeClr>
            </a:solidFill>
          </a:ln>
        </p:spPr>
      </p:pic>
      <p:pic>
        <p:nvPicPr>
          <p:cNvPr id="3" name="Picture 2" descr="A cartoon of a person sitting at a desk with a computer&#10;&#10;Description automatically generated">
            <a:extLst>
              <a:ext uri="{FF2B5EF4-FFF2-40B4-BE49-F238E27FC236}">
                <a16:creationId xmlns:a16="http://schemas.microsoft.com/office/drawing/2014/main" id="{9E16684A-AFE9-38EC-C194-B98426274259}"/>
              </a:ext>
            </a:extLst>
          </p:cNvPr>
          <p:cNvPicPr>
            <a:picLocks noChangeAspect="1"/>
          </p:cNvPicPr>
          <p:nvPr/>
        </p:nvPicPr>
        <p:blipFill>
          <a:blip r:embed="rId4"/>
          <a:stretch>
            <a:fillRect/>
          </a:stretch>
        </p:blipFill>
        <p:spPr>
          <a:xfrm>
            <a:off x="1111179" y="1560999"/>
            <a:ext cx="508000" cy="635000"/>
          </a:xfrm>
          <a:prstGeom prst="rect">
            <a:avLst/>
          </a:prstGeom>
        </p:spPr>
      </p:pic>
      <p:cxnSp>
        <p:nvCxnSpPr>
          <p:cNvPr id="36" name="Straight Arrow Connector 35">
            <a:extLst>
              <a:ext uri="{FF2B5EF4-FFF2-40B4-BE49-F238E27FC236}">
                <a16:creationId xmlns:a16="http://schemas.microsoft.com/office/drawing/2014/main" id="{491A69A8-68D3-4916-A6FD-726F60DF696C}"/>
              </a:ext>
            </a:extLst>
          </p:cNvPr>
          <p:cNvCxnSpPr>
            <a:cxnSpLocks/>
            <a:endCxn id="6" idx="1"/>
          </p:cNvCxnSpPr>
          <p:nvPr/>
        </p:nvCxnSpPr>
        <p:spPr>
          <a:xfrm>
            <a:off x="6757302" y="4436226"/>
            <a:ext cx="473597" cy="5759"/>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92678627-7464-5F64-A8FF-16A42DAE4723}"/>
              </a:ext>
            </a:extLst>
          </p:cNvPr>
          <p:cNvCxnSpPr>
            <a:cxnSpLocks/>
          </p:cNvCxnSpPr>
          <p:nvPr/>
        </p:nvCxnSpPr>
        <p:spPr>
          <a:xfrm>
            <a:off x="3805650" y="4434205"/>
            <a:ext cx="449248" cy="4041"/>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3077" name="Group 3076">
            <a:extLst>
              <a:ext uri="{FF2B5EF4-FFF2-40B4-BE49-F238E27FC236}">
                <a16:creationId xmlns:a16="http://schemas.microsoft.com/office/drawing/2014/main" id="{B816E45A-5408-BD99-AC99-E63460FE0748}"/>
              </a:ext>
            </a:extLst>
          </p:cNvPr>
          <p:cNvGrpSpPr/>
          <p:nvPr/>
        </p:nvGrpSpPr>
        <p:grpSpPr>
          <a:xfrm>
            <a:off x="8383235" y="3769754"/>
            <a:ext cx="1670438" cy="1332943"/>
            <a:chOff x="6896264" y="4196028"/>
            <a:chExt cx="1670438" cy="1332943"/>
          </a:xfrm>
        </p:grpSpPr>
        <p:grpSp>
          <p:nvGrpSpPr>
            <p:cNvPr id="3078" name="Group 3077">
              <a:extLst>
                <a:ext uri="{FF2B5EF4-FFF2-40B4-BE49-F238E27FC236}">
                  <a16:creationId xmlns:a16="http://schemas.microsoft.com/office/drawing/2014/main" id="{CBDC5737-F97E-58DD-2915-FC3465DFC8F6}"/>
                </a:ext>
              </a:extLst>
            </p:cNvPr>
            <p:cNvGrpSpPr/>
            <p:nvPr/>
          </p:nvGrpSpPr>
          <p:grpSpPr>
            <a:xfrm>
              <a:off x="6896264" y="4196028"/>
              <a:ext cx="1670438" cy="391423"/>
              <a:chOff x="7595142" y="3763211"/>
              <a:chExt cx="1670438" cy="391423"/>
            </a:xfrm>
          </p:grpSpPr>
          <p:sp>
            <p:nvSpPr>
              <p:cNvPr id="3088" name="TextBox 3087">
                <a:extLst>
                  <a:ext uri="{FF2B5EF4-FFF2-40B4-BE49-F238E27FC236}">
                    <a16:creationId xmlns:a16="http://schemas.microsoft.com/office/drawing/2014/main" id="{D37925CF-D43E-EEE1-B724-10CDB248DC9A}"/>
                  </a:ext>
                </a:extLst>
              </p:cNvPr>
              <p:cNvSpPr txBox="1"/>
              <p:nvPr/>
            </p:nvSpPr>
            <p:spPr>
              <a:xfrm>
                <a:off x="8012803" y="3785979"/>
                <a:ext cx="1188146" cy="338554"/>
              </a:xfrm>
              <a:prstGeom prst="rect">
                <a:avLst/>
              </a:prstGeom>
              <a:noFill/>
            </p:spPr>
            <p:txBody>
              <a:bodyPr wrap="none" rtlCol="0">
                <a:spAutoFit/>
              </a:bodyPr>
              <a:lstStyle/>
              <a:p>
                <a:r>
                  <a:rPr lang="en-US" sz="1600" dirty="0"/>
                  <a:t>Test Case 1</a:t>
                </a:r>
              </a:p>
            </p:txBody>
          </p:sp>
          <p:sp>
            <p:nvSpPr>
              <p:cNvPr id="3089" name="Rounded Rectangle 3088">
                <a:extLst>
                  <a:ext uri="{FF2B5EF4-FFF2-40B4-BE49-F238E27FC236}">
                    <a16:creationId xmlns:a16="http://schemas.microsoft.com/office/drawing/2014/main" id="{30D34D3E-EDB6-D1F4-5D80-1E223E64EF28}"/>
                  </a:ext>
                </a:extLst>
              </p:cNvPr>
              <p:cNvSpPr/>
              <p:nvPr/>
            </p:nvSpPr>
            <p:spPr>
              <a:xfrm>
                <a:off x="7595142" y="3763211"/>
                <a:ext cx="1670438" cy="391423"/>
              </a:xfrm>
              <a:prstGeom prst="round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9" name="Group 3078">
              <a:extLst>
                <a:ext uri="{FF2B5EF4-FFF2-40B4-BE49-F238E27FC236}">
                  <a16:creationId xmlns:a16="http://schemas.microsoft.com/office/drawing/2014/main" id="{9141F35C-9C8D-9506-D46E-A94EE1B48675}"/>
                </a:ext>
              </a:extLst>
            </p:cNvPr>
            <p:cNvGrpSpPr/>
            <p:nvPr/>
          </p:nvGrpSpPr>
          <p:grpSpPr>
            <a:xfrm>
              <a:off x="6896264" y="4669541"/>
              <a:ext cx="1670438" cy="391423"/>
              <a:chOff x="7595142" y="4236724"/>
              <a:chExt cx="1670438" cy="391423"/>
            </a:xfrm>
          </p:grpSpPr>
          <p:sp>
            <p:nvSpPr>
              <p:cNvPr id="3086" name="TextBox 3085">
                <a:extLst>
                  <a:ext uri="{FF2B5EF4-FFF2-40B4-BE49-F238E27FC236}">
                    <a16:creationId xmlns:a16="http://schemas.microsoft.com/office/drawing/2014/main" id="{25FFB871-C97F-DF38-D39A-248A253D5CCE}"/>
                  </a:ext>
                </a:extLst>
              </p:cNvPr>
              <p:cNvSpPr txBox="1"/>
              <p:nvPr/>
            </p:nvSpPr>
            <p:spPr>
              <a:xfrm>
                <a:off x="8012803" y="4266165"/>
                <a:ext cx="1188146" cy="338554"/>
              </a:xfrm>
              <a:prstGeom prst="rect">
                <a:avLst/>
              </a:prstGeom>
              <a:noFill/>
            </p:spPr>
            <p:txBody>
              <a:bodyPr wrap="none" rtlCol="0">
                <a:spAutoFit/>
              </a:bodyPr>
              <a:lstStyle/>
              <a:p>
                <a:r>
                  <a:rPr lang="en-US" sz="1600" dirty="0"/>
                  <a:t>Test Case 2</a:t>
                </a:r>
              </a:p>
            </p:txBody>
          </p:sp>
          <p:sp>
            <p:nvSpPr>
              <p:cNvPr id="3087" name="Rounded Rectangle 3086">
                <a:extLst>
                  <a:ext uri="{FF2B5EF4-FFF2-40B4-BE49-F238E27FC236}">
                    <a16:creationId xmlns:a16="http://schemas.microsoft.com/office/drawing/2014/main" id="{4F43E4F6-80EE-530F-A2C6-A654AEC95128}"/>
                  </a:ext>
                </a:extLst>
              </p:cNvPr>
              <p:cNvSpPr/>
              <p:nvPr/>
            </p:nvSpPr>
            <p:spPr>
              <a:xfrm>
                <a:off x="7595142" y="4236724"/>
                <a:ext cx="1670438" cy="391423"/>
              </a:xfrm>
              <a:prstGeom prst="round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0" name="Group 3079">
              <a:extLst>
                <a:ext uri="{FF2B5EF4-FFF2-40B4-BE49-F238E27FC236}">
                  <a16:creationId xmlns:a16="http://schemas.microsoft.com/office/drawing/2014/main" id="{7CF46722-CB94-5DA2-67AC-C1C18FFC5D1E}"/>
                </a:ext>
              </a:extLst>
            </p:cNvPr>
            <p:cNvGrpSpPr/>
            <p:nvPr/>
          </p:nvGrpSpPr>
          <p:grpSpPr>
            <a:xfrm>
              <a:off x="6896264" y="5137548"/>
              <a:ext cx="1670438" cy="391423"/>
              <a:chOff x="7595142" y="4704731"/>
              <a:chExt cx="1670438" cy="391423"/>
            </a:xfrm>
          </p:grpSpPr>
          <p:sp>
            <p:nvSpPr>
              <p:cNvPr id="3083" name="TextBox 3082">
                <a:extLst>
                  <a:ext uri="{FF2B5EF4-FFF2-40B4-BE49-F238E27FC236}">
                    <a16:creationId xmlns:a16="http://schemas.microsoft.com/office/drawing/2014/main" id="{A7042E09-6E5B-6AB3-DFA0-2B5665A4AAC6}"/>
                  </a:ext>
                </a:extLst>
              </p:cNvPr>
              <p:cNvSpPr txBox="1"/>
              <p:nvPr/>
            </p:nvSpPr>
            <p:spPr>
              <a:xfrm>
                <a:off x="8012803" y="4722905"/>
                <a:ext cx="1188146" cy="338554"/>
              </a:xfrm>
              <a:prstGeom prst="rect">
                <a:avLst/>
              </a:prstGeom>
              <a:noFill/>
            </p:spPr>
            <p:txBody>
              <a:bodyPr wrap="none" rtlCol="0">
                <a:spAutoFit/>
              </a:bodyPr>
              <a:lstStyle/>
              <a:p>
                <a:r>
                  <a:rPr lang="en-US" sz="1600" dirty="0"/>
                  <a:t>Test Case 3</a:t>
                </a:r>
              </a:p>
            </p:txBody>
          </p:sp>
          <p:pic>
            <p:nvPicPr>
              <p:cNvPr id="3084" name="Picture 4" descr="10,800+ Tick Wrong Icon Stock Illustrations, Royalty-Free Vector Graphics &amp;  Clip Art - iStock">
                <a:extLst>
                  <a:ext uri="{FF2B5EF4-FFF2-40B4-BE49-F238E27FC236}">
                    <a16:creationId xmlns:a16="http://schemas.microsoft.com/office/drawing/2014/main" id="{65008C8B-6346-05E3-8495-BED820B68C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29" t="14527" r="50579" b="14410"/>
              <a:stretch/>
            </p:blipFill>
            <p:spPr bwMode="auto">
              <a:xfrm>
                <a:off x="7681791" y="4753114"/>
                <a:ext cx="289249" cy="285468"/>
              </a:xfrm>
              <a:prstGeom prst="rect">
                <a:avLst/>
              </a:prstGeom>
              <a:noFill/>
              <a:extLst>
                <a:ext uri="{909E8E84-426E-40DD-AFC4-6F175D3DCCD1}">
                  <a14:hiddenFill xmlns:a14="http://schemas.microsoft.com/office/drawing/2010/main">
                    <a:solidFill>
                      <a:srgbClr val="FFFFFF"/>
                    </a:solidFill>
                  </a14:hiddenFill>
                </a:ext>
              </a:extLst>
            </p:spPr>
          </p:pic>
          <p:sp>
            <p:nvSpPr>
              <p:cNvPr id="3085" name="Rounded Rectangle 3084">
                <a:extLst>
                  <a:ext uri="{FF2B5EF4-FFF2-40B4-BE49-F238E27FC236}">
                    <a16:creationId xmlns:a16="http://schemas.microsoft.com/office/drawing/2014/main" id="{41EB26EE-41D0-B491-C841-9F81BBAC3C0E}"/>
                  </a:ext>
                </a:extLst>
              </p:cNvPr>
              <p:cNvSpPr/>
              <p:nvPr/>
            </p:nvSpPr>
            <p:spPr>
              <a:xfrm>
                <a:off x="7595142" y="4704731"/>
                <a:ext cx="1670438" cy="391423"/>
              </a:xfrm>
              <a:prstGeom prst="round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81" name="Picture 4" descr="10,800+ Tick Wrong Icon Stock Illustrations, Royalty-Free Vector Graphics &amp;  Clip Art - iStock">
              <a:extLst>
                <a:ext uri="{FF2B5EF4-FFF2-40B4-BE49-F238E27FC236}">
                  <a16:creationId xmlns:a16="http://schemas.microsoft.com/office/drawing/2014/main" id="{41DEF89C-D55A-7769-FCE7-49D345F141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29" t="14527" r="50579" b="14410"/>
            <a:stretch/>
          </p:blipFill>
          <p:spPr bwMode="auto">
            <a:xfrm>
              <a:off x="6982913" y="4702807"/>
              <a:ext cx="289249" cy="28546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4" descr="10,800+ Tick Wrong Icon Stock Illustrations, Royalty-Free Vector Graphics &amp;  Clip Art - iStock">
              <a:extLst>
                <a:ext uri="{FF2B5EF4-FFF2-40B4-BE49-F238E27FC236}">
                  <a16:creationId xmlns:a16="http://schemas.microsoft.com/office/drawing/2014/main" id="{E09A492D-014A-852E-FD24-E70453EB6B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29" t="14527" r="50579" b="14410"/>
            <a:stretch/>
          </p:blipFill>
          <p:spPr bwMode="auto">
            <a:xfrm>
              <a:off x="6978264" y="4245339"/>
              <a:ext cx="289249" cy="2854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090" name="Straight Arrow Connector 3089">
            <a:extLst>
              <a:ext uri="{FF2B5EF4-FFF2-40B4-BE49-F238E27FC236}">
                <a16:creationId xmlns:a16="http://schemas.microsoft.com/office/drawing/2014/main" id="{6189923E-9372-1430-D629-DCA53EA86E10}"/>
              </a:ext>
            </a:extLst>
          </p:cNvPr>
          <p:cNvCxnSpPr>
            <a:cxnSpLocks/>
            <a:stCxn id="6" idx="3"/>
            <a:endCxn id="3087" idx="1"/>
          </p:cNvCxnSpPr>
          <p:nvPr/>
        </p:nvCxnSpPr>
        <p:spPr>
          <a:xfrm flipV="1">
            <a:off x="7856374" y="4438979"/>
            <a:ext cx="526861" cy="3006"/>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095" name="Picture 2" descr="Programmer - Free computer icons">
            <a:extLst>
              <a:ext uri="{FF2B5EF4-FFF2-40B4-BE49-F238E27FC236}">
                <a16:creationId xmlns:a16="http://schemas.microsoft.com/office/drawing/2014/main" id="{41BED32A-DAB9-B71F-5782-D16053F59A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769" y="3522043"/>
            <a:ext cx="518323" cy="5183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Thinking icons for free download | Freepik">
            <a:extLst>
              <a:ext uri="{FF2B5EF4-FFF2-40B4-BE49-F238E27FC236}">
                <a16:creationId xmlns:a16="http://schemas.microsoft.com/office/drawing/2014/main" id="{247A683F-C9E3-CF5D-30AE-922F19CD47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4940" y="4075870"/>
            <a:ext cx="720710" cy="72071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tter, notebook, notepad, scratch pad, writing pad icon - Download on  Iconfinder">
            <a:extLst>
              <a:ext uri="{FF2B5EF4-FFF2-40B4-BE49-F238E27FC236}">
                <a16:creationId xmlns:a16="http://schemas.microsoft.com/office/drawing/2014/main" id="{33DC1B1F-C772-A06C-FB57-F30C0F8AF6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8105" y="4075870"/>
            <a:ext cx="720710" cy="72071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36523053-CAA0-471E-145B-9696E27518A6}"/>
              </a:ext>
            </a:extLst>
          </p:cNvPr>
          <p:cNvCxnSpPr>
            <a:cxnSpLocks/>
          </p:cNvCxnSpPr>
          <p:nvPr/>
        </p:nvCxnSpPr>
        <p:spPr>
          <a:xfrm>
            <a:off x="2618815" y="4436225"/>
            <a:ext cx="466125" cy="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008AB419-F92F-7961-BBB6-47E4877A2736}"/>
              </a:ext>
            </a:extLst>
          </p:cNvPr>
          <p:cNvPicPr>
            <a:picLocks noChangeAspect="1"/>
          </p:cNvPicPr>
          <p:nvPr/>
        </p:nvPicPr>
        <p:blipFill>
          <a:blip r:embed="rId9"/>
          <a:stretch>
            <a:fillRect/>
          </a:stretch>
        </p:blipFill>
        <p:spPr>
          <a:xfrm>
            <a:off x="7230899" y="4129247"/>
            <a:ext cx="625475" cy="625475"/>
          </a:xfrm>
          <a:prstGeom prst="rect">
            <a:avLst/>
          </a:prstGeom>
        </p:spPr>
      </p:pic>
    </p:spTree>
    <p:extLst>
      <p:ext uri="{BB962C8B-B14F-4D97-AF65-F5344CB8AC3E}">
        <p14:creationId xmlns:p14="http://schemas.microsoft.com/office/powerpoint/2010/main" val="177794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9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8795E-1415-4FA8-0F8D-8801B1175B89}"/>
              </a:ext>
            </a:extLst>
          </p:cNvPr>
          <p:cNvSpPr>
            <a:spLocks noGrp="1"/>
          </p:cNvSpPr>
          <p:nvPr>
            <p:ph type="title"/>
          </p:nvPr>
        </p:nvSpPr>
        <p:spPr/>
        <p:txBody>
          <a:bodyPr/>
          <a:lstStyle/>
          <a:p>
            <a:r>
              <a:rPr lang="en-US" dirty="0"/>
              <a:t>Pass@1 Evaluation</a:t>
            </a:r>
          </a:p>
        </p:txBody>
      </p:sp>
      <p:pic>
        <p:nvPicPr>
          <p:cNvPr id="6" name="Content Placeholder 5" descr="A screenshot of a computer screen&#10;&#10;Description automatically generated">
            <a:extLst>
              <a:ext uri="{FF2B5EF4-FFF2-40B4-BE49-F238E27FC236}">
                <a16:creationId xmlns:a16="http://schemas.microsoft.com/office/drawing/2014/main" id="{1E20257F-988D-949B-2546-DD2ED7080930}"/>
              </a:ext>
            </a:extLst>
          </p:cNvPr>
          <p:cNvPicPr>
            <a:picLocks noGrp="1" noChangeAspect="1"/>
          </p:cNvPicPr>
          <p:nvPr>
            <p:ph idx="1"/>
          </p:nvPr>
        </p:nvPicPr>
        <p:blipFill>
          <a:blip r:embed="rId3"/>
          <a:stretch>
            <a:fillRect/>
          </a:stretch>
        </p:blipFill>
        <p:spPr>
          <a:xfrm>
            <a:off x="1143000" y="2471801"/>
            <a:ext cx="4752109" cy="3548027"/>
          </a:xfrm>
        </p:spPr>
      </p:pic>
      <p:sp>
        <p:nvSpPr>
          <p:cNvPr id="4" name="Slide Number Placeholder 3">
            <a:extLst>
              <a:ext uri="{FF2B5EF4-FFF2-40B4-BE49-F238E27FC236}">
                <a16:creationId xmlns:a16="http://schemas.microsoft.com/office/drawing/2014/main" id="{497BAFF0-0E02-29D8-2C36-DB73DA5FA87B}"/>
              </a:ext>
            </a:extLst>
          </p:cNvPr>
          <p:cNvSpPr>
            <a:spLocks noGrp="1"/>
          </p:cNvSpPr>
          <p:nvPr>
            <p:ph type="sldNum" sz="quarter" idx="12"/>
          </p:nvPr>
        </p:nvSpPr>
        <p:spPr/>
        <p:txBody>
          <a:bodyPr/>
          <a:lstStyle/>
          <a:p>
            <a:fld id="{BA64772F-E81F-0045-92B8-B93AB4530561}" type="slidenum">
              <a:rPr lang="en-US" smtClean="0"/>
              <a:t>38</a:t>
            </a:fld>
            <a:endParaRPr lang="en-US"/>
          </a:p>
        </p:txBody>
      </p:sp>
      <p:pic>
        <p:nvPicPr>
          <p:cNvPr id="8" name="Picture 7" descr="A black text on a white background&#10;&#10;Description automatically generated">
            <a:extLst>
              <a:ext uri="{FF2B5EF4-FFF2-40B4-BE49-F238E27FC236}">
                <a16:creationId xmlns:a16="http://schemas.microsoft.com/office/drawing/2014/main" id="{1A81EDFC-2163-BC03-A0FA-29A0897DC3F9}"/>
              </a:ext>
            </a:extLst>
          </p:cNvPr>
          <p:cNvPicPr>
            <a:picLocks noChangeAspect="1"/>
          </p:cNvPicPr>
          <p:nvPr/>
        </p:nvPicPr>
        <p:blipFill>
          <a:blip r:embed="rId4"/>
          <a:stretch>
            <a:fillRect/>
          </a:stretch>
        </p:blipFill>
        <p:spPr>
          <a:xfrm>
            <a:off x="1299438" y="1472592"/>
            <a:ext cx="4512541" cy="916079"/>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5F17A675-95A9-623A-794B-2ECA6598D0F4}"/>
              </a:ext>
            </a:extLst>
          </p:cNvPr>
          <p:cNvPicPr>
            <a:picLocks noChangeAspect="1"/>
          </p:cNvPicPr>
          <p:nvPr/>
        </p:nvPicPr>
        <p:blipFill>
          <a:blip r:embed="rId5"/>
          <a:stretch>
            <a:fillRect/>
          </a:stretch>
        </p:blipFill>
        <p:spPr>
          <a:xfrm>
            <a:off x="6409723" y="2471801"/>
            <a:ext cx="4770048" cy="3548027"/>
          </a:xfrm>
          <a:prstGeom prst="rect">
            <a:avLst/>
          </a:prstGeom>
        </p:spPr>
      </p:pic>
      <p:pic>
        <p:nvPicPr>
          <p:cNvPr id="12" name="Picture 11" descr="A black text on a white background&#10;&#10;Description automatically generated">
            <a:extLst>
              <a:ext uri="{FF2B5EF4-FFF2-40B4-BE49-F238E27FC236}">
                <a16:creationId xmlns:a16="http://schemas.microsoft.com/office/drawing/2014/main" id="{74FF32D6-C55F-BB71-596C-DA9FDC6FDD08}"/>
              </a:ext>
            </a:extLst>
          </p:cNvPr>
          <p:cNvPicPr>
            <a:picLocks noChangeAspect="1"/>
          </p:cNvPicPr>
          <p:nvPr/>
        </p:nvPicPr>
        <p:blipFill>
          <a:blip r:embed="rId6"/>
          <a:stretch>
            <a:fillRect/>
          </a:stretch>
        </p:blipFill>
        <p:spPr>
          <a:xfrm>
            <a:off x="6543530" y="1700442"/>
            <a:ext cx="4134139" cy="603098"/>
          </a:xfrm>
          <a:prstGeom prst="rect">
            <a:avLst/>
          </a:prstGeom>
        </p:spPr>
      </p:pic>
    </p:spTree>
    <p:extLst>
      <p:ext uri="{BB962C8B-B14F-4D97-AF65-F5344CB8AC3E}">
        <p14:creationId xmlns:p14="http://schemas.microsoft.com/office/powerpoint/2010/main" val="2113126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0C9F9-07A5-1EFC-EAE4-6125FBD6C234}"/>
              </a:ext>
            </a:extLst>
          </p:cNvPr>
          <p:cNvSpPr>
            <a:spLocks noGrp="1"/>
          </p:cNvSpPr>
          <p:nvPr>
            <p:ph type="title"/>
          </p:nvPr>
        </p:nvSpPr>
        <p:spPr/>
        <p:txBody>
          <a:bodyPr>
            <a:normAutofit/>
          </a:bodyPr>
          <a:lstStyle/>
          <a:p>
            <a:r>
              <a:rPr lang="en-US" dirty="0"/>
              <a:t>Open Models can’t Self-Improve</a:t>
            </a:r>
          </a:p>
        </p:txBody>
      </p:sp>
      <p:sp>
        <p:nvSpPr>
          <p:cNvPr id="5" name="Slide Number Placeholder 4">
            <a:extLst>
              <a:ext uri="{FF2B5EF4-FFF2-40B4-BE49-F238E27FC236}">
                <a16:creationId xmlns:a16="http://schemas.microsoft.com/office/drawing/2014/main" id="{DF1F08F6-3C0E-495E-6CF5-D8B3CD4A594E}"/>
              </a:ext>
            </a:extLst>
          </p:cNvPr>
          <p:cNvSpPr>
            <a:spLocks noGrp="1"/>
          </p:cNvSpPr>
          <p:nvPr>
            <p:ph type="sldNum" sz="quarter" idx="12"/>
          </p:nvPr>
        </p:nvSpPr>
        <p:spPr/>
        <p:txBody>
          <a:bodyPr/>
          <a:lstStyle/>
          <a:p>
            <a:fld id="{BA64772F-E81F-0045-92B8-B93AB4530561}" type="slidenum">
              <a:rPr lang="en-US" smtClean="0"/>
              <a:t>39</a:t>
            </a:fld>
            <a:endParaRPr lang="en-US"/>
          </a:p>
        </p:txBody>
      </p:sp>
      <p:pic>
        <p:nvPicPr>
          <p:cNvPr id="16" name="Picture 15" descr="A close-up of a code&#10;&#10;Description automatically generated">
            <a:extLst>
              <a:ext uri="{FF2B5EF4-FFF2-40B4-BE49-F238E27FC236}">
                <a16:creationId xmlns:a16="http://schemas.microsoft.com/office/drawing/2014/main" id="{C346169B-1594-814B-2BD2-E9E296B89D27}"/>
              </a:ext>
            </a:extLst>
          </p:cNvPr>
          <p:cNvPicPr>
            <a:picLocks noChangeAspect="1"/>
          </p:cNvPicPr>
          <p:nvPr/>
        </p:nvPicPr>
        <p:blipFill>
          <a:blip r:embed="rId3"/>
          <a:stretch>
            <a:fillRect/>
          </a:stretch>
        </p:blipFill>
        <p:spPr>
          <a:xfrm>
            <a:off x="792461" y="3110940"/>
            <a:ext cx="3826413" cy="664873"/>
          </a:xfrm>
          <a:prstGeom prst="rect">
            <a:avLst/>
          </a:prstGeom>
          <a:ln>
            <a:solidFill>
              <a:schemeClr val="accent1">
                <a:shade val="15000"/>
              </a:schemeClr>
            </a:solidFill>
          </a:ln>
        </p:spPr>
      </p:pic>
      <p:grpSp>
        <p:nvGrpSpPr>
          <p:cNvPr id="22" name="Group 21">
            <a:extLst>
              <a:ext uri="{FF2B5EF4-FFF2-40B4-BE49-F238E27FC236}">
                <a16:creationId xmlns:a16="http://schemas.microsoft.com/office/drawing/2014/main" id="{5AD3D2F8-D565-E0D3-96F5-73C9FADCBFBB}"/>
              </a:ext>
            </a:extLst>
          </p:cNvPr>
          <p:cNvGrpSpPr/>
          <p:nvPr/>
        </p:nvGrpSpPr>
        <p:grpSpPr>
          <a:xfrm>
            <a:off x="5931409" y="3491346"/>
            <a:ext cx="2195478" cy="1178484"/>
            <a:chOff x="5286411" y="3457522"/>
            <a:chExt cx="2195478" cy="1178484"/>
          </a:xfrm>
        </p:grpSpPr>
        <p:sp>
          <p:nvSpPr>
            <p:cNvPr id="10" name="Rectangle 9">
              <a:extLst>
                <a:ext uri="{FF2B5EF4-FFF2-40B4-BE49-F238E27FC236}">
                  <a16:creationId xmlns:a16="http://schemas.microsoft.com/office/drawing/2014/main" id="{80D85E9C-3C06-8EA6-5E4D-5D94C895A08E}"/>
                </a:ext>
              </a:extLst>
            </p:cNvPr>
            <p:cNvSpPr/>
            <p:nvPr/>
          </p:nvSpPr>
          <p:spPr>
            <a:xfrm>
              <a:off x="5286411" y="3457522"/>
              <a:ext cx="2195478" cy="1168479"/>
            </a:xfrm>
            <a:prstGeom prst="rect">
              <a:avLst/>
            </a:prstGeom>
            <a:noFill/>
            <a:ln w="127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ode Llama - Kodora | Leading AI Company in Australia">
              <a:extLst>
                <a:ext uri="{FF2B5EF4-FFF2-40B4-BE49-F238E27FC236}">
                  <a16:creationId xmlns:a16="http://schemas.microsoft.com/office/drawing/2014/main" id="{03A0FFEB-7639-1FBC-B734-E256261A65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5184" y="3661015"/>
              <a:ext cx="548907" cy="5489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eepSeek-Coder-V2: A Powerful and Permissive Open-Source Model for Code –  Did you know?">
              <a:extLst>
                <a:ext uri="{FF2B5EF4-FFF2-40B4-BE49-F238E27FC236}">
                  <a16:creationId xmlns:a16="http://schemas.microsoft.com/office/drawing/2014/main" id="{4662B83B-5EDB-0AFD-F3BA-F5C777041B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751" t="9210" r="15971" b="47227"/>
            <a:stretch/>
          </p:blipFill>
          <p:spPr bwMode="auto">
            <a:xfrm>
              <a:off x="6051023" y="3704618"/>
              <a:ext cx="733949" cy="5007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roject Starcoder -">
              <a:extLst>
                <a:ext uri="{FF2B5EF4-FFF2-40B4-BE49-F238E27FC236}">
                  <a16:creationId xmlns:a16="http://schemas.microsoft.com/office/drawing/2014/main" id="{24853598-54D1-D542-49F4-B63554138B6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870" r="68241"/>
            <a:stretch/>
          </p:blipFill>
          <p:spPr bwMode="auto">
            <a:xfrm>
              <a:off x="6836795" y="3611227"/>
              <a:ext cx="548907" cy="64848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B931DD3-02DB-AB3A-BA28-FF8A1F13594A}"/>
                </a:ext>
              </a:extLst>
            </p:cNvPr>
            <p:cNvSpPr txBox="1"/>
            <p:nvPr/>
          </p:nvSpPr>
          <p:spPr>
            <a:xfrm>
              <a:off x="5594511" y="4266674"/>
              <a:ext cx="1579278" cy="369332"/>
            </a:xfrm>
            <a:prstGeom prst="rect">
              <a:avLst/>
            </a:prstGeom>
            <a:noFill/>
          </p:spPr>
          <p:txBody>
            <a:bodyPr wrap="none" rtlCol="0">
              <a:spAutoFit/>
            </a:bodyPr>
            <a:lstStyle/>
            <a:p>
              <a:r>
                <a:rPr lang="en-US" dirty="0"/>
                <a:t>Coder Models</a:t>
              </a:r>
            </a:p>
          </p:txBody>
        </p:sp>
      </p:grpSp>
      <p:sp>
        <p:nvSpPr>
          <p:cNvPr id="23" name="TextBox 22">
            <a:extLst>
              <a:ext uri="{FF2B5EF4-FFF2-40B4-BE49-F238E27FC236}">
                <a16:creationId xmlns:a16="http://schemas.microsoft.com/office/drawing/2014/main" id="{3AD21F5D-D78F-080B-D900-EAA15A31495C}"/>
              </a:ext>
            </a:extLst>
          </p:cNvPr>
          <p:cNvSpPr txBox="1"/>
          <p:nvPr/>
        </p:nvSpPr>
        <p:spPr>
          <a:xfrm>
            <a:off x="792461" y="2692528"/>
            <a:ext cx="1598515" cy="369332"/>
          </a:xfrm>
          <a:prstGeom prst="rect">
            <a:avLst/>
          </a:prstGeom>
          <a:noFill/>
        </p:spPr>
        <p:txBody>
          <a:bodyPr wrap="none" rtlCol="0">
            <a:spAutoFit/>
          </a:bodyPr>
          <a:lstStyle/>
          <a:p>
            <a:r>
              <a:rPr lang="en-US" dirty="0"/>
              <a:t>Error Message</a:t>
            </a:r>
          </a:p>
        </p:txBody>
      </p:sp>
      <p:sp>
        <p:nvSpPr>
          <p:cNvPr id="6" name="TextBox 5">
            <a:extLst>
              <a:ext uri="{FF2B5EF4-FFF2-40B4-BE49-F238E27FC236}">
                <a16:creationId xmlns:a16="http://schemas.microsoft.com/office/drawing/2014/main" id="{B9589DE0-22D2-34CE-AC6D-1EA07139BEC2}"/>
              </a:ext>
            </a:extLst>
          </p:cNvPr>
          <p:cNvSpPr txBox="1"/>
          <p:nvPr/>
        </p:nvSpPr>
        <p:spPr>
          <a:xfrm>
            <a:off x="838200" y="1440012"/>
            <a:ext cx="1160511" cy="369332"/>
          </a:xfrm>
          <a:prstGeom prst="rect">
            <a:avLst/>
          </a:prstGeom>
          <a:noFill/>
        </p:spPr>
        <p:txBody>
          <a:bodyPr wrap="none" rtlCol="0">
            <a:spAutoFit/>
          </a:bodyPr>
          <a:lstStyle/>
          <a:p>
            <a:r>
              <a:rPr lang="en-US" dirty="0">
                <a:solidFill>
                  <a:srgbClr val="FF0000"/>
                </a:solidFill>
              </a:rPr>
              <a:t>Late 2023</a:t>
            </a:r>
          </a:p>
        </p:txBody>
      </p:sp>
      <p:grpSp>
        <p:nvGrpSpPr>
          <p:cNvPr id="15" name="Group 14">
            <a:extLst>
              <a:ext uri="{FF2B5EF4-FFF2-40B4-BE49-F238E27FC236}">
                <a16:creationId xmlns:a16="http://schemas.microsoft.com/office/drawing/2014/main" id="{0A72C5BB-FA62-4395-B30B-A0F4544AC6C6}"/>
              </a:ext>
            </a:extLst>
          </p:cNvPr>
          <p:cNvGrpSpPr/>
          <p:nvPr/>
        </p:nvGrpSpPr>
        <p:grpSpPr>
          <a:xfrm>
            <a:off x="6580112" y="1657591"/>
            <a:ext cx="4058955" cy="1577120"/>
            <a:chOff x="7295808" y="1658636"/>
            <a:chExt cx="4058955" cy="1577120"/>
          </a:xfrm>
        </p:grpSpPr>
        <p:sp>
          <p:nvSpPr>
            <p:cNvPr id="9" name="Rectangular Callout 8">
              <a:extLst>
                <a:ext uri="{FF2B5EF4-FFF2-40B4-BE49-F238E27FC236}">
                  <a16:creationId xmlns:a16="http://schemas.microsoft.com/office/drawing/2014/main" id="{EDFAA884-0570-1C62-5BEF-31A9926B2D8E}"/>
                </a:ext>
              </a:extLst>
            </p:cNvPr>
            <p:cNvSpPr/>
            <p:nvPr/>
          </p:nvSpPr>
          <p:spPr>
            <a:xfrm>
              <a:off x="7548479" y="1658636"/>
              <a:ext cx="3806284" cy="986976"/>
            </a:xfrm>
            <a:prstGeom prst="wedgeRectCallout">
              <a:avLst>
                <a:gd name="adj1" fmla="val -42625"/>
                <a:gd name="adj2" fmla="val 63466"/>
              </a:avLst>
            </a:prstGeom>
            <a:solidFill>
              <a:schemeClr val="bg1">
                <a:lumMod val="9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Let’s teach open models how to interact with executor or humans by simulating the interactive trace!</a:t>
              </a:r>
            </a:p>
          </p:txBody>
        </p:sp>
        <p:pic>
          <p:nvPicPr>
            <p:cNvPr id="11" name="Picture 10" descr="A cartoon of a person sitting at a desk with a computer&#10;&#10;Description automatically generated">
              <a:extLst>
                <a:ext uri="{FF2B5EF4-FFF2-40B4-BE49-F238E27FC236}">
                  <a16:creationId xmlns:a16="http://schemas.microsoft.com/office/drawing/2014/main" id="{D87FCC71-5EA9-DE8B-7E4F-E7F93DA295A6}"/>
                </a:ext>
              </a:extLst>
            </p:cNvPr>
            <p:cNvPicPr>
              <a:picLocks noChangeAspect="1"/>
            </p:cNvPicPr>
            <p:nvPr/>
          </p:nvPicPr>
          <p:blipFill>
            <a:blip r:embed="rId7"/>
            <a:stretch>
              <a:fillRect/>
            </a:stretch>
          </p:blipFill>
          <p:spPr>
            <a:xfrm>
              <a:off x="7295808" y="2600756"/>
              <a:ext cx="508000" cy="635000"/>
            </a:xfrm>
            <a:prstGeom prst="rect">
              <a:avLst/>
            </a:prstGeom>
          </p:spPr>
        </p:pic>
      </p:grpSp>
      <p:sp>
        <p:nvSpPr>
          <p:cNvPr id="13" name="TextBox 12">
            <a:extLst>
              <a:ext uri="{FF2B5EF4-FFF2-40B4-BE49-F238E27FC236}">
                <a16:creationId xmlns:a16="http://schemas.microsoft.com/office/drawing/2014/main" id="{7DAA9B78-0418-2D41-5123-DBCBCBBB7B41}"/>
              </a:ext>
            </a:extLst>
          </p:cNvPr>
          <p:cNvSpPr txBox="1"/>
          <p:nvPr/>
        </p:nvSpPr>
        <p:spPr>
          <a:xfrm>
            <a:off x="9268941" y="3920089"/>
            <a:ext cx="1913088" cy="369332"/>
          </a:xfrm>
          <a:prstGeom prst="rect">
            <a:avLst/>
          </a:prstGeom>
          <a:noFill/>
        </p:spPr>
        <p:txBody>
          <a:bodyPr wrap="none" rtlCol="0">
            <a:spAutoFit/>
          </a:bodyPr>
          <a:lstStyle/>
          <a:p>
            <a:r>
              <a:rPr lang="en-US" dirty="0"/>
              <a:t>No improvement!</a:t>
            </a:r>
          </a:p>
        </p:txBody>
      </p:sp>
      <p:sp>
        <p:nvSpPr>
          <p:cNvPr id="25" name="Right Arrow 24">
            <a:extLst>
              <a:ext uri="{FF2B5EF4-FFF2-40B4-BE49-F238E27FC236}">
                <a16:creationId xmlns:a16="http://schemas.microsoft.com/office/drawing/2014/main" id="{7A43247B-D9F5-9130-16BD-BFECF3942D04}"/>
              </a:ext>
            </a:extLst>
          </p:cNvPr>
          <p:cNvSpPr/>
          <p:nvPr/>
        </p:nvSpPr>
        <p:spPr>
          <a:xfrm>
            <a:off x="5268145" y="3969001"/>
            <a:ext cx="344860" cy="259146"/>
          </a:xfrm>
          <a:prstGeom prst="rightArrow">
            <a:avLst>
              <a:gd name="adj1" fmla="val 41029"/>
              <a:gd name="adj2" fmla="val 5000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333183DF-62F3-9826-72FC-9AB2412F608A}"/>
              </a:ext>
            </a:extLst>
          </p:cNvPr>
          <p:cNvSpPr/>
          <p:nvPr/>
        </p:nvSpPr>
        <p:spPr>
          <a:xfrm>
            <a:off x="8500254" y="3963024"/>
            <a:ext cx="344860" cy="259146"/>
          </a:xfrm>
          <a:prstGeom prst="rightArrow">
            <a:avLst>
              <a:gd name="adj1" fmla="val 41029"/>
              <a:gd name="adj2" fmla="val 5000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artoon of a person sitting at a desk with a computer&#10;&#10;Description automatically generated">
            <a:extLst>
              <a:ext uri="{FF2B5EF4-FFF2-40B4-BE49-F238E27FC236}">
                <a16:creationId xmlns:a16="http://schemas.microsoft.com/office/drawing/2014/main" id="{AE7CC01B-4C36-8BBA-C673-45DC75457E5B}"/>
              </a:ext>
            </a:extLst>
          </p:cNvPr>
          <p:cNvPicPr>
            <a:picLocks noChangeAspect="1"/>
          </p:cNvPicPr>
          <p:nvPr/>
        </p:nvPicPr>
        <p:blipFill>
          <a:blip r:embed="rId7"/>
          <a:stretch>
            <a:fillRect/>
          </a:stretch>
        </p:blipFill>
        <p:spPr>
          <a:xfrm>
            <a:off x="838200" y="3920089"/>
            <a:ext cx="508000" cy="635000"/>
          </a:xfrm>
          <a:prstGeom prst="rect">
            <a:avLst/>
          </a:prstGeom>
        </p:spPr>
      </p:pic>
      <p:sp>
        <p:nvSpPr>
          <p:cNvPr id="17" name="Rectangle 16">
            <a:extLst>
              <a:ext uri="{FF2B5EF4-FFF2-40B4-BE49-F238E27FC236}">
                <a16:creationId xmlns:a16="http://schemas.microsoft.com/office/drawing/2014/main" id="{FDD56E6C-C14C-10BB-BD72-1C45B6DB8DDB}"/>
              </a:ext>
            </a:extLst>
          </p:cNvPr>
          <p:cNvSpPr/>
          <p:nvPr/>
        </p:nvSpPr>
        <p:spPr>
          <a:xfrm>
            <a:off x="792461" y="4573374"/>
            <a:ext cx="3826413" cy="751469"/>
          </a:xfrm>
          <a:prstGeom prst="rect">
            <a:avLst/>
          </a:prstGeom>
          <a:solidFill>
            <a:schemeClr val="bg1">
              <a:lumMod val="9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algorithm didn’t cover the corner case when n=0, please improve the code to cover that. Otherwise, it won’t pass the tests.</a:t>
            </a:r>
          </a:p>
        </p:txBody>
      </p:sp>
    </p:spTree>
    <p:extLst>
      <p:ext uri="{BB962C8B-B14F-4D97-AF65-F5344CB8AC3E}">
        <p14:creationId xmlns:p14="http://schemas.microsoft.com/office/powerpoint/2010/main" val="416573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91F0F-9134-D411-A762-8B1F0995542F}"/>
              </a:ext>
            </a:extLst>
          </p:cNvPr>
          <p:cNvSpPr>
            <a:spLocks noGrp="1"/>
          </p:cNvSpPr>
          <p:nvPr>
            <p:ph type="title"/>
          </p:nvPr>
        </p:nvSpPr>
        <p:spPr/>
        <p:txBody>
          <a:bodyPr/>
          <a:lstStyle/>
          <a:p>
            <a:r>
              <a:rPr lang="en-US" dirty="0"/>
              <a:t>Training: Fitting Data Distribution</a:t>
            </a:r>
          </a:p>
        </p:txBody>
      </p:sp>
      <p:sp>
        <p:nvSpPr>
          <p:cNvPr id="5" name="Slide Number Placeholder 4">
            <a:extLst>
              <a:ext uri="{FF2B5EF4-FFF2-40B4-BE49-F238E27FC236}">
                <a16:creationId xmlns:a16="http://schemas.microsoft.com/office/drawing/2014/main" id="{81409087-2A98-46D1-9A53-D9D3071F8AE4}"/>
              </a:ext>
            </a:extLst>
          </p:cNvPr>
          <p:cNvSpPr>
            <a:spLocks noGrp="1"/>
          </p:cNvSpPr>
          <p:nvPr>
            <p:ph type="sldNum" sz="quarter" idx="12"/>
          </p:nvPr>
        </p:nvSpPr>
        <p:spPr/>
        <p:txBody>
          <a:bodyPr/>
          <a:lstStyle/>
          <a:p>
            <a:fld id="{BA64772F-E81F-0045-92B8-B93AB4530561}" type="slidenum">
              <a:rPr lang="en-US" smtClean="0"/>
              <a:t>4</a:t>
            </a:fld>
            <a:endParaRPr lang="en-US"/>
          </a:p>
        </p:txBody>
      </p:sp>
      <p:sp>
        <p:nvSpPr>
          <p:cNvPr id="11" name="Right Arrow 10">
            <a:extLst>
              <a:ext uri="{FF2B5EF4-FFF2-40B4-BE49-F238E27FC236}">
                <a16:creationId xmlns:a16="http://schemas.microsoft.com/office/drawing/2014/main" id="{A896F9C3-73E8-DB85-4BEE-02B011FBD382}"/>
              </a:ext>
            </a:extLst>
          </p:cNvPr>
          <p:cNvSpPr/>
          <p:nvPr/>
        </p:nvSpPr>
        <p:spPr>
          <a:xfrm>
            <a:off x="6450663" y="2798793"/>
            <a:ext cx="536931" cy="251142"/>
          </a:xfrm>
          <a:prstGeom prst="rightArrow">
            <a:avLst>
              <a:gd name="adj1" fmla="val 29346"/>
              <a:gd name="adj2" fmla="val 50000"/>
            </a:avLst>
          </a:prstGeom>
          <a:solidFill>
            <a:schemeClr val="bg1">
              <a:lumMod val="95000"/>
            </a:schemeClr>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network of dots and lines&#10;&#10;Description automatically generated">
            <a:extLst>
              <a:ext uri="{FF2B5EF4-FFF2-40B4-BE49-F238E27FC236}">
                <a16:creationId xmlns:a16="http://schemas.microsoft.com/office/drawing/2014/main" id="{C506B60D-DA6B-566A-0EAF-60BEBBAF21A1}"/>
              </a:ext>
            </a:extLst>
          </p:cNvPr>
          <p:cNvPicPr>
            <a:picLocks noChangeAspect="1"/>
          </p:cNvPicPr>
          <p:nvPr/>
        </p:nvPicPr>
        <p:blipFill>
          <a:blip r:embed="rId3"/>
          <a:stretch>
            <a:fillRect/>
          </a:stretch>
        </p:blipFill>
        <p:spPr>
          <a:xfrm>
            <a:off x="7294021" y="2090405"/>
            <a:ext cx="3145217" cy="1667918"/>
          </a:xfrm>
          <a:prstGeom prst="rect">
            <a:avLst/>
          </a:prstGeom>
        </p:spPr>
      </p:pic>
      <p:grpSp>
        <p:nvGrpSpPr>
          <p:cNvPr id="13" name="Group 12">
            <a:extLst>
              <a:ext uri="{FF2B5EF4-FFF2-40B4-BE49-F238E27FC236}">
                <a16:creationId xmlns:a16="http://schemas.microsoft.com/office/drawing/2014/main" id="{ECFBC1AE-B183-D186-84DD-3BFD8EF57700}"/>
              </a:ext>
            </a:extLst>
          </p:cNvPr>
          <p:cNvGrpSpPr/>
          <p:nvPr/>
        </p:nvGrpSpPr>
        <p:grpSpPr>
          <a:xfrm>
            <a:off x="1008511" y="1600579"/>
            <a:ext cx="4996238" cy="2725466"/>
            <a:chOff x="1013820" y="2393366"/>
            <a:chExt cx="4996238" cy="2725466"/>
          </a:xfrm>
        </p:grpSpPr>
        <p:grpSp>
          <p:nvGrpSpPr>
            <p:cNvPr id="17" name="Group 16">
              <a:extLst>
                <a:ext uri="{FF2B5EF4-FFF2-40B4-BE49-F238E27FC236}">
                  <a16:creationId xmlns:a16="http://schemas.microsoft.com/office/drawing/2014/main" id="{F67EC4C8-43E0-3195-937F-74CABAC47BA8}"/>
                </a:ext>
              </a:extLst>
            </p:cNvPr>
            <p:cNvGrpSpPr/>
            <p:nvPr/>
          </p:nvGrpSpPr>
          <p:grpSpPr>
            <a:xfrm>
              <a:off x="1060620" y="2402464"/>
              <a:ext cx="4860093" cy="2659217"/>
              <a:chOff x="765562" y="2276406"/>
              <a:chExt cx="4860093" cy="2659217"/>
            </a:xfrm>
          </p:grpSpPr>
          <p:pic>
            <p:nvPicPr>
              <p:cNvPr id="1032" name="Picture 8" descr="GitHub Logo, symbol, meaning, history, PNG, brand">
                <a:extLst>
                  <a:ext uri="{FF2B5EF4-FFF2-40B4-BE49-F238E27FC236}">
                    <a16:creationId xmlns:a16="http://schemas.microsoft.com/office/drawing/2014/main" id="{76CC7157-C6B0-6D03-8A34-6242D6A799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35" r="18140"/>
              <a:stretch/>
            </p:blipFill>
            <p:spPr bwMode="auto">
              <a:xfrm>
                <a:off x="998103" y="2934404"/>
                <a:ext cx="685458" cy="59113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heng Zhao on LinkedIn: Project Gutenberg brings free audiobooks to the  global community with…">
                <a:extLst>
                  <a:ext uri="{FF2B5EF4-FFF2-40B4-BE49-F238E27FC236}">
                    <a16:creationId xmlns:a16="http://schemas.microsoft.com/office/drawing/2014/main" id="{52F7165C-E202-C7CE-FA5C-862C5DA9A5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97" r="15290"/>
              <a:stretch/>
            </p:blipFill>
            <p:spPr bwMode="auto">
              <a:xfrm>
                <a:off x="765562" y="3740022"/>
                <a:ext cx="954945" cy="68156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tack Overflow Integration | Dashboards &amp; Reports | Plecto">
                <a:extLst>
                  <a:ext uri="{FF2B5EF4-FFF2-40B4-BE49-F238E27FC236}">
                    <a16:creationId xmlns:a16="http://schemas.microsoft.com/office/drawing/2014/main" id="{53103DD6-C62E-5BD4-268B-A334B87BB1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648" b="18943"/>
              <a:stretch/>
            </p:blipFill>
            <p:spPr bwMode="auto">
              <a:xfrm>
                <a:off x="3026476" y="2307302"/>
                <a:ext cx="1375832" cy="39894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ample texts in Design. What to use to test fonts | by fernandocomet |  Medium">
                <a:extLst>
                  <a:ext uri="{FF2B5EF4-FFF2-40B4-BE49-F238E27FC236}">
                    <a16:creationId xmlns:a16="http://schemas.microsoft.com/office/drawing/2014/main" id="{57F87B06-B099-5D4F-602F-52290F134C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7421" y="2828863"/>
                <a:ext cx="2488820" cy="1615582"/>
              </a:xfrm>
              <a:prstGeom prst="rect">
                <a:avLst/>
              </a:prstGeom>
              <a:noFill/>
              <a:ln>
                <a:solidFill>
                  <a:schemeClr val="dk1"/>
                </a:solidFill>
              </a:ln>
              <a:extLst>
                <a:ext uri="{909E8E84-426E-40DD-AFC4-6F175D3DCCD1}">
                  <a14:hiddenFill xmlns:a14="http://schemas.microsoft.com/office/drawing/2010/main">
                    <a:solidFill>
                      <a:srgbClr val="FFFFFF"/>
                    </a:solidFill>
                  </a14:hiddenFill>
                </a:ext>
              </a:extLst>
            </p:spPr>
          </p:pic>
          <p:pic>
            <p:nvPicPr>
              <p:cNvPr id="1054" name="Picture 30" descr="Wikipedia – The Free Encyclopedia - Digital Innovation and Transformation">
                <a:extLst>
                  <a:ext uri="{FF2B5EF4-FFF2-40B4-BE49-F238E27FC236}">
                    <a16:creationId xmlns:a16="http://schemas.microsoft.com/office/drawing/2014/main" id="{9C3F37E2-23E0-71E4-C2B8-CE526E437A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7977" b="17515"/>
              <a:stretch/>
            </p:blipFill>
            <p:spPr bwMode="auto">
              <a:xfrm>
                <a:off x="1558116" y="2276406"/>
                <a:ext cx="1428480" cy="460739"/>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6A4E1A7B-111B-25D6-1921-A74C1B670A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441" y="4566187"/>
                <a:ext cx="820969" cy="36943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Download Bloomberg blue logo transparent PNG - StickPNG">
                <a:extLst>
                  <a:ext uri="{FF2B5EF4-FFF2-40B4-BE49-F238E27FC236}">
                    <a16:creationId xmlns:a16="http://schemas.microsoft.com/office/drawing/2014/main" id="{6B2F47A1-B7B2-98C9-0D92-B95EF30BF6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1831" y="4566187"/>
                <a:ext cx="1375832" cy="3694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ontest | Outstanding International Academy">
                <a:extLst>
                  <a:ext uri="{FF2B5EF4-FFF2-40B4-BE49-F238E27FC236}">
                    <a16:creationId xmlns:a16="http://schemas.microsoft.com/office/drawing/2014/main" id="{0FFB54E8-081C-DC62-D8D6-D4C996BB25A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697" r="4093"/>
              <a:stretch/>
            </p:blipFill>
            <p:spPr bwMode="auto">
              <a:xfrm>
                <a:off x="4358017" y="2970958"/>
                <a:ext cx="1267638" cy="554581"/>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Congress.gov | Researcher Resources | Law Library of Congress | Research  Centers | Library of Congress">
                <a:extLst>
                  <a:ext uri="{FF2B5EF4-FFF2-40B4-BE49-F238E27FC236}">
                    <a16:creationId xmlns:a16="http://schemas.microsoft.com/office/drawing/2014/main" id="{6771E199-E5EE-E88E-8D64-ABE02ED8176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77872" y="3683955"/>
                <a:ext cx="737630" cy="73763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ounded Rectangle 8">
              <a:extLst>
                <a:ext uri="{FF2B5EF4-FFF2-40B4-BE49-F238E27FC236}">
                  <a16:creationId xmlns:a16="http://schemas.microsoft.com/office/drawing/2014/main" id="{C0EACC2C-E6C0-54F9-0597-3D4874C2E3DB}"/>
                </a:ext>
              </a:extLst>
            </p:cNvPr>
            <p:cNvSpPr/>
            <p:nvPr/>
          </p:nvSpPr>
          <p:spPr>
            <a:xfrm>
              <a:off x="1013820" y="2393366"/>
              <a:ext cx="4996238" cy="2725466"/>
            </a:xfrm>
            <a:prstGeom prst="roundRect">
              <a:avLst>
                <a:gd name="adj" fmla="val 8184"/>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B40B37F5-9C81-4AD0-D68C-A2AF479D910C}"/>
              </a:ext>
            </a:extLst>
          </p:cNvPr>
          <p:cNvSpPr txBox="1"/>
          <p:nvPr/>
        </p:nvSpPr>
        <p:spPr>
          <a:xfrm>
            <a:off x="6284090" y="2378576"/>
            <a:ext cx="928011" cy="369332"/>
          </a:xfrm>
          <a:prstGeom prst="rect">
            <a:avLst/>
          </a:prstGeom>
          <a:noFill/>
        </p:spPr>
        <p:txBody>
          <a:bodyPr wrap="none" rtlCol="0">
            <a:spAutoFit/>
          </a:bodyPr>
          <a:lstStyle/>
          <a:p>
            <a:r>
              <a:rPr lang="en-US" dirty="0"/>
              <a:t>training</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2C455D4-15F8-54A0-4512-BB899936AD0B}"/>
                  </a:ext>
                </a:extLst>
              </p:cNvPr>
              <p:cNvSpPr txBox="1"/>
              <p:nvPr/>
            </p:nvSpPr>
            <p:spPr>
              <a:xfrm>
                <a:off x="2986746" y="4447787"/>
                <a:ext cx="5791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𝐷</m:t>
                          </m:r>
                        </m:e>
                        <m:sub>
                          <m:r>
                            <a:rPr lang="en-US" b="0" i="1" smtClean="0">
                              <a:solidFill>
                                <a:srgbClr val="FF0000"/>
                              </a:solidFill>
                              <a:latin typeface="Cambria Math" panose="02040503050406030204" pitchFamily="18" charset="0"/>
                            </a:rPr>
                            <m:t>𝑠𝑒𝑒𝑛</m:t>
                          </m:r>
                        </m:sub>
                      </m:sSub>
                    </m:oMath>
                  </m:oMathPara>
                </a14:m>
                <a:endParaRPr lang="en-US" dirty="0">
                  <a:solidFill>
                    <a:srgbClr val="FF0000"/>
                  </a:solidFill>
                </a:endParaRPr>
              </a:p>
            </p:txBody>
          </p:sp>
        </mc:Choice>
        <mc:Fallback xmlns="">
          <p:sp>
            <p:nvSpPr>
              <p:cNvPr id="6" name="TextBox 5">
                <a:extLst>
                  <a:ext uri="{FF2B5EF4-FFF2-40B4-BE49-F238E27FC236}">
                    <a16:creationId xmlns:a16="http://schemas.microsoft.com/office/drawing/2014/main" id="{D2C455D4-15F8-54A0-4512-BB899936AD0B}"/>
                  </a:ext>
                </a:extLst>
              </p:cNvPr>
              <p:cNvSpPr txBox="1">
                <a:spLocks noRot="1" noChangeAspect="1" noMove="1" noResize="1" noEditPoints="1" noAdjustHandles="1" noChangeArrowheads="1" noChangeShapeType="1" noTextEdit="1"/>
              </p:cNvSpPr>
              <p:nvPr/>
            </p:nvSpPr>
            <p:spPr>
              <a:xfrm>
                <a:off x="2986746" y="4447787"/>
                <a:ext cx="579198" cy="276999"/>
              </a:xfrm>
              <a:prstGeom prst="rect">
                <a:avLst/>
              </a:prstGeom>
              <a:blipFill>
                <a:blip r:embed="rId13"/>
                <a:stretch>
                  <a:fillRect l="-10870"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FA1F363-5B20-C0EF-FA04-5F1C356C1997}"/>
                  </a:ext>
                </a:extLst>
              </p:cNvPr>
              <p:cNvSpPr txBox="1"/>
              <p:nvPr/>
            </p:nvSpPr>
            <p:spPr>
              <a:xfrm>
                <a:off x="8331250" y="1745318"/>
                <a:ext cx="107075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𝑝</m:t>
                          </m:r>
                        </m:e>
                        <m:sub>
                          <m:r>
                            <a:rPr lang="en-US" i="1" smtClean="0">
                              <a:solidFill>
                                <a:srgbClr val="FF0000"/>
                              </a:solidFill>
                              <a:latin typeface="Cambria Math" panose="02040503050406030204" pitchFamily="18" charset="0"/>
                              <a:ea typeface="Cambria Math" panose="02040503050406030204" pitchFamily="18" charset="0"/>
                            </a:rPr>
                            <m:t>𝜃</m:t>
                          </m:r>
                        </m:sub>
                      </m:sSub>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𝑥</m:t>
                      </m:r>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5" name="TextBox 24">
                <a:extLst>
                  <a:ext uri="{FF2B5EF4-FFF2-40B4-BE49-F238E27FC236}">
                    <a16:creationId xmlns:a16="http://schemas.microsoft.com/office/drawing/2014/main" id="{AFA1F363-5B20-C0EF-FA04-5F1C356C1997}"/>
                  </a:ext>
                </a:extLst>
              </p:cNvPr>
              <p:cNvSpPr txBox="1">
                <a:spLocks noRot="1" noChangeAspect="1" noMove="1" noResize="1" noEditPoints="1" noAdjustHandles="1" noChangeArrowheads="1" noChangeShapeType="1" noTextEdit="1"/>
              </p:cNvSpPr>
              <p:nvPr/>
            </p:nvSpPr>
            <p:spPr>
              <a:xfrm>
                <a:off x="8331250" y="1745318"/>
                <a:ext cx="1070758" cy="369332"/>
              </a:xfrm>
              <a:prstGeom prst="rect">
                <a:avLst/>
              </a:prstGeom>
              <a:blipFill>
                <a:blip r:embed="rId15"/>
                <a:stretch>
                  <a:fillRect b="-13333"/>
                </a:stretch>
              </a:blipFill>
            </p:spPr>
            <p:txBody>
              <a:bodyPr/>
              <a:lstStyle/>
              <a:p>
                <a:r>
                  <a:rPr lang="en-US">
                    <a:noFill/>
                  </a:rPr>
                  <a:t> </a:t>
                </a:r>
              </a:p>
            </p:txBody>
          </p:sp>
        </mc:Fallback>
      </mc:AlternateContent>
      <p:sp>
        <p:nvSpPr>
          <p:cNvPr id="12" name="Left Brace 11">
            <a:extLst>
              <a:ext uri="{FF2B5EF4-FFF2-40B4-BE49-F238E27FC236}">
                <a16:creationId xmlns:a16="http://schemas.microsoft.com/office/drawing/2014/main" id="{9B1FD36D-96D5-B72F-91D9-8BB4A5214E23}"/>
              </a:ext>
            </a:extLst>
          </p:cNvPr>
          <p:cNvSpPr/>
          <p:nvPr/>
        </p:nvSpPr>
        <p:spPr>
          <a:xfrm rot="16200000">
            <a:off x="8622183" y="2839584"/>
            <a:ext cx="235121" cy="2168382"/>
          </a:xfrm>
          <a:prstGeom prst="leftBrac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079D4C3-BB8D-23EC-A192-0254CF364CD7}"/>
                  </a:ext>
                </a:extLst>
              </p:cNvPr>
              <p:cNvSpPr txBox="1"/>
              <p:nvPr/>
            </p:nvSpPr>
            <p:spPr>
              <a:xfrm>
                <a:off x="8043270" y="4134064"/>
                <a:ext cx="1392945" cy="276999"/>
              </a:xfrm>
              <a:prstGeom prst="rect">
                <a:avLst/>
              </a:prstGeom>
              <a:noFill/>
            </p:spPr>
            <p:txBody>
              <a:bodyPr wrap="none" lIns="0" tIns="0" rIns="0" bIns="0" rtlCol="0">
                <a:spAutoFit/>
              </a:bodyPr>
              <a:lstStyle/>
              <a:p>
                <a:r>
                  <a:rPr lang="en-US" dirty="0">
                    <a:ea typeface="Cambria Math" panose="02040503050406030204" pitchFamily="18" charset="0"/>
                  </a:rPr>
                  <a:t>Parameters: </a:t>
                </a:r>
                <a14:m>
                  <m:oMath xmlns:m="http://schemas.openxmlformats.org/officeDocument/2006/math">
                    <m:r>
                      <a:rPr lang="en-US" i="1" smtClean="0">
                        <a:latin typeface="Cambria Math" panose="02040503050406030204" pitchFamily="18" charset="0"/>
                        <a:ea typeface="Cambria Math" panose="02040503050406030204" pitchFamily="18" charset="0"/>
                      </a:rPr>
                      <m:t>𝜃</m:t>
                    </m:r>
                  </m:oMath>
                </a14:m>
                <a:endParaRPr lang="en-US" dirty="0"/>
              </a:p>
            </p:txBody>
          </p:sp>
        </mc:Choice>
        <mc:Fallback xmlns="">
          <p:sp>
            <p:nvSpPr>
              <p:cNvPr id="27" name="TextBox 26">
                <a:extLst>
                  <a:ext uri="{FF2B5EF4-FFF2-40B4-BE49-F238E27FC236}">
                    <a16:creationId xmlns:a16="http://schemas.microsoft.com/office/drawing/2014/main" id="{6079D4C3-BB8D-23EC-A192-0254CF364CD7}"/>
                  </a:ext>
                </a:extLst>
              </p:cNvPr>
              <p:cNvSpPr txBox="1">
                <a:spLocks noRot="1" noChangeAspect="1" noMove="1" noResize="1" noEditPoints="1" noAdjustHandles="1" noChangeArrowheads="1" noChangeShapeType="1" noTextEdit="1"/>
              </p:cNvSpPr>
              <p:nvPr/>
            </p:nvSpPr>
            <p:spPr>
              <a:xfrm>
                <a:off x="8043270" y="4134064"/>
                <a:ext cx="1392945" cy="276999"/>
              </a:xfrm>
              <a:prstGeom prst="rect">
                <a:avLst/>
              </a:prstGeom>
              <a:blipFill>
                <a:blip r:embed="rId16"/>
                <a:stretch>
                  <a:fillRect l="-9910" t="-26087" r="-3604" b="-47826"/>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D4E478A0-13D0-FB41-97D1-AAF5A4B960B1}"/>
              </a:ext>
            </a:extLst>
          </p:cNvPr>
          <p:cNvGrpSpPr/>
          <p:nvPr/>
        </p:nvGrpSpPr>
        <p:grpSpPr>
          <a:xfrm>
            <a:off x="6284090" y="5030500"/>
            <a:ext cx="3932407" cy="706412"/>
            <a:chOff x="5685843" y="5058327"/>
            <a:chExt cx="3932407" cy="706412"/>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F049901-568F-B1F1-3818-DD73581F533A}"/>
                    </a:ext>
                  </a:extLst>
                </p:cNvPr>
                <p:cNvSpPr txBox="1"/>
                <p:nvPr/>
              </p:nvSpPr>
              <p:spPr>
                <a:xfrm>
                  <a:off x="6987594" y="5058327"/>
                  <a:ext cx="2630656" cy="7064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arg</m:t>
                        </m:r>
                        <m:sSub>
                          <m:sSubPr>
                            <m:ctrlPr>
                              <a:rPr lang="en-US" i="1">
                                <a:latin typeface="Cambria Math" panose="02040503050406030204" pitchFamily="18" charset="0"/>
                              </a:rPr>
                            </m:ctrlPr>
                          </m:sSubPr>
                          <m:e>
                            <m:r>
                              <a:rPr lang="en-US" i="1">
                                <a:latin typeface="Cambria Math" panose="02040503050406030204" pitchFamily="18" charset="0"/>
                              </a:rPr>
                              <m:t>𝑚𝑎𝑥</m:t>
                            </m:r>
                          </m:e>
                          <m:sub>
                            <m:r>
                              <a:rPr lang="en-US" i="1">
                                <a:latin typeface="Cambria Math" panose="02040503050406030204" pitchFamily="18" charset="0"/>
                                <a:ea typeface="Cambria Math" panose="02040503050406030204" pitchFamily="18" charset="0"/>
                              </a:rPr>
                              <m:t>𝜃</m:t>
                            </m:r>
                          </m:sub>
                        </m:sSub>
                        <m:r>
                          <a:rPr lang="en-US" b="0" i="1" smtClean="0">
                            <a:latin typeface="Cambria Math" panose="02040503050406030204" pitchFamily="18" charset="0"/>
                            <a:ea typeface="Cambria Math" panose="02040503050406030204" pitchFamily="18" charset="0"/>
                          </a:rPr>
                          <m:t> </m:t>
                        </m:r>
                        <m:nary>
                          <m:naryPr>
                            <m:chr m:val="∑"/>
                            <m:supHide m:val="on"/>
                            <m:ctrlPr>
                              <a:rPr lang="en-US" b="0" i="1" smtClean="0">
                                <a:latin typeface="Cambria Math" panose="02040503050406030204" pitchFamily="18" charset="0"/>
                                <a:ea typeface="Cambria Math" panose="02040503050406030204" pitchFamily="18" charset="0"/>
                              </a:rPr>
                            </m:ctrlPr>
                          </m:naryPr>
                          <m:sub>
                            <m:r>
                              <m:rPr>
                                <m:brk m:alnAt="7"/>
                              </m:rP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𝑠𝑒𝑒𝑛</m:t>
                                </m:r>
                              </m:sub>
                            </m:sSub>
                          </m:sub>
                          <m:sup/>
                          <m:e>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𝑝</m:t>
                                    </m:r>
                                  </m:e>
                                  <m:sub>
                                    <m:r>
                                      <a:rPr lang="en-US" b="0" i="1" smtClean="0">
                                        <a:latin typeface="Cambria Math" panose="02040503050406030204" pitchFamily="18" charset="0"/>
                                        <a:ea typeface="Cambria Math" panose="02040503050406030204" pitchFamily="18" charset="0"/>
                                      </a:rPr>
                                      <m:t>𝜃</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e>
                            </m:func>
                          </m:e>
                        </m:nary>
                      </m:oMath>
                    </m:oMathPara>
                  </a14:m>
                  <a:endParaRPr lang="en-US" dirty="0"/>
                </a:p>
              </p:txBody>
            </p:sp>
          </mc:Choice>
          <mc:Fallback xmlns="">
            <p:sp>
              <p:nvSpPr>
                <p:cNvPr id="20" name="TextBox 19">
                  <a:extLst>
                    <a:ext uri="{FF2B5EF4-FFF2-40B4-BE49-F238E27FC236}">
                      <a16:creationId xmlns:a16="http://schemas.microsoft.com/office/drawing/2014/main" id="{4F049901-568F-B1F1-3818-DD73581F533A}"/>
                    </a:ext>
                  </a:extLst>
                </p:cNvPr>
                <p:cNvSpPr txBox="1">
                  <a:spLocks noRot="1" noChangeAspect="1" noMove="1" noResize="1" noEditPoints="1" noAdjustHandles="1" noChangeArrowheads="1" noChangeShapeType="1" noTextEdit="1"/>
                </p:cNvSpPr>
                <p:nvPr/>
              </p:nvSpPr>
              <p:spPr>
                <a:xfrm>
                  <a:off x="6987594" y="5058327"/>
                  <a:ext cx="2630656" cy="706412"/>
                </a:xfrm>
                <a:prstGeom prst="rect">
                  <a:avLst/>
                </a:prstGeom>
                <a:blipFill>
                  <a:blip r:embed="rId17"/>
                  <a:stretch>
                    <a:fillRect l="-1923" t="-141071" r="-2885" b="-18750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94CF3899-B921-0DF3-1B79-29EFCFEAA949}"/>
                </a:ext>
              </a:extLst>
            </p:cNvPr>
            <p:cNvSpPr txBox="1"/>
            <p:nvPr/>
          </p:nvSpPr>
          <p:spPr>
            <a:xfrm>
              <a:off x="5685843" y="5182172"/>
              <a:ext cx="1526258" cy="369332"/>
            </a:xfrm>
            <a:prstGeom prst="rect">
              <a:avLst/>
            </a:prstGeom>
            <a:noFill/>
          </p:spPr>
          <p:txBody>
            <a:bodyPr wrap="square">
              <a:spAutoFit/>
            </a:bodyPr>
            <a:lstStyle/>
            <a:p>
              <a:r>
                <a:rPr lang="en-US" dirty="0"/>
                <a:t>MLE Loss: </a:t>
              </a:r>
            </a:p>
          </p:txBody>
        </p:sp>
      </p:grpSp>
    </p:spTree>
    <p:extLst>
      <p:ext uri="{BB962C8B-B14F-4D97-AF65-F5344CB8AC3E}">
        <p14:creationId xmlns:p14="http://schemas.microsoft.com/office/powerpoint/2010/main" val="415780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CDE87-C3B0-FD28-4B71-2589A20F7628}"/>
              </a:ext>
            </a:extLst>
          </p:cNvPr>
          <p:cNvSpPr>
            <a:spLocks noGrp="1"/>
          </p:cNvSpPr>
          <p:nvPr>
            <p:ph type="title"/>
          </p:nvPr>
        </p:nvSpPr>
        <p:spPr/>
        <p:txBody>
          <a:bodyPr/>
          <a:lstStyle/>
          <a:p>
            <a:r>
              <a:rPr lang="en-US" dirty="0"/>
              <a:t>1. Simulating Interaction with Executor</a:t>
            </a:r>
          </a:p>
        </p:txBody>
      </p:sp>
      <p:sp>
        <p:nvSpPr>
          <p:cNvPr id="5" name="Slide Number Placeholder 4">
            <a:extLst>
              <a:ext uri="{FF2B5EF4-FFF2-40B4-BE49-F238E27FC236}">
                <a16:creationId xmlns:a16="http://schemas.microsoft.com/office/drawing/2014/main" id="{2B92D19E-3CE3-6F15-4F09-A6E937E61E29}"/>
              </a:ext>
            </a:extLst>
          </p:cNvPr>
          <p:cNvSpPr>
            <a:spLocks noGrp="1"/>
          </p:cNvSpPr>
          <p:nvPr>
            <p:ph type="sldNum" sz="quarter" idx="12"/>
          </p:nvPr>
        </p:nvSpPr>
        <p:spPr/>
        <p:txBody>
          <a:bodyPr/>
          <a:lstStyle/>
          <a:p>
            <a:fld id="{BA64772F-E81F-0045-92B8-B93AB4530561}" type="slidenum">
              <a:rPr lang="en-US" smtClean="0"/>
              <a:t>40</a:t>
            </a:fld>
            <a:endParaRPr lang="en-US"/>
          </a:p>
        </p:txBody>
      </p:sp>
      <p:pic>
        <p:nvPicPr>
          <p:cNvPr id="12290" name="Picture 2" descr="Integrate GPT-3.5 into your Data Stack | Shakudo">
            <a:extLst>
              <a:ext uri="{FF2B5EF4-FFF2-40B4-BE49-F238E27FC236}">
                <a16:creationId xmlns:a16="http://schemas.microsoft.com/office/drawing/2014/main" id="{CD8D19BF-5976-D284-CD12-28A2BD999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909" y="3944673"/>
            <a:ext cx="1165686" cy="1165686"/>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80696332-8BAB-7E22-BE9B-377A99C3DA31}"/>
              </a:ext>
            </a:extLst>
          </p:cNvPr>
          <p:cNvCxnSpPr>
            <a:cxnSpLocks/>
            <a:stCxn id="12314" idx="2"/>
            <a:endCxn id="12290" idx="0"/>
          </p:cNvCxnSpPr>
          <p:nvPr/>
        </p:nvCxnSpPr>
        <p:spPr>
          <a:xfrm flipH="1">
            <a:off x="2317752" y="3541389"/>
            <a:ext cx="1" cy="403284"/>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52A59FAC-86A6-CA71-79AF-8FF1AAA45333}"/>
              </a:ext>
            </a:extLst>
          </p:cNvPr>
          <p:cNvCxnSpPr>
            <a:cxnSpLocks/>
            <a:stCxn id="12290" idx="3"/>
          </p:cNvCxnSpPr>
          <p:nvPr/>
        </p:nvCxnSpPr>
        <p:spPr>
          <a:xfrm>
            <a:off x="2900595" y="4527516"/>
            <a:ext cx="606396" cy="0"/>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pic>
        <p:nvPicPr>
          <p:cNvPr id="12294" name="Picture 6" descr="GPT-4 can help data mining for energy management: Researchers">
            <a:extLst>
              <a:ext uri="{FF2B5EF4-FFF2-40B4-BE49-F238E27FC236}">
                <a16:creationId xmlns:a16="http://schemas.microsoft.com/office/drawing/2014/main" id="{3E654BAB-5FC7-BE2A-E2CE-364241E671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746" t="16156" r="29136" b="14039"/>
          <a:stretch/>
        </p:blipFill>
        <p:spPr bwMode="auto">
          <a:xfrm>
            <a:off x="9395463" y="2454816"/>
            <a:ext cx="789418" cy="98126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Arrow Connector 38">
            <a:extLst>
              <a:ext uri="{FF2B5EF4-FFF2-40B4-BE49-F238E27FC236}">
                <a16:creationId xmlns:a16="http://schemas.microsoft.com/office/drawing/2014/main" id="{29A51362-746F-51C6-62FE-330DCDBF60D2}"/>
              </a:ext>
            </a:extLst>
          </p:cNvPr>
          <p:cNvCxnSpPr>
            <a:cxnSpLocks/>
            <a:stCxn id="7" idx="3"/>
            <a:endCxn id="6" idx="1"/>
          </p:cNvCxnSpPr>
          <p:nvPr/>
        </p:nvCxnSpPr>
        <p:spPr>
          <a:xfrm flipV="1">
            <a:off x="7987308" y="4527516"/>
            <a:ext cx="431264" cy="4"/>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46" name="Straight Arrow Connector 45">
            <a:extLst>
              <a:ext uri="{FF2B5EF4-FFF2-40B4-BE49-F238E27FC236}">
                <a16:creationId xmlns:a16="http://schemas.microsoft.com/office/drawing/2014/main" id="{B5B17FF6-CE39-5706-04C6-7EAF1725D3E5}"/>
              </a:ext>
            </a:extLst>
          </p:cNvPr>
          <p:cNvCxnSpPr>
            <a:cxnSpLocks/>
            <a:stCxn id="6" idx="0"/>
            <a:endCxn id="12294" idx="2"/>
          </p:cNvCxnSpPr>
          <p:nvPr/>
        </p:nvCxnSpPr>
        <p:spPr>
          <a:xfrm flipV="1">
            <a:off x="9790172" y="3436076"/>
            <a:ext cx="0" cy="768274"/>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12288" name="Elbow Connector 12287">
            <a:extLst>
              <a:ext uri="{FF2B5EF4-FFF2-40B4-BE49-F238E27FC236}">
                <a16:creationId xmlns:a16="http://schemas.microsoft.com/office/drawing/2014/main" id="{B17B1712-EE1A-B603-A129-0FCCD4F5F249}"/>
              </a:ext>
            </a:extLst>
          </p:cNvPr>
          <p:cNvCxnSpPr>
            <a:cxnSpLocks/>
            <a:stCxn id="12294" idx="1"/>
          </p:cNvCxnSpPr>
          <p:nvPr/>
        </p:nvCxnSpPr>
        <p:spPr>
          <a:xfrm rot="10800000" flipV="1">
            <a:off x="4695713" y="2945446"/>
            <a:ext cx="4699751" cy="1125374"/>
          </a:xfrm>
          <a:prstGeom prst="bentConnector2">
            <a:avLst/>
          </a:prstGeom>
          <a:ln w="1270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2314" name="Rounded Rectangle 12313">
            <a:extLst>
              <a:ext uri="{FF2B5EF4-FFF2-40B4-BE49-F238E27FC236}">
                <a16:creationId xmlns:a16="http://schemas.microsoft.com/office/drawing/2014/main" id="{1C2772C3-E8CF-E571-C398-96CFB2E4C5EB}"/>
              </a:ext>
            </a:extLst>
          </p:cNvPr>
          <p:cNvSpPr/>
          <p:nvPr/>
        </p:nvSpPr>
        <p:spPr>
          <a:xfrm>
            <a:off x="784267" y="1802043"/>
            <a:ext cx="3066971" cy="1739346"/>
          </a:xfrm>
          <a:prstGeom prst="roundRect">
            <a:avLst/>
          </a:prstGeom>
          <a:solidFill>
            <a:srgbClr val="F8F5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400" dirty="0">
                <a:solidFill>
                  <a:srgbClr val="1A1A1A"/>
                </a:solidFill>
                <a:effectLst/>
                <a:latin typeface="consolas" panose="020B0609020204030204" pitchFamily="49" charset="0"/>
              </a:rPr>
              <a:t>Given an array of integers and a target sum, find all unique pairs of numbers that add up to the target sum. You should not use the same element twice in a pair. Return the list of unique pairs.</a:t>
            </a:r>
          </a:p>
        </p:txBody>
      </p:sp>
      <p:cxnSp>
        <p:nvCxnSpPr>
          <p:cNvPr id="12333" name="Straight Arrow Connector 12332">
            <a:extLst>
              <a:ext uri="{FF2B5EF4-FFF2-40B4-BE49-F238E27FC236}">
                <a16:creationId xmlns:a16="http://schemas.microsoft.com/office/drawing/2014/main" id="{2495CF81-DC55-32F9-2324-5E6BC8A219B9}"/>
              </a:ext>
            </a:extLst>
          </p:cNvPr>
          <p:cNvCxnSpPr>
            <a:cxnSpLocks/>
            <a:endCxn id="7" idx="1"/>
          </p:cNvCxnSpPr>
          <p:nvPr/>
        </p:nvCxnSpPr>
        <p:spPr>
          <a:xfrm>
            <a:off x="6964878" y="4527516"/>
            <a:ext cx="396955" cy="4"/>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
        <p:nvSpPr>
          <p:cNvPr id="12351" name="TextBox 12350">
            <a:extLst>
              <a:ext uri="{FF2B5EF4-FFF2-40B4-BE49-F238E27FC236}">
                <a16:creationId xmlns:a16="http://schemas.microsoft.com/office/drawing/2014/main" id="{F4CBBDF5-908B-AE86-5153-B581B33801CA}"/>
              </a:ext>
            </a:extLst>
          </p:cNvPr>
          <p:cNvSpPr txBox="1"/>
          <p:nvPr/>
        </p:nvSpPr>
        <p:spPr>
          <a:xfrm>
            <a:off x="6579613" y="2897103"/>
            <a:ext cx="817853" cy="369332"/>
          </a:xfrm>
          <a:prstGeom prst="rect">
            <a:avLst/>
          </a:prstGeom>
          <a:noFill/>
        </p:spPr>
        <p:txBody>
          <a:bodyPr wrap="none" rtlCol="0">
            <a:spAutoFit/>
          </a:bodyPr>
          <a:lstStyle/>
          <a:p>
            <a:r>
              <a:rPr lang="en-US" dirty="0"/>
              <a:t>Refine</a:t>
            </a:r>
          </a:p>
        </p:txBody>
      </p:sp>
      <p:pic>
        <p:nvPicPr>
          <p:cNvPr id="4" name="Picture 3" descr="A screenshot of a computer code&#10;&#10;Description automatically generated">
            <a:extLst>
              <a:ext uri="{FF2B5EF4-FFF2-40B4-BE49-F238E27FC236}">
                <a16:creationId xmlns:a16="http://schemas.microsoft.com/office/drawing/2014/main" id="{3F776231-3084-3A5D-78E6-C93394A55B88}"/>
              </a:ext>
            </a:extLst>
          </p:cNvPr>
          <p:cNvPicPr>
            <a:picLocks noChangeAspect="1"/>
          </p:cNvPicPr>
          <p:nvPr/>
        </p:nvPicPr>
        <p:blipFill rotWithShape="1">
          <a:blip r:embed="rId5"/>
          <a:srcRect t="8622"/>
          <a:stretch/>
        </p:blipFill>
        <p:spPr>
          <a:xfrm>
            <a:off x="3608138" y="4177737"/>
            <a:ext cx="3313654" cy="1840797"/>
          </a:xfrm>
          <a:prstGeom prst="rect">
            <a:avLst/>
          </a:prstGeom>
          <a:ln>
            <a:solidFill>
              <a:schemeClr val="accent1">
                <a:shade val="15000"/>
              </a:schemeClr>
            </a:solidFill>
          </a:ln>
        </p:spPr>
      </p:pic>
      <p:pic>
        <p:nvPicPr>
          <p:cNvPr id="6" name="Picture 5" descr="A close-up of a code&#10;&#10;Description automatically generated">
            <a:extLst>
              <a:ext uri="{FF2B5EF4-FFF2-40B4-BE49-F238E27FC236}">
                <a16:creationId xmlns:a16="http://schemas.microsoft.com/office/drawing/2014/main" id="{305EC566-039C-D07C-F27A-2E30624FB216}"/>
              </a:ext>
            </a:extLst>
          </p:cNvPr>
          <p:cNvPicPr>
            <a:picLocks noChangeAspect="1"/>
          </p:cNvPicPr>
          <p:nvPr/>
        </p:nvPicPr>
        <p:blipFill rotWithShape="1">
          <a:blip r:embed="rId6"/>
          <a:srcRect t="2788" r="28308" b="1"/>
          <a:stretch/>
        </p:blipFill>
        <p:spPr>
          <a:xfrm>
            <a:off x="8418572" y="4204350"/>
            <a:ext cx="2743200" cy="646332"/>
          </a:xfrm>
          <a:prstGeom prst="rect">
            <a:avLst/>
          </a:prstGeom>
          <a:ln>
            <a:solidFill>
              <a:schemeClr val="accent1">
                <a:shade val="15000"/>
              </a:schemeClr>
            </a:solidFill>
          </a:ln>
        </p:spPr>
      </p:pic>
      <p:pic>
        <p:nvPicPr>
          <p:cNvPr id="7" name="Picture 6">
            <a:extLst>
              <a:ext uri="{FF2B5EF4-FFF2-40B4-BE49-F238E27FC236}">
                <a16:creationId xmlns:a16="http://schemas.microsoft.com/office/drawing/2014/main" id="{9590E2B8-5CCD-E34C-292E-7D5BBFBA7A12}"/>
              </a:ext>
            </a:extLst>
          </p:cNvPr>
          <p:cNvPicPr>
            <a:picLocks noChangeAspect="1"/>
          </p:cNvPicPr>
          <p:nvPr/>
        </p:nvPicPr>
        <p:blipFill>
          <a:blip r:embed="rId7"/>
          <a:stretch>
            <a:fillRect/>
          </a:stretch>
        </p:blipFill>
        <p:spPr>
          <a:xfrm>
            <a:off x="7361833" y="4214782"/>
            <a:ext cx="625475" cy="625475"/>
          </a:xfrm>
          <a:prstGeom prst="rect">
            <a:avLst/>
          </a:prstGeom>
        </p:spPr>
      </p:pic>
    </p:spTree>
    <p:extLst>
      <p:ext uri="{BB962C8B-B14F-4D97-AF65-F5344CB8AC3E}">
        <p14:creationId xmlns:p14="http://schemas.microsoft.com/office/powerpoint/2010/main" val="265726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3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29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28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5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E9CEE-11F5-CF83-5212-3A42144F26FB}"/>
              </a:ext>
            </a:extLst>
          </p:cNvPr>
          <p:cNvSpPr>
            <a:spLocks noGrp="1"/>
          </p:cNvSpPr>
          <p:nvPr>
            <p:ph type="title"/>
          </p:nvPr>
        </p:nvSpPr>
        <p:spPr/>
        <p:txBody>
          <a:bodyPr/>
          <a:lstStyle/>
          <a:p>
            <a:r>
              <a:rPr lang="en-US" dirty="0"/>
              <a:t>1. Simulating Interaction with Executor</a:t>
            </a:r>
          </a:p>
        </p:txBody>
      </p:sp>
      <p:sp>
        <p:nvSpPr>
          <p:cNvPr id="5" name="Slide Number Placeholder 4">
            <a:extLst>
              <a:ext uri="{FF2B5EF4-FFF2-40B4-BE49-F238E27FC236}">
                <a16:creationId xmlns:a16="http://schemas.microsoft.com/office/drawing/2014/main" id="{F87AE6C5-0C4B-E8F3-6D30-12D08022E039}"/>
              </a:ext>
            </a:extLst>
          </p:cNvPr>
          <p:cNvSpPr>
            <a:spLocks noGrp="1"/>
          </p:cNvSpPr>
          <p:nvPr>
            <p:ph type="sldNum" sz="quarter" idx="12"/>
          </p:nvPr>
        </p:nvSpPr>
        <p:spPr/>
        <p:txBody>
          <a:bodyPr/>
          <a:lstStyle/>
          <a:p>
            <a:fld id="{BA64772F-E81F-0045-92B8-B93AB4530561}" type="slidenum">
              <a:rPr lang="en-US" smtClean="0"/>
              <a:t>41</a:t>
            </a:fld>
            <a:endParaRPr lang="en-US"/>
          </a:p>
        </p:txBody>
      </p:sp>
      <p:pic>
        <p:nvPicPr>
          <p:cNvPr id="9" name="Picture 2" descr="Integrate GPT-3.5 into your Data Stack | Shakudo">
            <a:extLst>
              <a:ext uri="{FF2B5EF4-FFF2-40B4-BE49-F238E27FC236}">
                <a16:creationId xmlns:a16="http://schemas.microsoft.com/office/drawing/2014/main" id="{9035D02C-B5F5-4DC9-9B5E-5F12C47D9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909" y="3944673"/>
            <a:ext cx="1165686" cy="116568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E1307442-E313-FAE4-5E3E-C145703B09C4}"/>
              </a:ext>
            </a:extLst>
          </p:cNvPr>
          <p:cNvCxnSpPr>
            <a:cxnSpLocks/>
            <a:stCxn id="12" idx="2"/>
            <a:endCxn id="9" idx="0"/>
          </p:cNvCxnSpPr>
          <p:nvPr/>
        </p:nvCxnSpPr>
        <p:spPr>
          <a:xfrm flipH="1">
            <a:off x="2317752" y="3541389"/>
            <a:ext cx="1" cy="403284"/>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D45CF412-BFC8-76DC-7F06-6A8BE285CCF3}"/>
              </a:ext>
            </a:extLst>
          </p:cNvPr>
          <p:cNvCxnSpPr>
            <a:cxnSpLocks/>
            <a:stCxn id="9" idx="3"/>
          </p:cNvCxnSpPr>
          <p:nvPr/>
        </p:nvCxnSpPr>
        <p:spPr>
          <a:xfrm>
            <a:off x="2900595" y="4527516"/>
            <a:ext cx="606397" cy="0"/>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
        <p:nvSpPr>
          <p:cNvPr id="12" name="Rounded Rectangle 11">
            <a:extLst>
              <a:ext uri="{FF2B5EF4-FFF2-40B4-BE49-F238E27FC236}">
                <a16:creationId xmlns:a16="http://schemas.microsoft.com/office/drawing/2014/main" id="{B374FA3D-C33E-624E-D641-6EF6C7EECD2B}"/>
              </a:ext>
            </a:extLst>
          </p:cNvPr>
          <p:cNvSpPr/>
          <p:nvPr/>
        </p:nvSpPr>
        <p:spPr>
          <a:xfrm>
            <a:off x="784267" y="1802043"/>
            <a:ext cx="3066971" cy="1739346"/>
          </a:xfrm>
          <a:prstGeom prst="roundRect">
            <a:avLst/>
          </a:prstGeom>
          <a:solidFill>
            <a:srgbClr val="F8F5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400" dirty="0">
                <a:solidFill>
                  <a:srgbClr val="1A1A1A"/>
                </a:solidFill>
                <a:effectLst/>
                <a:latin typeface="consolas" panose="020B0609020204030204" pitchFamily="49" charset="0"/>
              </a:rPr>
              <a:t>Given an array of integers and a target sum, find all unique pairs of numbers that add up to the target sum. You should not use the same element twice in a pair. Return the list of unique pairs.</a:t>
            </a:r>
          </a:p>
        </p:txBody>
      </p:sp>
      <p:pic>
        <p:nvPicPr>
          <p:cNvPr id="4" name="Picture 3" descr="A screenshot of a computer program&#10;&#10;Description automatically generated">
            <a:extLst>
              <a:ext uri="{FF2B5EF4-FFF2-40B4-BE49-F238E27FC236}">
                <a16:creationId xmlns:a16="http://schemas.microsoft.com/office/drawing/2014/main" id="{1AD0EB3F-C823-04FB-DE8D-8E68E505FD7C}"/>
              </a:ext>
            </a:extLst>
          </p:cNvPr>
          <p:cNvPicPr>
            <a:picLocks noChangeAspect="1"/>
          </p:cNvPicPr>
          <p:nvPr/>
        </p:nvPicPr>
        <p:blipFill rotWithShape="1">
          <a:blip r:embed="rId4"/>
          <a:srcRect t="8761"/>
          <a:stretch/>
        </p:blipFill>
        <p:spPr>
          <a:xfrm>
            <a:off x="3604303" y="4178878"/>
            <a:ext cx="3312000" cy="1845328"/>
          </a:xfrm>
          <a:prstGeom prst="rect">
            <a:avLst/>
          </a:prstGeom>
          <a:ln>
            <a:solidFill>
              <a:schemeClr val="tx1"/>
            </a:solidFill>
          </a:ln>
        </p:spPr>
      </p:pic>
      <p:pic>
        <p:nvPicPr>
          <p:cNvPr id="17" name="Picture 6" descr="GPT-4 can help data mining for energy management: Researchers">
            <a:extLst>
              <a:ext uri="{FF2B5EF4-FFF2-40B4-BE49-F238E27FC236}">
                <a16:creationId xmlns:a16="http://schemas.microsoft.com/office/drawing/2014/main" id="{586AE794-272D-3DB4-A2C1-B3003FF6CD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746" t="16156" r="29136" b="14039"/>
          <a:stretch/>
        </p:blipFill>
        <p:spPr bwMode="auto">
          <a:xfrm>
            <a:off x="9395463" y="2447740"/>
            <a:ext cx="789418" cy="98126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a:extLst>
              <a:ext uri="{FF2B5EF4-FFF2-40B4-BE49-F238E27FC236}">
                <a16:creationId xmlns:a16="http://schemas.microsoft.com/office/drawing/2014/main" id="{5B817C73-4D43-90D1-2441-7350EC7F6B52}"/>
              </a:ext>
            </a:extLst>
          </p:cNvPr>
          <p:cNvCxnSpPr>
            <a:cxnSpLocks/>
            <a:stCxn id="17" idx="2"/>
            <a:endCxn id="27" idx="0"/>
          </p:cNvCxnSpPr>
          <p:nvPr/>
        </p:nvCxnSpPr>
        <p:spPr>
          <a:xfrm>
            <a:off x="9790172" y="3429000"/>
            <a:ext cx="0" cy="785774"/>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pic>
        <p:nvPicPr>
          <p:cNvPr id="27" name="Picture 26" descr="A number with numbers and symbols&#10;&#10;Description automatically generated with medium confidence">
            <a:extLst>
              <a:ext uri="{FF2B5EF4-FFF2-40B4-BE49-F238E27FC236}">
                <a16:creationId xmlns:a16="http://schemas.microsoft.com/office/drawing/2014/main" id="{A406D6D3-61AF-6D99-B62B-DAB383223110}"/>
              </a:ext>
            </a:extLst>
          </p:cNvPr>
          <p:cNvPicPr>
            <a:picLocks noChangeAspect="1"/>
          </p:cNvPicPr>
          <p:nvPr/>
        </p:nvPicPr>
        <p:blipFill>
          <a:blip r:embed="rId6"/>
          <a:stretch>
            <a:fillRect/>
          </a:stretch>
        </p:blipFill>
        <p:spPr>
          <a:xfrm>
            <a:off x="8518615" y="4214774"/>
            <a:ext cx="2543114" cy="625483"/>
          </a:xfrm>
          <a:prstGeom prst="rect">
            <a:avLst/>
          </a:prstGeom>
          <a:ln>
            <a:solidFill>
              <a:schemeClr val="dk1"/>
            </a:solidFill>
          </a:ln>
        </p:spPr>
      </p:pic>
      <p:cxnSp>
        <p:nvCxnSpPr>
          <p:cNvPr id="21" name="Straight Arrow Connector 20">
            <a:extLst>
              <a:ext uri="{FF2B5EF4-FFF2-40B4-BE49-F238E27FC236}">
                <a16:creationId xmlns:a16="http://schemas.microsoft.com/office/drawing/2014/main" id="{DFCBC910-2F55-1154-EFD1-12342C8FDE9D}"/>
              </a:ext>
            </a:extLst>
          </p:cNvPr>
          <p:cNvCxnSpPr>
            <a:cxnSpLocks/>
            <a:endCxn id="16" idx="1"/>
          </p:cNvCxnSpPr>
          <p:nvPr/>
        </p:nvCxnSpPr>
        <p:spPr>
          <a:xfrm>
            <a:off x="6964878" y="4527516"/>
            <a:ext cx="396955" cy="4"/>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DB7BCE98-44B1-3D66-2220-4879BEC6CCC8}"/>
              </a:ext>
            </a:extLst>
          </p:cNvPr>
          <p:cNvCxnSpPr>
            <a:cxnSpLocks/>
            <a:stCxn id="16" idx="3"/>
            <a:endCxn id="27" idx="1"/>
          </p:cNvCxnSpPr>
          <p:nvPr/>
        </p:nvCxnSpPr>
        <p:spPr>
          <a:xfrm flipV="1">
            <a:off x="7987308" y="4527516"/>
            <a:ext cx="531307" cy="4"/>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pic>
        <p:nvPicPr>
          <p:cNvPr id="15" name="Picture 4" descr="10,800+ Tick Wrong Icon Stock Illustrations, Royalty-Free Vector Graphics &amp;  Clip Art - iStock">
            <a:extLst>
              <a:ext uri="{FF2B5EF4-FFF2-40B4-BE49-F238E27FC236}">
                <a16:creationId xmlns:a16="http://schemas.microsoft.com/office/drawing/2014/main" id="{33197944-8C99-A911-1AE3-5B1F44D395A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829" t="14527" r="50579" b="14410"/>
          <a:stretch/>
        </p:blipFill>
        <p:spPr bwMode="auto">
          <a:xfrm>
            <a:off x="9875188" y="3622893"/>
            <a:ext cx="289249" cy="2854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36B0A77-CCD7-D4BF-BC7B-7FAC614B5FB9}"/>
              </a:ext>
            </a:extLst>
          </p:cNvPr>
          <p:cNvPicPr>
            <a:picLocks noChangeAspect="1"/>
          </p:cNvPicPr>
          <p:nvPr/>
        </p:nvPicPr>
        <p:blipFill>
          <a:blip r:embed="rId8"/>
          <a:stretch>
            <a:fillRect/>
          </a:stretch>
        </p:blipFill>
        <p:spPr>
          <a:xfrm>
            <a:off x="7361833" y="4214782"/>
            <a:ext cx="625475" cy="625475"/>
          </a:xfrm>
          <a:prstGeom prst="rect">
            <a:avLst/>
          </a:prstGeom>
        </p:spPr>
      </p:pic>
    </p:spTree>
    <p:extLst>
      <p:ext uri="{BB962C8B-B14F-4D97-AF65-F5344CB8AC3E}">
        <p14:creationId xmlns:p14="http://schemas.microsoft.com/office/powerpoint/2010/main" val="411499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E9CEE-11F5-CF83-5212-3A42144F26FB}"/>
              </a:ext>
            </a:extLst>
          </p:cNvPr>
          <p:cNvSpPr>
            <a:spLocks noGrp="1"/>
          </p:cNvSpPr>
          <p:nvPr>
            <p:ph type="title"/>
          </p:nvPr>
        </p:nvSpPr>
        <p:spPr/>
        <p:txBody>
          <a:bodyPr>
            <a:normAutofit/>
          </a:bodyPr>
          <a:lstStyle/>
          <a:p>
            <a:r>
              <a:rPr lang="en-US" dirty="0"/>
              <a:t>2. Simulating Interaction with Humans</a:t>
            </a:r>
          </a:p>
        </p:txBody>
      </p:sp>
      <p:sp>
        <p:nvSpPr>
          <p:cNvPr id="5" name="Slide Number Placeholder 4">
            <a:extLst>
              <a:ext uri="{FF2B5EF4-FFF2-40B4-BE49-F238E27FC236}">
                <a16:creationId xmlns:a16="http://schemas.microsoft.com/office/drawing/2014/main" id="{F87AE6C5-0C4B-E8F3-6D30-12D08022E039}"/>
              </a:ext>
            </a:extLst>
          </p:cNvPr>
          <p:cNvSpPr>
            <a:spLocks noGrp="1"/>
          </p:cNvSpPr>
          <p:nvPr>
            <p:ph type="sldNum" sz="quarter" idx="12"/>
          </p:nvPr>
        </p:nvSpPr>
        <p:spPr/>
        <p:txBody>
          <a:bodyPr/>
          <a:lstStyle/>
          <a:p>
            <a:fld id="{BA64772F-E81F-0045-92B8-B93AB4530561}" type="slidenum">
              <a:rPr lang="en-US" smtClean="0"/>
              <a:t>42</a:t>
            </a:fld>
            <a:endParaRPr lang="en-US"/>
          </a:p>
        </p:txBody>
      </p:sp>
      <p:pic>
        <p:nvPicPr>
          <p:cNvPr id="9" name="Picture 2" descr="Integrate GPT-3.5 into your Data Stack | Shakudo">
            <a:extLst>
              <a:ext uri="{FF2B5EF4-FFF2-40B4-BE49-F238E27FC236}">
                <a16:creationId xmlns:a16="http://schemas.microsoft.com/office/drawing/2014/main" id="{9035D02C-B5F5-4DC9-9B5E-5F12C47D9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909" y="3944673"/>
            <a:ext cx="1165686" cy="116568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E1307442-E313-FAE4-5E3E-C145703B09C4}"/>
              </a:ext>
            </a:extLst>
          </p:cNvPr>
          <p:cNvCxnSpPr>
            <a:cxnSpLocks/>
            <a:stCxn id="12" idx="2"/>
            <a:endCxn id="9" idx="0"/>
          </p:cNvCxnSpPr>
          <p:nvPr/>
        </p:nvCxnSpPr>
        <p:spPr>
          <a:xfrm flipH="1">
            <a:off x="2317752" y="3541389"/>
            <a:ext cx="1" cy="403284"/>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D45CF412-BFC8-76DC-7F06-6A8BE285CCF3}"/>
              </a:ext>
            </a:extLst>
          </p:cNvPr>
          <p:cNvCxnSpPr>
            <a:cxnSpLocks/>
            <a:stCxn id="9" idx="3"/>
          </p:cNvCxnSpPr>
          <p:nvPr/>
        </p:nvCxnSpPr>
        <p:spPr>
          <a:xfrm>
            <a:off x="2900595" y="4527516"/>
            <a:ext cx="606397" cy="0"/>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
        <p:nvSpPr>
          <p:cNvPr id="12" name="Rounded Rectangle 11">
            <a:extLst>
              <a:ext uri="{FF2B5EF4-FFF2-40B4-BE49-F238E27FC236}">
                <a16:creationId xmlns:a16="http://schemas.microsoft.com/office/drawing/2014/main" id="{B374FA3D-C33E-624E-D641-6EF6C7EECD2B}"/>
              </a:ext>
            </a:extLst>
          </p:cNvPr>
          <p:cNvSpPr/>
          <p:nvPr/>
        </p:nvSpPr>
        <p:spPr>
          <a:xfrm>
            <a:off x="784267" y="1802043"/>
            <a:ext cx="3066971" cy="1739346"/>
          </a:xfrm>
          <a:prstGeom prst="roundRect">
            <a:avLst/>
          </a:prstGeom>
          <a:solidFill>
            <a:srgbClr val="F8F5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400" dirty="0">
                <a:solidFill>
                  <a:srgbClr val="1A1A1A"/>
                </a:solidFill>
                <a:effectLst/>
                <a:latin typeface="consolas" panose="020B0609020204030204" pitchFamily="49" charset="0"/>
              </a:rPr>
              <a:t>Given an array of integers and a target sum, find all unique pairs of numbers that add up to the target sum. You should not use the same element twice in a pair. Return the list of unique pairs.</a:t>
            </a:r>
          </a:p>
        </p:txBody>
      </p:sp>
      <p:pic>
        <p:nvPicPr>
          <p:cNvPr id="3" name="Picture 2" descr="A screenshot of a computer code&#10;&#10;Description automatically generated">
            <a:extLst>
              <a:ext uri="{FF2B5EF4-FFF2-40B4-BE49-F238E27FC236}">
                <a16:creationId xmlns:a16="http://schemas.microsoft.com/office/drawing/2014/main" id="{035AAF6B-5263-25E5-DF89-59E4BA7ECD8D}"/>
              </a:ext>
            </a:extLst>
          </p:cNvPr>
          <p:cNvPicPr>
            <a:picLocks noChangeAspect="1"/>
          </p:cNvPicPr>
          <p:nvPr/>
        </p:nvPicPr>
        <p:blipFill rotWithShape="1">
          <a:blip r:embed="rId4"/>
          <a:srcRect t="8622"/>
          <a:stretch/>
        </p:blipFill>
        <p:spPr>
          <a:xfrm>
            <a:off x="3608138" y="4177737"/>
            <a:ext cx="3313654" cy="1840797"/>
          </a:xfrm>
          <a:prstGeom prst="rect">
            <a:avLst/>
          </a:prstGeom>
          <a:ln>
            <a:solidFill>
              <a:schemeClr val="accent1">
                <a:shade val="15000"/>
              </a:schemeClr>
            </a:solidFill>
          </a:ln>
        </p:spPr>
      </p:pic>
      <p:cxnSp>
        <p:nvCxnSpPr>
          <p:cNvPr id="7" name="Elbow Connector 6">
            <a:extLst>
              <a:ext uri="{FF2B5EF4-FFF2-40B4-BE49-F238E27FC236}">
                <a16:creationId xmlns:a16="http://schemas.microsoft.com/office/drawing/2014/main" id="{5C24B4E2-DC82-17E1-9AAD-D8FA169D86FF}"/>
              </a:ext>
            </a:extLst>
          </p:cNvPr>
          <p:cNvCxnSpPr>
            <a:endCxn id="17" idx="2"/>
          </p:cNvCxnSpPr>
          <p:nvPr/>
        </p:nvCxnSpPr>
        <p:spPr>
          <a:xfrm flipV="1">
            <a:off x="7024255" y="3429000"/>
            <a:ext cx="2765917" cy="1098516"/>
          </a:xfrm>
          <a:prstGeom prst="bentConnector2">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Elbow Connector 7">
            <a:extLst>
              <a:ext uri="{FF2B5EF4-FFF2-40B4-BE49-F238E27FC236}">
                <a16:creationId xmlns:a16="http://schemas.microsoft.com/office/drawing/2014/main" id="{A5475C65-C214-86B9-FB96-44DA664680BE}"/>
              </a:ext>
            </a:extLst>
          </p:cNvPr>
          <p:cNvCxnSpPr>
            <a:cxnSpLocks/>
            <a:stCxn id="20" idx="1"/>
            <a:endCxn id="3" idx="0"/>
          </p:cNvCxnSpPr>
          <p:nvPr/>
        </p:nvCxnSpPr>
        <p:spPr>
          <a:xfrm rot="10800000" flipV="1">
            <a:off x="5264966" y="2938369"/>
            <a:ext cx="1523907" cy="1239367"/>
          </a:xfrm>
          <a:prstGeom prst="bentConnector2">
            <a:avLst/>
          </a:prstGeom>
          <a:ln w="1270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55EC5618-0470-0194-623E-5785A7BB761F}"/>
              </a:ext>
            </a:extLst>
          </p:cNvPr>
          <p:cNvGrpSpPr/>
          <p:nvPr/>
        </p:nvGrpSpPr>
        <p:grpSpPr>
          <a:xfrm>
            <a:off x="9395463" y="2447740"/>
            <a:ext cx="789418" cy="981260"/>
            <a:chOff x="9395463" y="2447740"/>
            <a:chExt cx="789418" cy="981260"/>
          </a:xfrm>
        </p:grpSpPr>
        <p:pic>
          <p:nvPicPr>
            <p:cNvPr id="17" name="Picture 6" descr="GPT-4 can help data mining for energy management: Researchers">
              <a:extLst>
                <a:ext uri="{FF2B5EF4-FFF2-40B4-BE49-F238E27FC236}">
                  <a16:creationId xmlns:a16="http://schemas.microsoft.com/office/drawing/2014/main" id="{586AE794-272D-3DB4-A2C1-B3003FF6CD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746" t="16156" r="29136" b="14039"/>
            <a:stretch/>
          </p:blipFill>
          <p:spPr bwMode="auto">
            <a:xfrm>
              <a:off x="9395463" y="2447740"/>
              <a:ext cx="789418" cy="9812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artoon of a person sitting at a desk with a computer&#10;&#10;Description automatically generated">
              <a:extLst>
                <a:ext uri="{FF2B5EF4-FFF2-40B4-BE49-F238E27FC236}">
                  <a16:creationId xmlns:a16="http://schemas.microsoft.com/office/drawing/2014/main" id="{AED2837D-8904-62B5-495B-3139B420E639}"/>
                </a:ext>
              </a:extLst>
            </p:cNvPr>
            <p:cNvPicPr>
              <a:picLocks noChangeAspect="1"/>
            </p:cNvPicPr>
            <p:nvPr/>
          </p:nvPicPr>
          <p:blipFill>
            <a:blip r:embed="rId6"/>
            <a:stretch>
              <a:fillRect/>
            </a:stretch>
          </p:blipFill>
          <p:spPr>
            <a:xfrm>
              <a:off x="9542222" y="2447740"/>
              <a:ext cx="566444" cy="708055"/>
            </a:xfrm>
            <a:prstGeom prst="rect">
              <a:avLst/>
            </a:prstGeom>
          </p:spPr>
        </p:pic>
      </p:grpSp>
      <p:sp>
        <p:nvSpPr>
          <p:cNvPr id="20" name="Rounded Rectangle 19">
            <a:extLst>
              <a:ext uri="{FF2B5EF4-FFF2-40B4-BE49-F238E27FC236}">
                <a16:creationId xmlns:a16="http://schemas.microsoft.com/office/drawing/2014/main" id="{9A4D302F-5461-9B17-854C-ED978EC5B24B}"/>
              </a:ext>
            </a:extLst>
          </p:cNvPr>
          <p:cNvSpPr/>
          <p:nvPr/>
        </p:nvSpPr>
        <p:spPr>
          <a:xfrm>
            <a:off x="6788872" y="2693055"/>
            <a:ext cx="1688808" cy="49063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Message</a:t>
            </a:r>
          </a:p>
        </p:txBody>
      </p:sp>
      <p:cxnSp>
        <p:nvCxnSpPr>
          <p:cNvPr id="25" name="Straight Arrow Connector 24">
            <a:extLst>
              <a:ext uri="{FF2B5EF4-FFF2-40B4-BE49-F238E27FC236}">
                <a16:creationId xmlns:a16="http://schemas.microsoft.com/office/drawing/2014/main" id="{0CC9F1C5-71EA-CB4F-459D-00887D484923}"/>
              </a:ext>
            </a:extLst>
          </p:cNvPr>
          <p:cNvCxnSpPr>
            <a:cxnSpLocks/>
            <a:stCxn id="17" idx="1"/>
            <a:endCxn id="20" idx="3"/>
          </p:cNvCxnSpPr>
          <p:nvPr/>
        </p:nvCxnSpPr>
        <p:spPr>
          <a:xfrm flipH="1">
            <a:off x="8477680" y="2938370"/>
            <a:ext cx="917783" cy="0"/>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4900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E9CEE-11F5-CF83-5212-3A42144F26FB}"/>
              </a:ext>
            </a:extLst>
          </p:cNvPr>
          <p:cNvSpPr>
            <a:spLocks noGrp="1"/>
          </p:cNvSpPr>
          <p:nvPr>
            <p:ph type="title"/>
          </p:nvPr>
        </p:nvSpPr>
        <p:spPr/>
        <p:txBody>
          <a:bodyPr/>
          <a:lstStyle/>
          <a:p>
            <a:r>
              <a:rPr lang="en-US" dirty="0"/>
              <a:t>2. Simulating Interaction with Humans</a:t>
            </a:r>
          </a:p>
        </p:txBody>
      </p:sp>
      <p:sp>
        <p:nvSpPr>
          <p:cNvPr id="5" name="Slide Number Placeholder 4">
            <a:extLst>
              <a:ext uri="{FF2B5EF4-FFF2-40B4-BE49-F238E27FC236}">
                <a16:creationId xmlns:a16="http://schemas.microsoft.com/office/drawing/2014/main" id="{F87AE6C5-0C4B-E8F3-6D30-12D08022E039}"/>
              </a:ext>
            </a:extLst>
          </p:cNvPr>
          <p:cNvSpPr>
            <a:spLocks noGrp="1"/>
          </p:cNvSpPr>
          <p:nvPr>
            <p:ph type="sldNum" sz="quarter" idx="12"/>
          </p:nvPr>
        </p:nvSpPr>
        <p:spPr/>
        <p:txBody>
          <a:bodyPr/>
          <a:lstStyle/>
          <a:p>
            <a:fld id="{BA64772F-E81F-0045-92B8-B93AB4530561}" type="slidenum">
              <a:rPr lang="en-US" smtClean="0"/>
              <a:t>43</a:t>
            </a:fld>
            <a:endParaRPr lang="en-US"/>
          </a:p>
        </p:txBody>
      </p:sp>
      <p:pic>
        <p:nvPicPr>
          <p:cNvPr id="9" name="Picture 2" descr="Integrate GPT-3.5 into your Data Stack | Shakudo">
            <a:extLst>
              <a:ext uri="{FF2B5EF4-FFF2-40B4-BE49-F238E27FC236}">
                <a16:creationId xmlns:a16="http://schemas.microsoft.com/office/drawing/2014/main" id="{9035D02C-B5F5-4DC9-9B5E-5F12C47D9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909" y="3944673"/>
            <a:ext cx="1165686" cy="116568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E1307442-E313-FAE4-5E3E-C145703B09C4}"/>
              </a:ext>
            </a:extLst>
          </p:cNvPr>
          <p:cNvCxnSpPr>
            <a:cxnSpLocks/>
            <a:stCxn id="12" idx="2"/>
            <a:endCxn id="9" idx="0"/>
          </p:cNvCxnSpPr>
          <p:nvPr/>
        </p:nvCxnSpPr>
        <p:spPr>
          <a:xfrm flipH="1">
            <a:off x="2317752" y="3541389"/>
            <a:ext cx="1" cy="403284"/>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D45CF412-BFC8-76DC-7F06-6A8BE285CCF3}"/>
              </a:ext>
            </a:extLst>
          </p:cNvPr>
          <p:cNvCxnSpPr>
            <a:cxnSpLocks/>
            <a:stCxn id="9" idx="3"/>
          </p:cNvCxnSpPr>
          <p:nvPr/>
        </p:nvCxnSpPr>
        <p:spPr>
          <a:xfrm>
            <a:off x="2900595" y="4527516"/>
            <a:ext cx="606397" cy="0"/>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
        <p:nvSpPr>
          <p:cNvPr id="12" name="Rounded Rectangle 11">
            <a:extLst>
              <a:ext uri="{FF2B5EF4-FFF2-40B4-BE49-F238E27FC236}">
                <a16:creationId xmlns:a16="http://schemas.microsoft.com/office/drawing/2014/main" id="{B374FA3D-C33E-624E-D641-6EF6C7EECD2B}"/>
              </a:ext>
            </a:extLst>
          </p:cNvPr>
          <p:cNvSpPr/>
          <p:nvPr/>
        </p:nvSpPr>
        <p:spPr>
          <a:xfrm>
            <a:off x="784267" y="1802043"/>
            <a:ext cx="3066971" cy="1739346"/>
          </a:xfrm>
          <a:prstGeom prst="roundRect">
            <a:avLst/>
          </a:prstGeom>
          <a:solidFill>
            <a:srgbClr val="F8F5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400" dirty="0">
                <a:solidFill>
                  <a:srgbClr val="1A1A1A"/>
                </a:solidFill>
                <a:effectLst/>
                <a:latin typeface="consolas" panose="020B0609020204030204" pitchFamily="49" charset="0"/>
              </a:rPr>
              <a:t>Given an array of integers and a target sum, find all unique pairs of numbers that add up to the target sum. You should not use the same element twice in a pair. Return the list of unique pairs.</a:t>
            </a:r>
          </a:p>
        </p:txBody>
      </p:sp>
      <p:pic>
        <p:nvPicPr>
          <p:cNvPr id="4" name="Picture 3" descr="A screenshot of a computer program&#10;&#10;Description automatically generated">
            <a:extLst>
              <a:ext uri="{FF2B5EF4-FFF2-40B4-BE49-F238E27FC236}">
                <a16:creationId xmlns:a16="http://schemas.microsoft.com/office/drawing/2014/main" id="{1AD0EB3F-C823-04FB-DE8D-8E68E505FD7C}"/>
              </a:ext>
            </a:extLst>
          </p:cNvPr>
          <p:cNvPicPr>
            <a:picLocks noChangeAspect="1"/>
          </p:cNvPicPr>
          <p:nvPr/>
        </p:nvPicPr>
        <p:blipFill rotWithShape="1">
          <a:blip r:embed="rId4"/>
          <a:srcRect t="8761"/>
          <a:stretch/>
        </p:blipFill>
        <p:spPr>
          <a:xfrm>
            <a:off x="3604303" y="4178878"/>
            <a:ext cx="3312000" cy="1845328"/>
          </a:xfrm>
          <a:prstGeom prst="rect">
            <a:avLst/>
          </a:prstGeom>
          <a:ln>
            <a:solidFill>
              <a:schemeClr val="tx1"/>
            </a:solidFill>
          </a:ln>
        </p:spPr>
      </p:pic>
      <p:grpSp>
        <p:nvGrpSpPr>
          <p:cNvPr id="6" name="Group 5">
            <a:extLst>
              <a:ext uri="{FF2B5EF4-FFF2-40B4-BE49-F238E27FC236}">
                <a16:creationId xmlns:a16="http://schemas.microsoft.com/office/drawing/2014/main" id="{D492BE3C-9DCE-9007-A70D-45EFBCB1638C}"/>
              </a:ext>
            </a:extLst>
          </p:cNvPr>
          <p:cNvGrpSpPr/>
          <p:nvPr/>
        </p:nvGrpSpPr>
        <p:grpSpPr>
          <a:xfrm>
            <a:off x="9395463" y="2447740"/>
            <a:ext cx="789418" cy="981260"/>
            <a:chOff x="9395463" y="2447740"/>
            <a:chExt cx="789418" cy="981260"/>
          </a:xfrm>
        </p:grpSpPr>
        <p:pic>
          <p:nvPicPr>
            <p:cNvPr id="17" name="Picture 6" descr="GPT-4 can help data mining for energy management: Researchers">
              <a:extLst>
                <a:ext uri="{FF2B5EF4-FFF2-40B4-BE49-F238E27FC236}">
                  <a16:creationId xmlns:a16="http://schemas.microsoft.com/office/drawing/2014/main" id="{586AE794-272D-3DB4-A2C1-B3003FF6CD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746" t="16156" r="29136" b="14039"/>
            <a:stretch/>
          </p:blipFill>
          <p:spPr bwMode="auto">
            <a:xfrm>
              <a:off x="9395463" y="2447740"/>
              <a:ext cx="789418" cy="9812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artoon of a person sitting at a desk with a computer&#10;&#10;Description automatically generated">
              <a:extLst>
                <a:ext uri="{FF2B5EF4-FFF2-40B4-BE49-F238E27FC236}">
                  <a16:creationId xmlns:a16="http://schemas.microsoft.com/office/drawing/2014/main" id="{ADD72F7E-B32E-ABAB-D27B-864250B69A3B}"/>
                </a:ext>
              </a:extLst>
            </p:cNvPr>
            <p:cNvPicPr>
              <a:picLocks noChangeAspect="1"/>
            </p:cNvPicPr>
            <p:nvPr/>
          </p:nvPicPr>
          <p:blipFill>
            <a:blip r:embed="rId6"/>
            <a:stretch>
              <a:fillRect/>
            </a:stretch>
          </p:blipFill>
          <p:spPr>
            <a:xfrm>
              <a:off x="9542222" y="2447740"/>
              <a:ext cx="566444" cy="708055"/>
            </a:xfrm>
            <a:prstGeom prst="rect">
              <a:avLst/>
            </a:prstGeom>
          </p:spPr>
        </p:pic>
      </p:grpSp>
      <p:pic>
        <p:nvPicPr>
          <p:cNvPr id="15" name="Picture 4" descr="10,800+ Tick Wrong Icon Stock Illustrations, Royalty-Free Vector Graphics &amp;  Clip Art - iStock">
            <a:extLst>
              <a:ext uri="{FF2B5EF4-FFF2-40B4-BE49-F238E27FC236}">
                <a16:creationId xmlns:a16="http://schemas.microsoft.com/office/drawing/2014/main" id="{DF05C323-A219-B9DF-1954-D00E34DA5BC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829" t="14527" r="50579" b="14410"/>
          <a:stretch/>
        </p:blipFill>
        <p:spPr bwMode="auto">
          <a:xfrm>
            <a:off x="9875188" y="3622893"/>
            <a:ext cx="289249" cy="28546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Elbow Connector 6">
            <a:extLst>
              <a:ext uri="{FF2B5EF4-FFF2-40B4-BE49-F238E27FC236}">
                <a16:creationId xmlns:a16="http://schemas.microsoft.com/office/drawing/2014/main" id="{7CA0E845-E092-90E1-8162-2A416B856871}"/>
              </a:ext>
            </a:extLst>
          </p:cNvPr>
          <p:cNvCxnSpPr/>
          <p:nvPr/>
        </p:nvCxnSpPr>
        <p:spPr>
          <a:xfrm flipV="1">
            <a:off x="7024255" y="3429000"/>
            <a:ext cx="2765917" cy="1098516"/>
          </a:xfrm>
          <a:prstGeom prst="bentConnector2">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258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F6C0F-09AF-523C-AB91-E667F1BE7D1C}"/>
              </a:ext>
            </a:extLst>
          </p:cNvPr>
          <p:cNvSpPr>
            <a:spLocks noGrp="1"/>
          </p:cNvSpPr>
          <p:nvPr>
            <p:ph type="title"/>
          </p:nvPr>
        </p:nvSpPr>
        <p:spPr/>
        <p:txBody>
          <a:bodyPr/>
          <a:lstStyle/>
          <a:p>
            <a:r>
              <a:rPr lang="en-US" dirty="0"/>
              <a:t>Code-Feedback (157K)</a:t>
            </a:r>
          </a:p>
        </p:txBody>
      </p:sp>
      <p:sp>
        <p:nvSpPr>
          <p:cNvPr id="4" name="Slide Number Placeholder 3">
            <a:extLst>
              <a:ext uri="{FF2B5EF4-FFF2-40B4-BE49-F238E27FC236}">
                <a16:creationId xmlns:a16="http://schemas.microsoft.com/office/drawing/2014/main" id="{0043DEF2-E9A4-55EE-6E9E-CBCB908C27BB}"/>
              </a:ext>
            </a:extLst>
          </p:cNvPr>
          <p:cNvSpPr>
            <a:spLocks noGrp="1"/>
          </p:cNvSpPr>
          <p:nvPr>
            <p:ph type="sldNum" sz="quarter" idx="12"/>
          </p:nvPr>
        </p:nvSpPr>
        <p:spPr/>
        <p:txBody>
          <a:bodyPr/>
          <a:lstStyle/>
          <a:p>
            <a:fld id="{BA64772F-E81F-0045-92B8-B93AB4530561}" type="slidenum">
              <a:rPr lang="en-US" smtClean="0"/>
              <a:t>44</a:t>
            </a:fld>
            <a:endParaRPr lang="en-US"/>
          </a:p>
        </p:txBody>
      </p:sp>
      <p:sp>
        <p:nvSpPr>
          <p:cNvPr id="6" name="Left Brace 5">
            <a:extLst>
              <a:ext uri="{FF2B5EF4-FFF2-40B4-BE49-F238E27FC236}">
                <a16:creationId xmlns:a16="http://schemas.microsoft.com/office/drawing/2014/main" id="{8AB513D0-11C9-7520-2358-9D31B0DC4C94}"/>
              </a:ext>
            </a:extLst>
          </p:cNvPr>
          <p:cNvSpPr/>
          <p:nvPr/>
        </p:nvSpPr>
        <p:spPr>
          <a:xfrm>
            <a:off x="3961884" y="2013310"/>
            <a:ext cx="282102" cy="3959157"/>
          </a:xfrm>
          <a:prstGeom prst="leftBrace">
            <a:avLst>
              <a:gd name="adj1" fmla="val 8333"/>
              <a:gd name="adj2" fmla="val 44767"/>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Can 17">
            <a:extLst>
              <a:ext uri="{FF2B5EF4-FFF2-40B4-BE49-F238E27FC236}">
                <a16:creationId xmlns:a16="http://schemas.microsoft.com/office/drawing/2014/main" id="{444CF9F0-E555-E2B8-B3B7-F45D49BC9BB7}"/>
              </a:ext>
            </a:extLst>
          </p:cNvPr>
          <p:cNvSpPr/>
          <p:nvPr/>
        </p:nvSpPr>
        <p:spPr>
          <a:xfrm>
            <a:off x="1803279" y="3346665"/>
            <a:ext cx="1937190" cy="836578"/>
          </a:xfrm>
          <a:prstGeom prst="ca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Code-Feedback</a:t>
            </a:r>
          </a:p>
        </p:txBody>
      </p:sp>
      <p:pic>
        <p:nvPicPr>
          <p:cNvPr id="11266" name="Picture 2" descr="Error message - Free computer icons">
            <a:extLst>
              <a:ext uri="{FF2B5EF4-FFF2-40B4-BE49-F238E27FC236}">
                <a16:creationId xmlns:a16="http://schemas.microsoft.com/office/drawing/2014/main" id="{AAF4E0D0-DFB9-1A3F-D2A1-A014FB2EE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014" y="2382205"/>
            <a:ext cx="581916" cy="58191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C96CC9D1-2FEA-F262-4556-12439DCFE90A}"/>
              </a:ext>
            </a:extLst>
          </p:cNvPr>
          <p:cNvPicPr>
            <a:picLocks noChangeAspect="1"/>
          </p:cNvPicPr>
          <p:nvPr/>
        </p:nvPicPr>
        <p:blipFill>
          <a:blip r:embed="rId4"/>
          <a:stretch>
            <a:fillRect/>
          </a:stretch>
        </p:blipFill>
        <p:spPr>
          <a:xfrm>
            <a:off x="4362981" y="1574152"/>
            <a:ext cx="581916" cy="581916"/>
          </a:xfrm>
          <a:prstGeom prst="rect">
            <a:avLst/>
          </a:prstGeom>
        </p:spPr>
      </p:pic>
      <p:pic>
        <p:nvPicPr>
          <p:cNvPr id="62" name="Picture 61">
            <a:extLst>
              <a:ext uri="{FF2B5EF4-FFF2-40B4-BE49-F238E27FC236}">
                <a16:creationId xmlns:a16="http://schemas.microsoft.com/office/drawing/2014/main" id="{6F29046E-926C-480E-8F0F-2A02BB68A8AF}"/>
              </a:ext>
            </a:extLst>
          </p:cNvPr>
          <p:cNvPicPr>
            <a:picLocks noChangeAspect="1"/>
          </p:cNvPicPr>
          <p:nvPr/>
        </p:nvPicPr>
        <p:blipFill>
          <a:blip r:embed="rId4"/>
          <a:stretch>
            <a:fillRect/>
          </a:stretch>
        </p:blipFill>
        <p:spPr>
          <a:xfrm>
            <a:off x="4362981" y="2382205"/>
            <a:ext cx="581916" cy="581916"/>
          </a:xfrm>
          <a:prstGeom prst="rect">
            <a:avLst/>
          </a:prstGeom>
        </p:spPr>
      </p:pic>
      <p:pic>
        <p:nvPicPr>
          <p:cNvPr id="63" name="Picture 62">
            <a:extLst>
              <a:ext uri="{FF2B5EF4-FFF2-40B4-BE49-F238E27FC236}">
                <a16:creationId xmlns:a16="http://schemas.microsoft.com/office/drawing/2014/main" id="{48675B90-E84B-9A30-E0A3-9B54B8633C83}"/>
              </a:ext>
            </a:extLst>
          </p:cNvPr>
          <p:cNvPicPr>
            <a:picLocks noChangeAspect="1"/>
          </p:cNvPicPr>
          <p:nvPr/>
        </p:nvPicPr>
        <p:blipFill>
          <a:blip r:embed="rId4"/>
          <a:stretch>
            <a:fillRect/>
          </a:stretch>
        </p:blipFill>
        <p:spPr>
          <a:xfrm>
            <a:off x="6096000" y="2382205"/>
            <a:ext cx="581916" cy="581916"/>
          </a:xfrm>
          <a:prstGeom prst="rect">
            <a:avLst/>
          </a:prstGeom>
        </p:spPr>
      </p:pic>
      <p:pic>
        <p:nvPicPr>
          <p:cNvPr id="11264" name="Picture 2" descr="Error message - Free computer icons">
            <a:extLst>
              <a:ext uri="{FF2B5EF4-FFF2-40B4-BE49-F238E27FC236}">
                <a16:creationId xmlns:a16="http://schemas.microsoft.com/office/drawing/2014/main" id="{A06A06F9-35B8-8BEE-4D82-359F6646A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1803" y="4471159"/>
            <a:ext cx="581916" cy="581916"/>
          </a:xfrm>
          <a:prstGeom prst="rect">
            <a:avLst/>
          </a:prstGeom>
          <a:noFill/>
          <a:extLst>
            <a:ext uri="{909E8E84-426E-40DD-AFC4-6F175D3DCCD1}">
              <a14:hiddenFill xmlns:a14="http://schemas.microsoft.com/office/drawing/2010/main">
                <a:solidFill>
                  <a:srgbClr val="FFFFFF"/>
                </a:solidFill>
              </a14:hiddenFill>
            </a:ext>
          </a:extLst>
        </p:spPr>
      </p:pic>
      <p:pic>
        <p:nvPicPr>
          <p:cNvPr id="11265" name="Picture 2" descr="Error message - Free computer icons">
            <a:extLst>
              <a:ext uri="{FF2B5EF4-FFF2-40B4-BE49-F238E27FC236}">
                <a16:creationId xmlns:a16="http://schemas.microsoft.com/office/drawing/2014/main" id="{31AC6C2D-83F8-1B53-0728-7DBBC6C8B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1803" y="5552173"/>
            <a:ext cx="581916" cy="581916"/>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2" descr="Error message - Free computer icons">
            <a:extLst>
              <a:ext uri="{FF2B5EF4-FFF2-40B4-BE49-F238E27FC236}">
                <a16:creationId xmlns:a16="http://schemas.microsoft.com/office/drawing/2014/main" id="{462A50D7-2EA3-8EE0-EC39-86072FD26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0197" y="4481572"/>
            <a:ext cx="581916" cy="581916"/>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11268">
            <a:extLst>
              <a:ext uri="{FF2B5EF4-FFF2-40B4-BE49-F238E27FC236}">
                <a16:creationId xmlns:a16="http://schemas.microsoft.com/office/drawing/2014/main" id="{8271E9E8-8AED-535B-7313-B412E99607AA}"/>
              </a:ext>
            </a:extLst>
          </p:cNvPr>
          <p:cNvPicPr>
            <a:picLocks noChangeAspect="1"/>
          </p:cNvPicPr>
          <p:nvPr/>
        </p:nvPicPr>
        <p:blipFill>
          <a:blip r:embed="rId5"/>
          <a:stretch>
            <a:fillRect/>
          </a:stretch>
        </p:blipFill>
        <p:spPr>
          <a:xfrm>
            <a:off x="5212561" y="3385519"/>
            <a:ext cx="607369" cy="607369"/>
          </a:xfrm>
          <a:prstGeom prst="rect">
            <a:avLst/>
          </a:prstGeom>
        </p:spPr>
      </p:pic>
      <p:pic>
        <p:nvPicPr>
          <p:cNvPr id="11271" name="Picture 11270">
            <a:extLst>
              <a:ext uri="{FF2B5EF4-FFF2-40B4-BE49-F238E27FC236}">
                <a16:creationId xmlns:a16="http://schemas.microsoft.com/office/drawing/2014/main" id="{FAA2EBED-FF54-004C-C17C-29879DF9593A}"/>
              </a:ext>
            </a:extLst>
          </p:cNvPr>
          <p:cNvPicPr>
            <a:picLocks noChangeAspect="1"/>
          </p:cNvPicPr>
          <p:nvPr/>
        </p:nvPicPr>
        <p:blipFill>
          <a:blip r:embed="rId5"/>
          <a:stretch>
            <a:fillRect/>
          </a:stretch>
        </p:blipFill>
        <p:spPr>
          <a:xfrm>
            <a:off x="6917470" y="5539446"/>
            <a:ext cx="607369" cy="607369"/>
          </a:xfrm>
          <a:prstGeom prst="rect">
            <a:avLst/>
          </a:prstGeom>
        </p:spPr>
      </p:pic>
      <p:pic>
        <p:nvPicPr>
          <p:cNvPr id="11272" name="Picture 11271">
            <a:extLst>
              <a:ext uri="{FF2B5EF4-FFF2-40B4-BE49-F238E27FC236}">
                <a16:creationId xmlns:a16="http://schemas.microsoft.com/office/drawing/2014/main" id="{401C63CE-476A-EB13-EAFA-151E168334FE}"/>
              </a:ext>
            </a:extLst>
          </p:cNvPr>
          <p:cNvPicPr>
            <a:picLocks noChangeAspect="1"/>
          </p:cNvPicPr>
          <p:nvPr/>
        </p:nvPicPr>
        <p:blipFill>
          <a:blip r:embed="rId4"/>
          <a:stretch>
            <a:fillRect/>
          </a:stretch>
        </p:blipFill>
        <p:spPr>
          <a:xfrm>
            <a:off x="4362981" y="3336606"/>
            <a:ext cx="581916" cy="581916"/>
          </a:xfrm>
          <a:prstGeom prst="rect">
            <a:avLst/>
          </a:prstGeom>
        </p:spPr>
      </p:pic>
      <p:pic>
        <p:nvPicPr>
          <p:cNvPr id="11273" name="Picture 11272">
            <a:extLst>
              <a:ext uri="{FF2B5EF4-FFF2-40B4-BE49-F238E27FC236}">
                <a16:creationId xmlns:a16="http://schemas.microsoft.com/office/drawing/2014/main" id="{8B9852EF-DFD7-B45E-1641-E5B48DEC6594}"/>
              </a:ext>
            </a:extLst>
          </p:cNvPr>
          <p:cNvPicPr>
            <a:picLocks noChangeAspect="1"/>
          </p:cNvPicPr>
          <p:nvPr/>
        </p:nvPicPr>
        <p:blipFill>
          <a:blip r:embed="rId4"/>
          <a:stretch>
            <a:fillRect/>
          </a:stretch>
        </p:blipFill>
        <p:spPr>
          <a:xfrm>
            <a:off x="6096000" y="3336606"/>
            <a:ext cx="581916" cy="581916"/>
          </a:xfrm>
          <a:prstGeom prst="rect">
            <a:avLst/>
          </a:prstGeom>
        </p:spPr>
      </p:pic>
      <p:pic>
        <p:nvPicPr>
          <p:cNvPr id="11274" name="Picture 11273">
            <a:extLst>
              <a:ext uri="{FF2B5EF4-FFF2-40B4-BE49-F238E27FC236}">
                <a16:creationId xmlns:a16="http://schemas.microsoft.com/office/drawing/2014/main" id="{5A4FCE53-0937-164D-A83F-D4C9884C832D}"/>
              </a:ext>
            </a:extLst>
          </p:cNvPr>
          <p:cNvPicPr>
            <a:picLocks noChangeAspect="1"/>
          </p:cNvPicPr>
          <p:nvPr/>
        </p:nvPicPr>
        <p:blipFill>
          <a:blip r:embed="rId4"/>
          <a:stretch>
            <a:fillRect/>
          </a:stretch>
        </p:blipFill>
        <p:spPr>
          <a:xfrm>
            <a:off x="4362981" y="4481572"/>
            <a:ext cx="581916" cy="581916"/>
          </a:xfrm>
          <a:prstGeom prst="rect">
            <a:avLst/>
          </a:prstGeom>
        </p:spPr>
      </p:pic>
      <p:pic>
        <p:nvPicPr>
          <p:cNvPr id="11275" name="Picture 11274">
            <a:extLst>
              <a:ext uri="{FF2B5EF4-FFF2-40B4-BE49-F238E27FC236}">
                <a16:creationId xmlns:a16="http://schemas.microsoft.com/office/drawing/2014/main" id="{CD4CA110-F204-0C20-B5BF-03691640DE32}"/>
              </a:ext>
            </a:extLst>
          </p:cNvPr>
          <p:cNvPicPr>
            <a:picLocks noChangeAspect="1"/>
          </p:cNvPicPr>
          <p:nvPr/>
        </p:nvPicPr>
        <p:blipFill>
          <a:blip r:embed="rId4"/>
          <a:stretch>
            <a:fillRect/>
          </a:stretch>
        </p:blipFill>
        <p:spPr>
          <a:xfrm>
            <a:off x="6096000" y="4481572"/>
            <a:ext cx="581916" cy="581916"/>
          </a:xfrm>
          <a:prstGeom prst="rect">
            <a:avLst/>
          </a:prstGeom>
        </p:spPr>
      </p:pic>
      <p:pic>
        <p:nvPicPr>
          <p:cNvPr id="11276" name="Picture 11275">
            <a:extLst>
              <a:ext uri="{FF2B5EF4-FFF2-40B4-BE49-F238E27FC236}">
                <a16:creationId xmlns:a16="http://schemas.microsoft.com/office/drawing/2014/main" id="{F33265DB-B524-58A3-52A3-0BC1A51C89A3}"/>
              </a:ext>
            </a:extLst>
          </p:cNvPr>
          <p:cNvPicPr>
            <a:picLocks noChangeAspect="1"/>
          </p:cNvPicPr>
          <p:nvPr/>
        </p:nvPicPr>
        <p:blipFill>
          <a:blip r:embed="rId4"/>
          <a:stretch>
            <a:fillRect/>
          </a:stretch>
        </p:blipFill>
        <p:spPr>
          <a:xfrm>
            <a:off x="4362981" y="5531346"/>
            <a:ext cx="581916" cy="581916"/>
          </a:xfrm>
          <a:prstGeom prst="rect">
            <a:avLst/>
          </a:prstGeom>
        </p:spPr>
      </p:pic>
      <p:pic>
        <p:nvPicPr>
          <p:cNvPr id="11277" name="Picture 11276">
            <a:extLst>
              <a:ext uri="{FF2B5EF4-FFF2-40B4-BE49-F238E27FC236}">
                <a16:creationId xmlns:a16="http://schemas.microsoft.com/office/drawing/2014/main" id="{FEA8701D-8D65-081F-B9B7-AEFC3D7DCFAA}"/>
              </a:ext>
            </a:extLst>
          </p:cNvPr>
          <p:cNvPicPr>
            <a:picLocks noChangeAspect="1"/>
          </p:cNvPicPr>
          <p:nvPr/>
        </p:nvPicPr>
        <p:blipFill>
          <a:blip r:embed="rId4"/>
          <a:stretch>
            <a:fillRect/>
          </a:stretch>
        </p:blipFill>
        <p:spPr>
          <a:xfrm>
            <a:off x="6096000" y="5531346"/>
            <a:ext cx="581916" cy="581916"/>
          </a:xfrm>
          <a:prstGeom prst="rect">
            <a:avLst/>
          </a:prstGeom>
        </p:spPr>
      </p:pic>
      <p:pic>
        <p:nvPicPr>
          <p:cNvPr id="11278" name="Picture 11277">
            <a:extLst>
              <a:ext uri="{FF2B5EF4-FFF2-40B4-BE49-F238E27FC236}">
                <a16:creationId xmlns:a16="http://schemas.microsoft.com/office/drawing/2014/main" id="{EF46CB8D-81E3-D0D2-8822-111D2CEFD7F6}"/>
              </a:ext>
            </a:extLst>
          </p:cNvPr>
          <p:cNvPicPr>
            <a:picLocks noChangeAspect="1"/>
          </p:cNvPicPr>
          <p:nvPr/>
        </p:nvPicPr>
        <p:blipFill>
          <a:blip r:embed="rId4"/>
          <a:stretch>
            <a:fillRect/>
          </a:stretch>
        </p:blipFill>
        <p:spPr>
          <a:xfrm>
            <a:off x="7829019" y="4481572"/>
            <a:ext cx="581916" cy="581916"/>
          </a:xfrm>
          <a:prstGeom prst="rect">
            <a:avLst/>
          </a:prstGeom>
        </p:spPr>
      </p:pic>
      <p:pic>
        <p:nvPicPr>
          <p:cNvPr id="11279" name="Picture 11278">
            <a:extLst>
              <a:ext uri="{FF2B5EF4-FFF2-40B4-BE49-F238E27FC236}">
                <a16:creationId xmlns:a16="http://schemas.microsoft.com/office/drawing/2014/main" id="{A49A19B0-C15A-A159-3D3E-5737560A6471}"/>
              </a:ext>
            </a:extLst>
          </p:cNvPr>
          <p:cNvPicPr>
            <a:picLocks noChangeAspect="1"/>
          </p:cNvPicPr>
          <p:nvPr/>
        </p:nvPicPr>
        <p:blipFill>
          <a:blip r:embed="rId4"/>
          <a:stretch>
            <a:fillRect/>
          </a:stretch>
        </p:blipFill>
        <p:spPr>
          <a:xfrm>
            <a:off x="7829019" y="5531346"/>
            <a:ext cx="581916" cy="581916"/>
          </a:xfrm>
          <a:prstGeom prst="rect">
            <a:avLst/>
          </a:prstGeom>
        </p:spPr>
      </p:pic>
    </p:spTree>
    <p:extLst>
      <p:ext uri="{BB962C8B-B14F-4D97-AF65-F5344CB8AC3E}">
        <p14:creationId xmlns:p14="http://schemas.microsoft.com/office/powerpoint/2010/main" val="384758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7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2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7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27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27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27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27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27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9415B-4482-788D-A188-46C99DBD915E}"/>
              </a:ext>
            </a:extLst>
          </p:cNvPr>
          <p:cNvSpPr>
            <a:spLocks noGrp="1"/>
          </p:cNvSpPr>
          <p:nvPr>
            <p:ph type="title"/>
          </p:nvPr>
        </p:nvSpPr>
        <p:spPr/>
        <p:txBody>
          <a:bodyPr>
            <a:normAutofit/>
          </a:bodyPr>
          <a:lstStyle/>
          <a:p>
            <a:r>
              <a:rPr lang="en-US" dirty="0"/>
              <a:t>Imitation Learning on Code-Feedback</a:t>
            </a:r>
          </a:p>
        </p:txBody>
      </p:sp>
      <p:sp>
        <p:nvSpPr>
          <p:cNvPr id="5" name="Slide Number Placeholder 4">
            <a:extLst>
              <a:ext uri="{FF2B5EF4-FFF2-40B4-BE49-F238E27FC236}">
                <a16:creationId xmlns:a16="http://schemas.microsoft.com/office/drawing/2014/main" id="{780800AA-B252-C7BB-1947-F6B1B5A8446F}"/>
              </a:ext>
            </a:extLst>
          </p:cNvPr>
          <p:cNvSpPr>
            <a:spLocks noGrp="1"/>
          </p:cNvSpPr>
          <p:nvPr>
            <p:ph type="sldNum" sz="quarter" idx="12"/>
          </p:nvPr>
        </p:nvSpPr>
        <p:spPr/>
        <p:txBody>
          <a:bodyPr/>
          <a:lstStyle/>
          <a:p>
            <a:fld id="{BA64772F-E81F-0045-92B8-B93AB4530561}" type="slidenum">
              <a:rPr lang="en-US" smtClean="0"/>
              <a:t>45</a:t>
            </a:fld>
            <a:endParaRPr lang="en-US" dirty="0"/>
          </a:p>
        </p:txBody>
      </p:sp>
      <p:pic>
        <p:nvPicPr>
          <p:cNvPr id="4" name="Picture 3" descr="A network of dots and lines&#10;&#10;Description automatically generated">
            <a:extLst>
              <a:ext uri="{FF2B5EF4-FFF2-40B4-BE49-F238E27FC236}">
                <a16:creationId xmlns:a16="http://schemas.microsoft.com/office/drawing/2014/main" id="{19A7F317-D8C7-1C59-195C-4506882D93C1}"/>
              </a:ext>
            </a:extLst>
          </p:cNvPr>
          <p:cNvPicPr>
            <a:picLocks noChangeAspect="1"/>
          </p:cNvPicPr>
          <p:nvPr/>
        </p:nvPicPr>
        <p:blipFill>
          <a:blip r:embed="rId3"/>
          <a:stretch>
            <a:fillRect/>
          </a:stretch>
        </p:blipFill>
        <p:spPr>
          <a:xfrm>
            <a:off x="4655650" y="3266620"/>
            <a:ext cx="2446112" cy="1297180"/>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B24CE3D0-8D63-3175-32E1-FD38F308E2C0}"/>
                  </a:ext>
                </a:extLst>
              </p:cNvPr>
              <p:cNvSpPr txBox="1"/>
              <p:nvPr/>
            </p:nvSpPr>
            <p:spPr>
              <a:xfrm>
                <a:off x="7313192" y="3751992"/>
                <a:ext cx="2160207" cy="2995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a:rPr lang="en-US" b="0" i="1" smtClean="0">
                              <a:latin typeface="Cambria Math" panose="02040503050406030204" pitchFamily="18" charset="0"/>
                            </a:rPr>
                            <m:t>𝑎𝑟</m:t>
                          </m:r>
                          <m:r>
                            <m:rPr>
                              <m:sty m:val="p"/>
                            </m:rPr>
                            <a:rPr lang="en-US" b="0" i="0" smtClean="0">
                              <a:latin typeface="Cambria Math" panose="02040503050406030204" pitchFamily="18" charset="0"/>
                            </a:rPr>
                            <m:t>g</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𝑚𝑎𝑥</m:t>
                              </m:r>
                            </m:e>
                            <m:sub>
                              <m:r>
                                <a:rPr lang="en-US" b="0" i="1" smtClean="0">
                                  <a:latin typeface="Cambria Math" panose="02040503050406030204" pitchFamily="18" charset="0"/>
                                  <a:ea typeface="Cambria Math" panose="02040503050406030204" pitchFamily="18" charset="0"/>
                                </a:rPr>
                                <m:t>𝜃</m:t>
                              </m:r>
                            </m:sub>
                          </m:sSub>
                          <m:r>
                            <a:rPr lang="en-US" b="0" i="0" smtClean="0">
                              <a:latin typeface="Cambria Math" panose="02040503050406030204" pitchFamily="18" charset="0"/>
                            </a:rPr>
                            <m:t> </m:t>
                          </m:r>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𝑝</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𝑔𝑒𝑛</m:t>
                              </m:r>
                            </m:sub>
                          </m:sSub>
                          <m:r>
                            <a:rPr lang="en-US" b="0" i="1" smtClean="0">
                              <a:latin typeface="Cambria Math" panose="02040503050406030204" pitchFamily="18" charset="0"/>
                            </a:rPr>
                            <m:t>)</m:t>
                          </m:r>
                        </m:e>
                      </m:func>
                    </m:oMath>
                  </m:oMathPara>
                </a14:m>
                <a:endParaRPr lang="en-US" dirty="0"/>
              </a:p>
            </p:txBody>
          </p:sp>
        </mc:Choice>
        <mc:Fallback>
          <p:sp>
            <p:nvSpPr>
              <p:cNvPr id="6" name="TextBox 5">
                <a:extLst>
                  <a:ext uri="{FF2B5EF4-FFF2-40B4-BE49-F238E27FC236}">
                    <a16:creationId xmlns:a16="http://schemas.microsoft.com/office/drawing/2014/main" id="{B24CE3D0-8D63-3175-32E1-FD38F308E2C0}"/>
                  </a:ext>
                </a:extLst>
              </p:cNvPr>
              <p:cNvSpPr txBox="1">
                <a:spLocks noRot="1" noChangeAspect="1" noMove="1" noResize="1" noEditPoints="1" noAdjustHandles="1" noChangeArrowheads="1" noChangeShapeType="1" noTextEdit="1"/>
              </p:cNvSpPr>
              <p:nvPr/>
            </p:nvSpPr>
            <p:spPr>
              <a:xfrm>
                <a:off x="7313192" y="3751992"/>
                <a:ext cx="2160207" cy="299569"/>
              </a:xfrm>
              <a:prstGeom prst="rect">
                <a:avLst/>
              </a:prstGeom>
              <a:blipFill>
                <a:blip r:embed="rId4"/>
                <a:stretch>
                  <a:fillRect l="-1765" t="-8000" r="-4118" b="-24000"/>
                </a:stretch>
              </a:blipFill>
            </p:spPr>
            <p:txBody>
              <a:bodyPr/>
              <a:lstStyle/>
              <a:p>
                <a:r>
                  <a:rPr lang="en-US">
                    <a:noFill/>
                  </a:rPr>
                  <a:t> </a:t>
                </a:r>
              </a:p>
            </p:txBody>
          </p:sp>
        </mc:Fallback>
      </mc:AlternateContent>
      <p:sp>
        <p:nvSpPr>
          <p:cNvPr id="32" name="Left Brace 31">
            <a:extLst>
              <a:ext uri="{FF2B5EF4-FFF2-40B4-BE49-F238E27FC236}">
                <a16:creationId xmlns:a16="http://schemas.microsoft.com/office/drawing/2014/main" id="{F6BE9F7F-2A80-5806-CC90-E751FB10CDFB}"/>
              </a:ext>
            </a:extLst>
          </p:cNvPr>
          <p:cNvSpPr/>
          <p:nvPr/>
        </p:nvSpPr>
        <p:spPr>
          <a:xfrm rot="16200000">
            <a:off x="5720109" y="1112449"/>
            <a:ext cx="302046" cy="4047952"/>
          </a:xfrm>
          <a:prstGeom prst="leftBrace">
            <a:avLst/>
          </a:prstGeom>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ounded Rectangle 7">
            <a:extLst>
              <a:ext uri="{FF2B5EF4-FFF2-40B4-BE49-F238E27FC236}">
                <a16:creationId xmlns:a16="http://schemas.microsoft.com/office/drawing/2014/main" id="{2D366AA4-0C72-AB78-9CDD-331D02A1DABB}"/>
              </a:ext>
            </a:extLst>
          </p:cNvPr>
          <p:cNvSpPr/>
          <p:nvPr/>
        </p:nvSpPr>
        <p:spPr>
          <a:xfrm>
            <a:off x="4180569" y="4783975"/>
            <a:ext cx="4006991" cy="1036265"/>
          </a:xfrm>
          <a:prstGeom prst="roundRect">
            <a:avLst/>
          </a:prstGeom>
          <a:solidFill>
            <a:srgbClr val="F0D4D0">
              <a:alpha val="98824"/>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200" dirty="0">
                <a:solidFill>
                  <a:srgbClr val="1A1A1A"/>
                </a:solidFill>
                <a:effectLst/>
                <a:latin typeface="consolas" panose="020B0609020204030204" pitchFamily="49" charset="0"/>
              </a:rPr>
              <a:t>Given an array of integers and a target sum, find all unique pairs of numbers that add up to the target sum. You should not use the same element twice in a pair. Return the list of unique pairs.</a:t>
            </a:r>
          </a:p>
        </p:txBody>
      </p:sp>
      <p:pic>
        <p:nvPicPr>
          <p:cNvPr id="3" name="Picture 2" descr="A cartoon of a person sitting at a desk with a computer&#10;&#10;Description automatically generated">
            <a:extLst>
              <a:ext uri="{FF2B5EF4-FFF2-40B4-BE49-F238E27FC236}">
                <a16:creationId xmlns:a16="http://schemas.microsoft.com/office/drawing/2014/main" id="{612DACBC-EFB1-249A-33CB-D1E62B383AC9}"/>
              </a:ext>
            </a:extLst>
          </p:cNvPr>
          <p:cNvPicPr>
            <a:picLocks noChangeAspect="1"/>
          </p:cNvPicPr>
          <p:nvPr/>
        </p:nvPicPr>
        <p:blipFill>
          <a:blip r:embed="rId5"/>
          <a:stretch>
            <a:fillRect/>
          </a:stretch>
        </p:blipFill>
        <p:spPr>
          <a:xfrm>
            <a:off x="3492595" y="4885643"/>
            <a:ext cx="508000" cy="635000"/>
          </a:xfrm>
          <a:prstGeom prst="rect">
            <a:avLst/>
          </a:prstGeom>
        </p:spPr>
      </p:pic>
      <p:sp>
        <p:nvSpPr>
          <p:cNvPr id="16" name="Left Bracket 15">
            <a:extLst>
              <a:ext uri="{FF2B5EF4-FFF2-40B4-BE49-F238E27FC236}">
                <a16:creationId xmlns:a16="http://schemas.microsoft.com/office/drawing/2014/main" id="{00F821C4-219F-8A17-EC13-02E952CB0B30}"/>
              </a:ext>
            </a:extLst>
          </p:cNvPr>
          <p:cNvSpPr/>
          <p:nvPr/>
        </p:nvSpPr>
        <p:spPr>
          <a:xfrm>
            <a:off x="3538142" y="1747549"/>
            <a:ext cx="147145" cy="1078719"/>
          </a:xfrm>
          <a:prstGeom prst="leftBracket">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Left Bracket 30">
            <a:extLst>
              <a:ext uri="{FF2B5EF4-FFF2-40B4-BE49-F238E27FC236}">
                <a16:creationId xmlns:a16="http://schemas.microsoft.com/office/drawing/2014/main" id="{B5B9E49F-2106-3622-E8F4-660256F71C3D}"/>
              </a:ext>
            </a:extLst>
          </p:cNvPr>
          <p:cNvSpPr/>
          <p:nvPr/>
        </p:nvSpPr>
        <p:spPr>
          <a:xfrm rot="10800000">
            <a:off x="7993080" y="1747549"/>
            <a:ext cx="147145" cy="1078719"/>
          </a:xfrm>
          <a:prstGeom prst="leftBracket">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7" name="Picture 2" descr="Error message - Free computer icons">
            <a:extLst>
              <a:ext uri="{FF2B5EF4-FFF2-40B4-BE49-F238E27FC236}">
                <a16:creationId xmlns:a16="http://schemas.microsoft.com/office/drawing/2014/main" id="{794DFC2C-D296-C812-16C1-D06010FE89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5976" y="2100781"/>
            <a:ext cx="581916" cy="58191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C2609827-CD08-A047-F106-92818967A308}"/>
              </a:ext>
            </a:extLst>
          </p:cNvPr>
          <p:cNvPicPr>
            <a:picLocks noChangeAspect="1"/>
          </p:cNvPicPr>
          <p:nvPr/>
        </p:nvPicPr>
        <p:blipFill>
          <a:blip r:embed="rId7"/>
          <a:stretch>
            <a:fillRect/>
          </a:stretch>
        </p:blipFill>
        <p:spPr>
          <a:xfrm>
            <a:off x="6401643" y="2088054"/>
            <a:ext cx="607369" cy="607369"/>
          </a:xfrm>
          <a:prstGeom prst="rect">
            <a:avLst/>
          </a:prstGeom>
        </p:spPr>
      </p:pic>
      <p:pic>
        <p:nvPicPr>
          <p:cNvPr id="29" name="Picture 28">
            <a:extLst>
              <a:ext uri="{FF2B5EF4-FFF2-40B4-BE49-F238E27FC236}">
                <a16:creationId xmlns:a16="http://schemas.microsoft.com/office/drawing/2014/main" id="{C830417B-07B5-951C-CACA-DEE4039C93BF}"/>
              </a:ext>
            </a:extLst>
          </p:cNvPr>
          <p:cNvPicPr>
            <a:picLocks noChangeAspect="1"/>
          </p:cNvPicPr>
          <p:nvPr/>
        </p:nvPicPr>
        <p:blipFill>
          <a:blip r:embed="rId8"/>
          <a:stretch>
            <a:fillRect/>
          </a:stretch>
        </p:blipFill>
        <p:spPr>
          <a:xfrm>
            <a:off x="3847154" y="2079954"/>
            <a:ext cx="581916" cy="581916"/>
          </a:xfrm>
          <a:prstGeom prst="rect">
            <a:avLst/>
          </a:prstGeom>
        </p:spPr>
      </p:pic>
      <p:pic>
        <p:nvPicPr>
          <p:cNvPr id="30" name="Picture 29">
            <a:extLst>
              <a:ext uri="{FF2B5EF4-FFF2-40B4-BE49-F238E27FC236}">
                <a16:creationId xmlns:a16="http://schemas.microsoft.com/office/drawing/2014/main" id="{0CAD2A22-664D-63A6-A100-351EEFFE3928}"/>
              </a:ext>
            </a:extLst>
          </p:cNvPr>
          <p:cNvPicPr>
            <a:picLocks noChangeAspect="1"/>
          </p:cNvPicPr>
          <p:nvPr/>
        </p:nvPicPr>
        <p:blipFill>
          <a:blip r:embed="rId8"/>
          <a:stretch>
            <a:fillRect/>
          </a:stretch>
        </p:blipFill>
        <p:spPr>
          <a:xfrm>
            <a:off x="5580173" y="2079954"/>
            <a:ext cx="581916" cy="581916"/>
          </a:xfrm>
          <a:prstGeom prst="rect">
            <a:avLst/>
          </a:prstGeom>
        </p:spPr>
      </p:pic>
      <p:pic>
        <p:nvPicPr>
          <p:cNvPr id="33" name="Picture 32">
            <a:extLst>
              <a:ext uri="{FF2B5EF4-FFF2-40B4-BE49-F238E27FC236}">
                <a16:creationId xmlns:a16="http://schemas.microsoft.com/office/drawing/2014/main" id="{26C0F5C7-AB1F-84D1-C3BE-FBC848DC2730}"/>
              </a:ext>
            </a:extLst>
          </p:cNvPr>
          <p:cNvPicPr>
            <a:picLocks noChangeAspect="1"/>
          </p:cNvPicPr>
          <p:nvPr/>
        </p:nvPicPr>
        <p:blipFill>
          <a:blip r:embed="rId8"/>
          <a:stretch>
            <a:fillRect/>
          </a:stretch>
        </p:blipFill>
        <p:spPr>
          <a:xfrm>
            <a:off x="7313192" y="2079954"/>
            <a:ext cx="581916" cy="581916"/>
          </a:xfrm>
          <a:prstGeom prst="rect">
            <a:avLst/>
          </a:prstGeom>
        </p:spPr>
      </p:pic>
    </p:spTree>
    <p:extLst>
      <p:ext uri="{BB962C8B-B14F-4D97-AF65-F5344CB8AC3E}">
        <p14:creationId xmlns:p14="http://schemas.microsoft.com/office/powerpoint/2010/main" val="204577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6B55D-8450-C896-A379-A663A13B927D}"/>
              </a:ext>
            </a:extLst>
          </p:cNvPr>
          <p:cNvSpPr>
            <a:spLocks noGrp="1"/>
          </p:cNvSpPr>
          <p:nvPr>
            <p:ph type="title"/>
          </p:nvPr>
        </p:nvSpPr>
        <p:spPr/>
        <p:txBody>
          <a:bodyPr/>
          <a:lstStyle/>
          <a:p>
            <a:r>
              <a:rPr lang="en-US" dirty="0"/>
              <a:t>Performance on MBPP+</a:t>
            </a:r>
          </a:p>
        </p:txBody>
      </p:sp>
      <p:graphicFrame>
        <p:nvGraphicFramePr>
          <p:cNvPr id="7" name="Content Placeholder 5">
            <a:extLst>
              <a:ext uri="{FF2B5EF4-FFF2-40B4-BE49-F238E27FC236}">
                <a16:creationId xmlns:a16="http://schemas.microsoft.com/office/drawing/2014/main" id="{D6E4161A-B4F9-CB6A-A043-8B01E3FB5750}"/>
              </a:ext>
            </a:extLst>
          </p:cNvPr>
          <p:cNvGraphicFramePr>
            <a:graphicFrameLocks noGrp="1"/>
          </p:cNvGraphicFramePr>
          <p:nvPr>
            <p:ph idx="1"/>
            <p:extLst>
              <p:ext uri="{D42A27DB-BD31-4B8C-83A1-F6EECF244321}">
                <p14:modId xmlns:p14="http://schemas.microsoft.com/office/powerpoint/2010/main" val="1992628554"/>
              </p:ext>
            </p:extLst>
          </p:nvPr>
        </p:nvGraphicFramePr>
        <p:xfrm>
          <a:off x="1163444" y="1725264"/>
          <a:ext cx="10190356"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3C375A42-6087-90BB-B773-AE549F8F760C}"/>
              </a:ext>
            </a:extLst>
          </p:cNvPr>
          <p:cNvSpPr>
            <a:spLocks noGrp="1"/>
          </p:cNvSpPr>
          <p:nvPr>
            <p:ph type="sldNum" sz="quarter" idx="12"/>
          </p:nvPr>
        </p:nvSpPr>
        <p:spPr/>
        <p:txBody>
          <a:bodyPr/>
          <a:lstStyle/>
          <a:p>
            <a:fld id="{BA64772F-E81F-0045-92B8-B93AB4530561}" type="slidenum">
              <a:rPr lang="en-US" smtClean="0"/>
              <a:t>46</a:t>
            </a:fld>
            <a:endParaRPr lang="en-US"/>
          </a:p>
        </p:txBody>
      </p:sp>
    </p:spTree>
    <p:extLst>
      <p:ext uri="{BB962C8B-B14F-4D97-AF65-F5344CB8AC3E}">
        <p14:creationId xmlns:p14="http://schemas.microsoft.com/office/powerpoint/2010/main" val="3944636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55BDB-A2B1-18C4-923E-5AD58BD3C1F6}"/>
              </a:ext>
            </a:extLst>
          </p:cNvPr>
          <p:cNvSpPr>
            <a:spLocks noGrp="1"/>
          </p:cNvSpPr>
          <p:nvPr>
            <p:ph type="title"/>
          </p:nvPr>
        </p:nvSpPr>
        <p:spPr/>
        <p:txBody>
          <a:bodyPr/>
          <a:lstStyle/>
          <a:p>
            <a:r>
              <a:rPr lang="en-US" dirty="0"/>
              <a:t>Scaling Test-time Compute!</a:t>
            </a:r>
          </a:p>
        </p:txBody>
      </p:sp>
      <p:sp>
        <p:nvSpPr>
          <p:cNvPr id="4" name="Slide Number Placeholder 3">
            <a:extLst>
              <a:ext uri="{FF2B5EF4-FFF2-40B4-BE49-F238E27FC236}">
                <a16:creationId xmlns:a16="http://schemas.microsoft.com/office/drawing/2014/main" id="{45ADA697-2200-7589-DB86-E68738AD25FC}"/>
              </a:ext>
            </a:extLst>
          </p:cNvPr>
          <p:cNvSpPr>
            <a:spLocks noGrp="1"/>
          </p:cNvSpPr>
          <p:nvPr>
            <p:ph type="sldNum" sz="quarter" idx="12"/>
          </p:nvPr>
        </p:nvSpPr>
        <p:spPr/>
        <p:txBody>
          <a:bodyPr/>
          <a:lstStyle/>
          <a:p>
            <a:fld id="{BA64772F-E81F-0045-92B8-B93AB4530561}" type="slidenum">
              <a:rPr lang="en-US" smtClean="0"/>
              <a:t>47</a:t>
            </a:fld>
            <a:endParaRPr lang="en-US"/>
          </a:p>
        </p:txBody>
      </p:sp>
      <p:grpSp>
        <p:nvGrpSpPr>
          <p:cNvPr id="38" name="Group 37">
            <a:extLst>
              <a:ext uri="{FF2B5EF4-FFF2-40B4-BE49-F238E27FC236}">
                <a16:creationId xmlns:a16="http://schemas.microsoft.com/office/drawing/2014/main" id="{8FA937F2-697C-E08E-E64A-4738EE1886CB}"/>
              </a:ext>
            </a:extLst>
          </p:cNvPr>
          <p:cNvGrpSpPr/>
          <p:nvPr/>
        </p:nvGrpSpPr>
        <p:grpSpPr>
          <a:xfrm>
            <a:off x="4033246" y="3219998"/>
            <a:ext cx="4370207" cy="2842699"/>
            <a:chOff x="6518190" y="2107386"/>
            <a:chExt cx="4370207" cy="2842699"/>
          </a:xfrm>
        </p:grpSpPr>
        <p:cxnSp>
          <p:nvCxnSpPr>
            <p:cNvPr id="18" name="Straight Arrow Connector 17">
              <a:extLst>
                <a:ext uri="{FF2B5EF4-FFF2-40B4-BE49-F238E27FC236}">
                  <a16:creationId xmlns:a16="http://schemas.microsoft.com/office/drawing/2014/main" id="{9444D043-3CB1-F112-F1FC-3E890077459C}"/>
                </a:ext>
              </a:extLst>
            </p:cNvPr>
            <p:cNvCxnSpPr>
              <a:cxnSpLocks/>
            </p:cNvCxnSpPr>
            <p:nvPr/>
          </p:nvCxnSpPr>
          <p:spPr>
            <a:xfrm flipV="1">
              <a:off x="7107024" y="2800740"/>
              <a:ext cx="0" cy="177223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336EDC35-FF61-5F50-0640-732192B4F497}"/>
                </a:ext>
              </a:extLst>
            </p:cNvPr>
            <p:cNvCxnSpPr>
              <a:cxnSpLocks/>
            </p:cNvCxnSpPr>
            <p:nvPr/>
          </p:nvCxnSpPr>
          <p:spPr>
            <a:xfrm>
              <a:off x="7107024" y="4572979"/>
              <a:ext cx="300715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52C46104-37EB-2F7E-4D16-0B3FC82FA033}"/>
                </a:ext>
              </a:extLst>
            </p:cNvPr>
            <p:cNvSpPr txBox="1"/>
            <p:nvPr/>
          </p:nvSpPr>
          <p:spPr>
            <a:xfrm>
              <a:off x="6551184" y="2107386"/>
              <a:ext cx="4337213" cy="369332"/>
            </a:xfrm>
            <a:prstGeom prst="rect">
              <a:avLst/>
            </a:prstGeom>
            <a:noFill/>
          </p:spPr>
          <p:txBody>
            <a:bodyPr wrap="none" rtlCol="0">
              <a:spAutoFit/>
            </a:bodyPr>
            <a:lstStyle/>
            <a:p>
              <a:r>
                <a:rPr lang="en-US" dirty="0" err="1"/>
                <a:t>LeetCode</a:t>
              </a:r>
              <a:r>
                <a:rPr lang="en-US" dirty="0"/>
                <a:t>-Hard Solve Rate of GPT-4o-mini</a:t>
              </a:r>
            </a:p>
          </p:txBody>
        </p:sp>
        <p:sp>
          <p:nvSpPr>
            <p:cNvPr id="22" name="TextBox 21">
              <a:extLst>
                <a:ext uri="{FF2B5EF4-FFF2-40B4-BE49-F238E27FC236}">
                  <a16:creationId xmlns:a16="http://schemas.microsoft.com/office/drawing/2014/main" id="{8BA7F2DE-F31D-14D1-FDA5-BC0391E0BC6F}"/>
                </a:ext>
              </a:extLst>
            </p:cNvPr>
            <p:cNvSpPr txBox="1"/>
            <p:nvPr/>
          </p:nvSpPr>
          <p:spPr>
            <a:xfrm>
              <a:off x="6518190" y="4157235"/>
              <a:ext cx="572593" cy="338554"/>
            </a:xfrm>
            <a:prstGeom prst="rect">
              <a:avLst/>
            </a:prstGeom>
            <a:noFill/>
          </p:spPr>
          <p:txBody>
            <a:bodyPr wrap="none" rtlCol="0">
              <a:spAutoFit/>
            </a:bodyPr>
            <a:lstStyle/>
            <a:p>
              <a:r>
                <a:rPr lang="en-US" sz="1600" dirty="0"/>
                <a:t>20%</a:t>
              </a:r>
            </a:p>
          </p:txBody>
        </p:sp>
        <p:sp>
          <p:nvSpPr>
            <p:cNvPr id="23" name="TextBox 22">
              <a:extLst>
                <a:ext uri="{FF2B5EF4-FFF2-40B4-BE49-F238E27FC236}">
                  <a16:creationId xmlns:a16="http://schemas.microsoft.com/office/drawing/2014/main" id="{186E3974-BCF2-DCA0-653D-0872F100F2E3}"/>
                </a:ext>
              </a:extLst>
            </p:cNvPr>
            <p:cNvSpPr txBox="1"/>
            <p:nvPr/>
          </p:nvSpPr>
          <p:spPr>
            <a:xfrm>
              <a:off x="6518190" y="3766564"/>
              <a:ext cx="572593" cy="338554"/>
            </a:xfrm>
            <a:prstGeom prst="rect">
              <a:avLst/>
            </a:prstGeom>
            <a:noFill/>
          </p:spPr>
          <p:txBody>
            <a:bodyPr wrap="none" rtlCol="0">
              <a:spAutoFit/>
            </a:bodyPr>
            <a:lstStyle/>
            <a:p>
              <a:r>
                <a:rPr lang="en-US" sz="1600" dirty="0"/>
                <a:t>40%</a:t>
              </a:r>
            </a:p>
          </p:txBody>
        </p:sp>
        <p:sp>
          <p:nvSpPr>
            <p:cNvPr id="24" name="TextBox 23">
              <a:extLst>
                <a:ext uri="{FF2B5EF4-FFF2-40B4-BE49-F238E27FC236}">
                  <a16:creationId xmlns:a16="http://schemas.microsoft.com/office/drawing/2014/main" id="{A1E36013-7D70-0C5E-0081-7FB9E2A05B24}"/>
                </a:ext>
              </a:extLst>
            </p:cNvPr>
            <p:cNvSpPr txBox="1"/>
            <p:nvPr/>
          </p:nvSpPr>
          <p:spPr>
            <a:xfrm>
              <a:off x="6518190" y="3349477"/>
              <a:ext cx="572593" cy="338554"/>
            </a:xfrm>
            <a:prstGeom prst="rect">
              <a:avLst/>
            </a:prstGeom>
            <a:noFill/>
          </p:spPr>
          <p:txBody>
            <a:bodyPr wrap="none" rtlCol="0">
              <a:spAutoFit/>
            </a:bodyPr>
            <a:lstStyle/>
            <a:p>
              <a:r>
                <a:rPr lang="en-US" sz="1600" dirty="0"/>
                <a:t>60%</a:t>
              </a:r>
            </a:p>
          </p:txBody>
        </p:sp>
        <p:sp>
          <p:nvSpPr>
            <p:cNvPr id="25" name="TextBox 24">
              <a:extLst>
                <a:ext uri="{FF2B5EF4-FFF2-40B4-BE49-F238E27FC236}">
                  <a16:creationId xmlns:a16="http://schemas.microsoft.com/office/drawing/2014/main" id="{B9EA0370-ECC1-7F93-7DF2-E2D255BFCFC3}"/>
                </a:ext>
              </a:extLst>
            </p:cNvPr>
            <p:cNvSpPr txBox="1"/>
            <p:nvPr/>
          </p:nvSpPr>
          <p:spPr>
            <a:xfrm>
              <a:off x="6518190" y="2958806"/>
              <a:ext cx="572593" cy="338554"/>
            </a:xfrm>
            <a:prstGeom prst="rect">
              <a:avLst/>
            </a:prstGeom>
            <a:noFill/>
          </p:spPr>
          <p:txBody>
            <a:bodyPr wrap="none" rtlCol="0">
              <a:spAutoFit/>
            </a:bodyPr>
            <a:lstStyle/>
            <a:p>
              <a:r>
                <a:rPr lang="en-US" sz="1600" dirty="0"/>
                <a:t>80%</a:t>
              </a:r>
            </a:p>
          </p:txBody>
        </p:sp>
        <p:sp>
          <p:nvSpPr>
            <p:cNvPr id="26" name="TextBox 25">
              <a:extLst>
                <a:ext uri="{FF2B5EF4-FFF2-40B4-BE49-F238E27FC236}">
                  <a16:creationId xmlns:a16="http://schemas.microsoft.com/office/drawing/2014/main" id="{172ACA82-B969-20CE-57A0-346920071EDF}"/>
                </a:ext>
              </a:extLst>
            </p:cNvPr>
            <p:cNvSpPr txBox="1"/>
            <p:nvPr/>
          </p:nvSpPr>
          <p:spPr>
            <a:xfrm>
              <a:off x="10114175" y="4388313"/>
              <a:ext cx="694421" cy="307777"/>
            </a:xfrm>
            <a:prstGeom prst="rect">
              <a:avLst/>
            </a:prstGeom>
            <a:noFill/>
          </p:spPr>
          <p:txBody>
            <a:bodyPr wrap="none" rtlCol="0">
              <a:spAutoFit/>
            </a:bodyPr>
            <a:lstStyle/>
            <a:p>
              <a:r>
                <a:rPr lang="en-US" sz="1400" dirty="0"/>
                <a:t>Round</a:t>
              </a:r>
            </a:p>
          </p:txBody>
        </p:sp>
        <p:sp>
          <p:nvSpPr>
            <p:cNvPr id="27" name="TextBox 26">
              <a:extLst>
                <a:ext uri="{FF2B5EF4-FFF2-40B4-BE49-F238E27FC236}">
                  <a16:creationId xmlns:a16="http://schemas.microsoft.com/office/drawing/2014/main" id="{0ACFA36F-F378-DCA7-D410-8EB5EAD16200}"/>
                </a:ext>
              </a:extLst>
            </p:cNvPr>
            <p:cNvSpPr txBox="1"/>
            <p:nvPr/>
          </p:nvSpPr>
          <p:spPr>
            <a:xfrm>
              <a:off x="7311083" y="4580753"/>
              <a:ext cx="308098" cy="369332"/>
            </a:xfrm>
            <a:prstGeom prst="rect">
              <a:avLst/>
            </a:prstGeom>
            <a:noFill/>
          </p:spPr>
          <p:txBody>
            <a:bodyPr wrap="none" rtlCol="0">
              <a:spAutoFit/>
            </a:bodyPr>
            <a:lstStyle/>
            <a:p>
              <a:r>
                <a:rPr lang="en-US" dirty="0"/>
                <a:t>1</a:t>
              </a:r>
            </a:p>
          </p:txBody>
        </p:sp>
        <p:sp>
          <p:nvSpPr>
            <p:cNvPr id="28" name="TextBox 27">
              <a:extLst>
                <a:ext uri="{FF2B5EF4-FFF2-40B4-BE49-F238E27FC236}">
                  <a16:creationId xmlns:a16="http://schemas.microsoft.com/office/drawing/2014/main" id="{31AEA084-0095-DD7E-081C-D4625AA09D40}"/>
                </a:ext>
              </a:extLst>
            </p:cNvPr>
            <p:cNvSpPr txBox="1"/>
            <p:nvPr/>
          </p:nvSpPr>
          <p:spPr>
            <a:xfrm>
              <a:off x="7829463" y="4580753"/>
              <a:ext cx="308098" cy="369332"/>
            </a:xfrm>
            <a:prstGeom prst="rect">
              <a:avLst/>
            </a:prstGeom>
            <a:noFill/>
          </p:spPr>
          <p:txBody>
            <a:bodyPr wrap="none" rtlCol="0">
              <a:spAutoFit/>
            </a:bodyPr>
            <a:lstStyle/>
            <a:p>
              <a:r>
                <a:rPr lang="en-US" dirty="0"/>
                <a:t>2</a:t>
              </a:r>
            </a:p>
          </p:txBody>
        </p:sp>
        <p:sp>
          <p:nvSpPr>
            <p:cNvPr id="29" name="TextBox 28">
              <a:extLst>
                <a:ext uri="{FF2B5EF4-FFF2-40B4-BE49-F238E27FC236}">
                  <a16:creationId xmlns:a16="http://schemas.microsoft.com/office/drawing/2014/main" id="{D973C08B-ECEA-7BEB-2076-C63CE574E92F}"/>
                </a:ext>
              </a:extLst>
            </p:cNvPr>
            <p:cNvSpPr txBox="1"/>
            <p:nvPr/>
          </p:nvSpPr>
          <p:spPr>
            <a:xfrm>
              <a:off x="8347843" y="4580753"/>
              <a:ext cx="308098" cy="369332"/>
            </a:xfrm>
            <a:prstGeom prst="rect">
              <a:avLst/>
            </a:prstGeom>
            <a:noFill/>
          </p:spPr>
          <p:txBody>
            <a:bodyPr wrap="none" rtlCol="0">
              <a:spAutoFit/>
            </a:bodyPr>
            <a:lstStyle/>
            <a:p>
              <a:r>
                <a:rPr lang="en-US" dirty="0"/>
                <a:t>3</a:t>
              </a:r>
            </a:p>
          </p:txBody>
        </p:sp>
        <p:sp>
          <p:nvSpPr>
            <p:cNvPr id="30" name="TextBox 29">
              <a:extLst>
                <a:ext uri="{FF2B5EF4-FFF2-40B4-BE49-F238E27FC236}">
                  <a16:creationId xmlns:a16="http://schemas.microsoft.com/office/drawing/2014/main" id="{F6102741-C220-199F-A03F-56FBE8A0FD58}"/>
                </a:ext>
              </a:extLst>
            </p:cNvPr>
            <p:cNvSpPr txBox="1"/>
            <p:nvPr/>
          </p:nvSpPr>
          <p:spPr>
            <a:xfrm>
              <a:off x="8866223" y="4580753"/>
              <a:ext cx="308098" cy="369332"/>
            </a:xfrm>
            <a:prstGeom prst="rect">
              <a:avLst/>
            </a:prstGeom>
            <a:noFill/>
          </p:spPr>
          <p:txBody>
            <a:bodyPr wrap="none" rtlCol="0">
              <a:spAutoFit/>
            </a:bodyPr>
            <a:lstStyle/>
            <a:p>
              <a:r>
                <a:rPr lang="en-US" dirty="0"/>
                <a:t>4</a:t>
              </a:r>
            </a:p>
          </p:txBody>
        </p:sp>
        <p:sp>
          <p:nvSpPr>
            <p:cNvPr id="31" name="TextBox 30">
              <a:extLst>
                <a:ext uri="{FF2B5EF4-FFF2-40B4-BE49-F238E27FC236}">
                  <a16:creationId xmlns:a16="http://schemas.microsoft.com/office/drawing/2014/main" id="{D1950B8B-C78F-1822-2693-FFA7B092C8A0}"/>
                </a:ext>
              </a:extLst>
            </p:cNvPr>
            <p:cNvSpPr txBox="1"/>
            <p:nvPr/>
          </p:nvSpPr>
          <p:spPr>
            <a:xfrm>
              <a:off x="9384603" y="4580753"/>
              <a:ext cx="308098" cy="369332"/>
            </a:xfrm>
            <a:prstGeom prst="rect">
              <a:avLst/>
            </a:prstGeom>
            <a:noFill/>
          </p:spPr>
          <p:txBody>
            <a:bodyPr wrap="none" rtlCol="0">
              <a:spAutoFit/>
            </a:bodyPr>
            <a:lstStyle/>
            <a:p>
              <a:r>
                <a:rPr lang="en-US" dirty="0"/>
                <a:t>5</a:t>
              </a:r>
            </a:p>
          </p:txBody>
        </p:sp>
        <p:sp>
          <p:nvSpPr>
            <p:cNvPr id="32" name="5-Point Star 31">
              <a:extLst>
                <a:ext uri="{FF2B5EF4-FFF2-40B4-BE49-F238E27FC236}">
                  <a16:creationId xmlns:a16="http://schemas.microsoft.com/office/drawing/2014/main" id="{2A6BF402-D90E-CE22-F6F3-17B129B21BA6}"/>
                </a:ext>
              </a:extLst>
            </p:cNvPr>
            <p:cNvSpPr/>
            <p:nvPr/>
          </p:nvSpPr>
          <p:spPr>
            <a:xfrm>
              <a:off x="7396102" y="4194696"/>
              <a:ext cx="144614" cy="136106"/>
            </a:xfrm>
            <a:prstGeom prst="star5">
              <a:avLst/>
            </a:prstGeom>
            <a:solidFill>
              <a:schemeClr val="tx1">
                <a:lumMod val="50000"/>
                <a:lumOff val="5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a:extLst>
                <a:ext uri="{FF2B5EF4-FFF2-40B4-BE49-F238E27FC236}">
                  <a16:creationId xmlns:a16="http://schemas.microsoft.com/office/drawing/2014/main" id="{3ED08C35-8B86-A4E6-947D-BE414A3417F9}"/>
                </a:ext>
              </a:extLst>
            </p:cNvPr>
            <p:cNvSpPr/>
            <p:nvPr/>
          </p:nvSpPr>
          <p:spPr>
            <a:xfrm>
              <a:off x="7913663" y="3760964"/>
              <a:ext cx="144614" cy="136106"/>
            </a:xfrm>
            <a:prstGeom prst="star5">
              <a:avLst/>
            </a:prstGeom>
            <a:solidFill>
              <a:schemeClr val="tx1">
                <a:lumMod val="50000"/>
                <a:lumOff val="5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a:extLst>
                <a:ext uri="{FF2B5EF4-FFF2-40B4-BE49-F238E27FC236}">
                  <a16:creationId xmlns:a16="http://schemas.microsoft.com/office/drawing/2014/main" id="{6C55C513-CA15-E481-7FFD-2DE54C13B2D2}"/>
                </a:ext>
              </a:extLst>
            </p:cNvPr>
            <p:cNvSpPr/>
            <p:nvPr/>
          </p:nvSpPr>
          <p:spPr>
            <a:xfrm>
              <a:off x="8431224" y="3585453"/>
              <a:ext cx="144614" cy="136106"/>
            </a:xfrm>
            <a:prstGeom prst="star5">
              <a:avLst/>
            </a:prstGeom>
            <a:solidFill>
              <a:schemeClr val="tx1">
                <a:lumMod val="50000"/>
                <a:lumOff val="5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a:extLst>
                <a:ext uri="{FF2B5EF4-FFF2-40B4-BE49-F238E27FC236}">
                  <a16:creationId xmlns:a16="http://schemas.microsoft.com/office/drawing/2014/main" id="{0DC71696-B13B-E074-912B-6F9BF0829E98}"/>
                </a:ext>
              </a:extLst>
            </p:cNvPr>
            <p:cNvSpPr/>
            <p:nvPr/>
          </p:nvSpPr>
          <p:spPr>
            <a:xfrm>
              <a:off x="8948785" y="3522045"/>
              <a:ext cx="144614" cy="136106"/>
            </a:xfrm>
            <a:prstGeom prst="star5">
              <a:avLst/>
            </a:prstGeom>
            <a:solidFill>
              <a:schemeClr val="tx1">
                <a:lumMod val="50000"/>
                <a:lumOff val="5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a:extLst>
                <a:ext uri="{FF2B5EF4-FFF2-40B4-BE49-F238E27FC236}">
                  <a16:creationId xmlns:a16="http://schemas.microsoft.com/office/drawing/2014/main" id="{D08E85E6-0375-2582-55C9-3D9DC01A2F0E}"/>
                </a:ext>
              </a:extLst>
            </p:cNvPr>
            <p:cNvSpPr/>
            <p:nvPr/>
          </p:nvSpPr>
          <p:spPr>
            <a:xfrm>
              <a:off x="9466345" y="3485278"/>
              <a:ext cx="144614" cy="136106"/>
            </a:xfrm>
            <a:prstGeom prst="star5">
              <a:avLst/>
            </a:prstGeom>
            <a:solidFill>
              <a:schemeClr val="tx1">
                <a:lumMod val="50000"/>
                <a:lumOff val="5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C609B7D-5789-65CB-0844-5CDB34A3ECA7}"/>
                </a:ext>
              </a:extLst>
            </p:cNvPr>
            <p:cNvSpPr txBox="1"/>
            <p:nvPr/>
          </p:nvSpPr>
          <p:spPr>
            <a:xfrm>
              <a:off x="6795880" y="2504287"/>
              <a:ext cx="552139" cy="307777"/>
            </a:xfrm>
            <a:prstGeom prst="rect">
              <a:avLst/>
            </a:prstGeom>
            <a:noFill/>
          </p:spPr>
          <p:txBody>
            <a:bodyPr wrap="none" rtlCol="0">
              <a:spAutoFit/>
            </a:bodyPr>
            <a:lstStyle/>
            <a:p>
              <a:r>
                <a:rPr lang="en-US" sz="1400" dirty="0"/>
                <a:t>Pass</a:t>
              </a:r>
            </a:p>
          </p:txBody>
        </p:sp>
      </p:grpSp>
      <p:cxnSp>
        <p:nvCxnSpPr>
          <p:cNvPr id="41" name="Straight Arrow Connector 40">
            <a:extLst>
              <a:ext uri="{FF2B5EF4-FFF2-40B4-BE49-F238E27FC236}">
                <a16:creationId xmlns:a16="http://schemas.microsoft.com/office/drawing/2014/main" id="{34E8886B-026C-636C-452A-78A4A8DE8B07}"/>
              </a:ext>
            </a:extLst>
          </p:cNvPr>
          <p:cNvCxnSpPr>
            <a:cxnSpLocks/>
          </p:cNvCxnSpPr>
          <p:nvPr/>
        </p:nvCxnSpPr>
        <p:spPr>
          <a:xfrm>
            <a:off x="5816051" y="1702283"/>
            <a:ext cx="4642126" cy="0"/>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224ED3E3-30B8-0B29-E101-12AD0DDB53CC}"/>
              </a:ext>
            </a:extLst>
          </p:cNvPr>
          <p:cNvSpPr txBox="1"/>
          <p:nvPr/>
        </p:nvSpPr>
        <p:spPr>
          <a:xfrm>
            <a:off x="6705665" y="1332951"/>
            <a:ext cx="3002617" cy="369332"/>
          </a:xfrm>
          <a:prstGeom prst="rect">
            <a:avLst/>
          </a:prstGeom>
          <a:noFill/>
        </p:spPr>
        <p:txBody>
          <a:bodyPr wrap="none" rtlCol="0">
            <a:spAutoFit/>
          </a:bodyPr>
          <a:lstStyle/>
          <a:p>
            <a:r>
              <a:rPr lang="en-US" dirty="0"/>
              <a:t>Increase Test-time Compute</a:t>
            </a:r>
          </a:p>
        </p:txBody>
      </p:sp>
      <p:pic>
        <p:nvPicPr>
          <p:cNvPr id="5" name="Picture 4" descr="A screenshot of a computer program&#10;&#10;Description automatically generated">
            <a:extLst>
              <a:ext uri="{FF2B5EF4-FFF2-40B4-BE49-F238E27FC236}">
                <a16:creationId xmlns:a16="http://schemas.microsoft.com/office/drawing/2014/main" id="{3C2A37D1-BF56-5A47-385B-80033B8F4DFA}"/>
              </a:ext>
            </a:extLst>
          </p:cNvPr>
          <p:cNvPicPr>
            <a:picLocks noChangeAspect="1"/>
          </p:cNvPicPr>
          <p:nvPr/>
        </p:nvPicPr>
        <p:blipFill rotWithShape="1">
          <a:blip r:embed="rId2"/>
          <a:srcRect l="2608" r="85846" b="87009"/>
          <a:stretch/>
        </p:blipFill>
        <p:spPr>
          <a:xfrm>
            <a:off x="862504" y="1655389"/>
            <a:ext cx="468870" cy="490473"/>
          </a:xfrm>
          <a:prstGeom prst="rect">
            <a:avLst/>
          </a:prstGeom>
        </p:spPr>
      </p:pic>
      <p:sp>
        <p:nvSpPr>
          <p:cNvPr id="3" name="Rounded Rectangle 2">
            <a:extLst>
              <a:ext uri="{FF2B5EF4-FFF2-40B4-BE49-F238E27FC236}">
                <a16:creationId xmlns:a16="http://schemas.microsoft.com/office/drawing/2014/main" id="{BE46CCEE-F57E-27CB-4AE8-DAD502A4AA2A}"/>
              </a:ext>
            </a:extLst>
          </p:cNvPr>
          <p:cNvSpPr/>
          <p:nvPr/>
        </p:nvSpPr>
        <p:spPr>
          <a:xfrm>
            <a:off x="1407874" y="1471723"/>
            <a:ext cx="3457876" cy="854075"/>
          </a:xfrm>
          <a:prstGeom prst="roundRect">
            <a:avLst/>
          </a:prstGeom>
          <a:solidFill>
            <a:srgbClr val="F0D4D0">
              <a:alpha val="98824"/>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100" dirty="0">
                <a:solidFill>
                  <a:srgbClr val="1A1A1A"/>
                </a:solidFill>
                <a:effectLst/>
                <a:latin typeface="consolas" panose="020B0609020204030204" pitchFamily="49" charset="0"/>
              </a:rPr>
              <a:t>Given an array of integers and a target sum, find all unique pairs of numbers that add up to the target sum. You should not use the same element twice in a pair. Return the list of unique pairs.</a:t>
            </a:r>
          </a:p>
        </p:txBody>
      </p:sp>
      <p:pic>
        <p:nvPicPr>
          <p:cNvPr id="14" name="Picture 2" descr="ChatGPT Logo, symbol, meaning, history, PNG, brand">
            <a:extLst>
              <a:ext uri="{FF2B5EF4-FFF2-40B4-BE49-F238E27FC236}">
                <a16:creationId xmlns:a16="http://schemas.microsoft.com/office/drawing/2014/main" id="{2E520494-B9FA-5E62-51E9-A74C7955D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15" t="-1" r="19399" b="-2412"/>
          <a:stretch/>
        </p:blipFill>
        <p:spPr bwMode="auto">
          <a:xfrm>
            <a:off x="5237555" y="1782936"/>
            <a:ext cx="389248" cy="362926"/>
          </a:xfrm>
          <a:prstGeom prst="rect">
            <a:avLst/>
          </a:prstGeom>
          <a:noFill/>
          <a:extLst>
            <a:ext uri="{909E8E84-426E-40DD-AFC4-6F175D3DCCD1}">
              <a14:hiddenFill xmlns:a14="http://schemas.microsoft.com/office/drawing/2010/main">
                <a:solidFill>
                  <a:srgbClr val="FFFFFF"/>
                </a:solidFill>
              </a14:hiddenFill>
            </a:ext>
          </a:extLst>
        </p:spPr>
      </p:pic>
      <p:grpSp>
        <p:nvGrpSpPr>
          <p:cNvPr id="10290" name="Group 10289">
            <a:extLst>
              <a:ext uri="{FF2B5EF4-FFF2-40B4-BE49-F238E27FC236}">
                <a16:creationId xmlns:a16="http://schemas.microsoft.com/office/drawing/2014/main" id="{DBEC592C-F992-0606-8983-2FC292D8D7F3}"/>
              </a:ext>
            </a:extLst>
          </p:cNvPr>
          <p:cNvGrpSpPr/>
          <p:nvPr/>
        </p:nvGrpSpPr>
        <p:grpSpPr>
          <a:xfrm>
            <a:off x="5816051" y="1911834"/>
            <a:ext cx="4642126" cy="607369"/>
            <a:chOff x="5894943" y="2626432"/>
            <a:chExt cx="4642126" cy="607369"/>
          </a:xfrm>
        </p:grpSpPr>
        <p:pic>
          <p:nvPicPr>
            <p:cNvPr id="39" name="Picture 2" descr="Error message - Free computer icons">
              <a:extLst>
                <a:ext uri="{FF2B5EF4-FFF2-40B4-BE49-F238E27FC236}">
                  <a16:creationId xmlns:a16="http://schemas.microsoft.com/office/drawing/2014/main" id="{BC44C1A7-A9C0-1958-6F00-3A80D6CA0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311" y="2639158"/>
              <a:ext cx="581916" cy="58191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97EFF3F4-F65E-2E08-2C0B-5D21D899B361}"/>
                </a:ext>
              </a:extLst>
            </p:cNvPr>
            <p:cNvPicPr>
              <a:picLocks noChangeAspect="1"/>
            </p:cNvPicPr>
            <p:nvPr/>
          </p:nvPicPr>
          <p:blipFill>
            <a:blip r:embed="rId5"/>
            <a:stretch>
              <a:fillRect/>
            </a:stretch>
          </p:blipFill>
          <p:spPr>
            <a:xfrm>
              <a:off x="8942554" y="2626432"/>
              <a:ext cx="607369" cy="607369"/>
            </a:xfrm>
            <a:prstGeom prst="rect">
              <a:avLst/>
            </a:prstGeom>
          </p:spPr>
        </p:pic>
        <p:pic>
          <p:nvPicPr>
            <p:cNvPr id="45" name="Picture 44">
              <a:extLst>
                <a:ext uri="{FF2B5EF4-FFF2-40B4-BE49-F238E27FC236}">
                  <a16:creationId xmlns:a16="http://schemas.microsoft.com/office/drawing/2014/main" id="{74C45536-F05B-C90E-56B5-50EACEEA9D52}"/>
                </a:ext>
              </a:extLst>
            </p:cNvPr>
            <p:cNvPicPr>
              <a:picLocks noChangeAspect="1"/>
            </p:cNvPicPr>
            <p:nvPr/>
          </p:nvPicPr>
          <p:blipFill>
            <a:blip r:embed="rId6"/>
            <a:stretch>
              <a:fillRect/>
            </a:stretch>
          </p:blipFill>
          <p:spPr>
            <a:xfrm>
              <a:off x="5894943" y="2639158"/>
              <a:ext cx="581916" cy="581916"/>
            </a:xfrm>
            <a:prstGeom prst="rect">
              <a:avLst/>
            </a:prstGeom>
          </p:spPr>
        </p:pic>
        <p:pic>
          <p:nvPicPr>
            <p:cNvPr id="46" name="Picture 45">
              <a:extLst>
                <a:ext uri="{FF2B5EF4-FFF2-40B4-BE49-F238E27FC236}">
                  <a16:creationId xmlns:a16="http://schemas.microsoft.com/office/drawing/2014/main" id="{39B029F8-0F0B-7FD2-017A-543BE6492714}"/>
                </a:ext>
              </a:extLst>
            </p:cNvPr>
            <p:cNvPicPr>
              <a:picLocks noChangeAspect="1"/>
            </p:cNvPicPr>
            <p:nvPr/>
          </p:nvPicPr>
          <p:blipFill>
            <a:blip r:embed="rId6"/>
            <a:stretch>
              <a:fillRect/>
            </a:stretch>
          </p:blipFill>
          <p:spPr>
            <a:xfrm>
              <a:off x="7944910" y="2640467"/>
              <a:ext cx="581916" cy="581916"/>
            </a:xfrm>
            <a:prstGeom prst="rect">
              <a:avLst/>
            </a:prstGeom>
          </p:spPr>
        </p:pic>
        <p:pic>
          <p:nvPicPr>
            <p:cNvPr id="48" name="Picture 47">
              <a:extLst>
                <a:ext uri="{FF2B5EF4-FFF2-40B4-BE49-F238E27FC236}">
                  <a16:creationId xmlns:a16="http://schemas.microsoft.com/office/drawing/2014/main" id="{9A7EB469-16BE-AC3F-0F6A-96F166637EAD}"/>
                </a:ext>
              </a:extLst>
            </p:cNvPr>
            <p:cNvPicPr>
              <a:picLocks noChangeAspect="1"/>
            </p:cNvPicPr>
            <p:nvPr/>
          </p:nvPicPr>
          <p:blipFill>
            <a:blip r:embed="rId6"/>
            <a:stretch>
              <a:fillRect/>
            </a:stretch>
          </p:blipFill>
          <p:spPr>
            <a:xfrm>
              <a:off x="9955153" y="2639482"/>
              <a:ext cx="581916" cy="581916"/>
            </a:xfrm>
            <a:prstGeom prst="rect">
              <a:avLst/>
            </a:prstGeom>
          </p:spPr>
        </p:pic>
        <p:cxnSp>
          <p:nvCxnSpPr>
            <p:cNvPr id="49" name="Straight Arrow Connector 48">
              <a:extLst>
                <a:ext uri="{FF2B5EF4-FFF2-40B4-BE49-F238E27FC236}">
                  <a16:creationId xmlns:a16="http://schemas.microsoft.com/office/drawing/2014/main" id="{5B56E547-BFFC-9742-BB9D-D395B56359C9}"/>
                </a:ext>
              </a:extLst>
            </p:cNvPr>
            <p:cNvCxnSpPr>
              <a:cxnSpLocks/>
              <a:stCxn id="45" idx="3"/>
              <a:endCxn id="39" idx="1"/>
            </p:cNvCxnSpPr>
            <p:nvPr/>
          </p:nvCxnSpPr>
          <p:spPr>
            <a:xfrm>
              <a:off x="6476859" y="2930116"/>
              <a:ext cx="455452" cy="0"/>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E82691AB-E594-8B13-063D-1AF3EFDDB315}"/>
                </a:ext>
              </a:extLst>
            </p:cNvPr>
            <p:cNvCxnSpPr>
              <a:cxnSpLocks/>
              <a:stCxn id="39" idx="3"/>
              <a:endCxn id="46" idx="1"/>
            </p:cNvCxnSpPr>
            <p:nvPr/>
          </p:nvCxnSpPr>
          <p:spPr>
            <a:xfrm>
              <a:off x="7514227" y="2930116"/>
              <a:ext cx="430683" cy="1309"/>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E0FD30A7-7D10-8371-FAAB-55D202265BB9}"/>
                </a:ext>
              </a:extLst>
            </p:cNvPr>
            <p:cNvCxnSpPr>
              <a:cxnSpLocks/>
              <a:stCxn id="46" idx="3"/>
              <a:endCxn id="44" idx="1"/>
            </p:cNvCxnSpPr>
            <p:nvPr/>
          </p:nvCxnSpPr>
          <p:spPr>
            <a:xfrm flipV="1">
              <a:off x="8526826" y="2930117"/>
              <a:ext cx="415728" cy="1308"/>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88E5501C-DE76-E51F-77F7-25F6AD028502}"/>
                </a:ext>
              </a:extLst>
            </p:cNvPr>
            <p:cNvCxnSpPr>
              <a:cxnSpLocks/>
              <a:stCxn id="44" idx="3"/>
              <a:endCxn id="48" idx="1"/>
            </p:cNvCxnSpPr>
            <p:nvPr/>
          </p:nvCxnSpPr>
          <p:spPr>
            <a:xfrm>
              <a:off x="9549923" y="2930117"/>
              <a:ext cx="405230" cy="323"/>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6595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DFF65-232C-FAC6-D811-6147281CB6D5}"/>
              </a:ext>
            </a:extLst>
          </p:cNvPr>
          <p:cNvSpPr>
            <a:spLocks noGrp="1"/>
          </p:cNvSpPr>
          <p:nvPr>
            <p:ph type="title"/>
          </p:nvPr>
        </p:nvSpPr>
        <p:spPr/>
        <p:txBody>
          <a:bodyPr/>
          <a:lstStyle/>
          <a:p>
            <a:r>
              <a:rPr lang="en-US" dirty="0"/>
              <a:t>Impact of Open-</a:t>
            </a:r>
            <a:r>
              <a:rPr lang="en-US" dirty="0" err="1"/>
              <a:t>CodeInterpreter</a:t>
            </a:r>
            <a:endParaRPr lang="en-US" dirty="0"/>
          </a:p>
        </p:txBody>
      </p:sp>
      <p:sp>
        <p:nvSpPr>
          <p:cNvPr id="5" name="Slide Number Placeholder 4">
            <a:extLst>
              <a:ext uri="{FF2B5EF4-FFF2-40B4-BE49-F238E27FC236}">
                <a16:creationId xmlns:a16="http://schemas.microsoft.com/office/drawing/2014/main" id="{EF0BC5A1-2C55-F1E4-72C9-386E4F501C03}"/>
              </a:ext>
            </a:extLst>
          </p:cNvPr>
          <p:cNvSpPr>
            <a:spLocks noGrp="1"/>
          </p:cNvSpPr>
          <p:nvPr>
            <p:ph type="sldNum" sz="quarter" idx="12"/>
          </p:nvPr>
        </p:nvSpPr>
        <p:spPr/>
        <p:txBody>
          <a:bodyPr/>
          <a:lstStyle/>
          <a:p>
            <a:fld id="{BA64772F-E81F-0045-92B8-B93AB4530561}" type="slidenum">
              <a:rPr lang="en-US" smtClean="0"/>
              <a:t>48</a:t>
            </a:fld>
            <a:endParaRPr lang="en-US"/>
          </a:p>
        </p:txBody>
      </p:sp>
      <p:grpSp>
        <p:nvGrpSpPr>
          <p:cNvPr id="11" name="Group 10">
            <a:extLst>
              <a:ext uri="{FF2B5EF4-FFF2-40B4-BE49-F238E27FC236}">
                <a16:creationId xmlns:a16="http://schemas.microsoft.com/office/drawing/2014/main" id="{4417BFD3-77C0-6115-BDA3-17D8754730E2}"/>
              </a:ext>
            </a:extLst>
          </p:cNvPr>
          <p:cNvGrpSpPr/>
          <p:nvPr/>
        </p:nvGrpSpPr>
        <p:grpSpPr>
          <a:xfrm>
            <a:off x="838200" y="1788229"/>
            <a:ext cx="5014334" cy="3231494"/>
            <a:chOff x="1165747" y="1610454"/>
            <a:chExt cx="4279710" cy="2758065"/>
          </a:xfrm>
        </p:grpSpPr>
        <p:pic>
          <p:nvPicPr>
            <p:cNvPr id="4" name="Picture 3" descr="A close-up of a sign&#10;&#10;Description automatically generated">
              <a:extLst>
                <a:ext uri="{FF2B5EF4-FFF2-40B4-BE49-F238E27FC236}">
                  <a16:creationId xmlns:a16="http://schemas.microsoft.com/office/drawing/2014/main" id="{49CC0D40-6E70-2D45-A3C2-A0FA35E93DED}"/>
                </a:ext>
              </a:extLst>
            </p:cNvPr>
            <p:cNvPicPr>
              <a:picLocks noChangeAspect="1"/>
            </p:cNvPicPr>
            <p:nvPr/>
          </p:nvPicPr>
          <p:blipFill>
            <a:blip r:embed="rId2"/>
            <a:stretch>
              <a:fillRect/>
            </a:stretch>
          </p:blipFill>
          <p:spPr>
            <a:xfrm>
              <a:off x="1165747" y="1610454"/>
              <a:ext cx="4279710" cy="1428072"/>
            </a:xfrm>
            <a:prstGeom prst="rect">
              <a:avLst/>
            </a:prstGeom>
          </p:spPr>
        </p:pic>
        <p:pic>
          <p:nvPicPr>
            <p:cNvPr id="9" name="Picture 8" descr="A screenshot of a computer interface&#10;&#10;Description automatically generated">
              <a:extLst>
                <a:ext uri="{FF2B5EF4-FFF2-40B4-BE49-F238E27FC236}">
                  <a16:creationId xmlns:a16="http://schemas.microsoft.com/office/drawing/2014/main" id="{26BDF5FC-6641-4831-C2A3-F1A2F65DE35B}"/>
                </a:ext>
              </a:extLst>
            </p:cNvPr>
            <p:cNvPicPr>
              <a:picLocks noChangeAspect="1"/>
            </p:cNvPicPr>
            <p:nvPr/>
          </p:nvPicPr>
          <p:blipFill>
            <a:blip r:embed="rId3"/>
            <a:stretch>
              <a:fillRect/>
            </a:stretch>
          </p:blipFill>
          <p:spPr>
            <a:xfrm>
              <a:off x="1417025" y="3237179"/>
              <a:ext cx="3780113" cy="1131340"/>
            </a:xfrm>
            <a:prstGeom prst="rect">
              <a:avLst/>
            </a:prstGeom>
          </p:spPr>
        </p:pic>
      </p:grpSp>
      <p:grpSp>
        <p:nvGrpSpPr>
          <p:cNvPr id="17" name="Group 16">
            <a:extLst>
              <a:ext uri="{FF2B5EF4-FFF2-40B4-BE49-F238E27FC236}">
                <a16:creationId xmlns:a16="http://schemas.microsoft.com/office/drawing/2014/main" id="{748094BB-A952-29EF-C79C-14A57326A9FC}"/>
              </a:ext>
            </a:extLst>
          </p:cNvPr>
          <p:cNvGrpSpPr/>
          <p:nvPr/>
        </p:nvGrpSpPr>
        <p:grpSpPr>
          <a:xfrm>
            <a:off x="6339467" y="1788229"/>
            <a:ext cx="4617313" cy="3462615"/>
            <a:chOff x="838200" y="4706134"/>
            <a:chExt cx="3882689" cy="2911706"/>
          </a:xfrm>
        </p:grpSpPr>
        <p:pic>
          <p:nvPicPr>
            <p:cNvPr id="14" name="Picture 13" descr="A close up of a sign&#10;&#10;Description automatically generated">
              <a:extLst>
                <a:ext uri="{FF2B5EF4-FFF2-40B4-BE49-F238E27FC236}">
                  <a16:creationId xmlns:a16="http://schemas.microsoft.com/office/drawing/2014/main" id="{BCB86E19-3A19-98D7-B4DD-99B2735B62E5}"/>
                </a:ext>
              </a:extLst>
            </p:cNvPr>
            <p:cNvPicPr>
              <a:picLocks noChangeAspect="1"/>
            </p:cNvPicPr>
            <p:nvPr/>
          </p:nvPicPr>
          <p:blipFill>
            <a:blip r:embed="rId4"/>
            <a:stretch>
              <a:fillRect/>
            </a:stretch>
          </p:blipFill>
          <p:spPr>
            <a:xfrm>
              <a:off x="838200" y="4706134"/>
              <a:ext cx="3882689" cy="744083"/>
            </a:xfrm>
            <a:prstGeom prst="rect">
              <a:avLst/>
            </a:prstGeom>
          </p:spPr>
        </p:pic>
        <p:pic>
          <p:nvPicPr>
            <p:cNvPr id="16" name="Picture 15" descr="A diagram of a conversation&#10;&#10;Description automatically generated">
              <a:extLst>
                <a:ext uri="{FF2B5EF4-FFF2-40B4-BE49-F238E27FC236}">
                  <a16:creationId xmlns:a16="http://schemas.microsoft.com/office/drawing/2014/main" id="{5359CCD8-4FF9-EEC8-7EA4-D30DA126C4CF}"/>
                </a:ext>
              </a:extLst>
            </p:cNvPr>
            <p:cNvPicPr>
              <a:picLocks noChangeAspect="1"/>
            </p:cNvPicPr>
            <p:nvPr/>
          </p:nvPicPr>
          <p:blipFill>
            <a:blip r:embed="rId5"/>
            <a:stretch>
              <a:fillRect/>
            </a:stretch>
          </p:blipFill>
          <p:spPr>
            <a:xfrm>
              <a:off x="838200" y="5557228"/>
              <a:ext cx="3882689" cy="2060612"/>
            </a:xfrm>
            <a:prstGeom prst="rect">
              <a:avLst/>
            </a:prstGeom>
          </p:spPr>
        </p:pic>
      </p:grpSp>
      <p:pic>
        <p:nvPicPr>
          <p:cNvPr id="7" name="Content Placeholder 6" descr="A screenshot of a phone&#10;&#10;Description automatically generated">
            <a:extLst>
              <a:ext uri="{FF2B5EF4-FFF2-40B4-BE49-F238E27FC236}">
                <a16:creationId xmlns:a16="http://schemas.microsoft.com/office/drawing/2014/main" id="{82448706-824E-EFEA-A975-14BE52F40318}"/>
              </a:ext>
            </a:extLst>
          </p:cNvPr>
          <p:cNvPicPr>
            <a:picLocks noGrp="1" noChangeAspect="1"/>
          </p:cNvPicPr>
          <p:nvPr>
            <p:ph idx="1"/>
          </p:nvPr>
        </p:nvPicPr>
        <p:blipFill>
          <a:blip r:embed="rId6"/>
          <a:stretch>
            <a:fillRect/>
          </a:stretch>
        </p:blipFill>
        <p:spPr>
          <a:xfrm>
            <a:off x="4485168" y="1824639"/>
            <a:ext cx="3221663" cy="4351338"/>
          </a:xfrm>
          <a:ln>
            <a:solidFill>
              <a:schemeClr val="tx1"/>
            </a:solidFill>
          </a:ln>
        </p:spPr>
      </p:pic>
      <p:sp>
        <p:nvSpPr>
          <p:cNvPr id="8" name="Rectangle 7">
            <a:extLst>
              <a:ext uri="{FF2B5EF4-FFF2-40B4-BE49-F238E27FC236}">
                <a16:creationId xmlns:a16="http://schemas.microsoft.com/office/drawing/2014/main" id="{063785AA-2E53-1B5C-7CF2-D5429DE7B022}"/>
              </a:ext>
            </a:extLst>
          </p:cNvPr>
          <p:cNvSpPr/>
          <p:nvPr/>
        </p:nvSpPr>
        <p:spPr>
          <a:xfrm>
            <a:off x="4485168" y="5810851"/>
            <a:ext cx="2292626" cy="3651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73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EBA9D-C2F7-6E3A-1280-ABE9A13AB2E2}"/>
              </a:ext>
            </a:extLst>
          </p:cNvPr>
          <p:cNvSpPr>
            <a:spLocks noGrp="1"/>
          </p:cNvSpPr>
          <p:nvPr>
            <p:ph type="title"/>
          </p:nvPr>
        </p:nvSpPr>
        <p:spPr/>
        <p:txBody>
          <a:bodyPr>
            <a:noAutofit/>
          </a:bodyPr>
          <a:lstStyle/>
          <a:p>
            <a:r>
              <a:rPr lang="en-US" sz="4000" dirty="0"/>
              <a:t>Incentivizing Coding Capabilities by Interaction</a:t>
            </a:r>
          </a:p>
        </p:txBody>
      </p:sp>
      <p:sp>
        <p:nvSpPr>
          <p:cNvPr id="5" name="Slide Number Placeholder 4">
            <a:extLst>
              <a:ext uri="{FF2B5EF4-FFF2-40B4-BE49-F238E27FC236}">
                <a16:creationId xmlns:a16="http://schemas.microsoft.com/office/drawing/2014/main" id="{136DB9B9-FC8A-4139-F4BC-87E086830C72}"/>
              </a:ext>
            </a:extLst>
          </p:cNvPr>
          <p:cNvSpPr>
            <a:spLocks noGrp="1"/>
          </p:cNvSpPr>
          <p:nvPr>
            <p:ph type="sldNum" sz="quarter" idx="12"/>
          </p:nvPr>
        </p:nvSpPr>
        <p:spPr/>
        <p:txBody>
          <a:bodyPr/>
          <a:lstStyle/>
          <a:p>
            <a:fld id="{BA64772F-E81F-0045-92B8-B93AB4530561}" type="slidenum">
              <a:rPr lang="en-US" smtClean="0"/>
              <a:t>49</a:t>
            </a:fld>
            <a:endParaRPr lang="en-US"/>
          </a:p>
        </p:txBody>
      </p:sp>
      <p:sp>
        <p:nvSpPr>
          <p:cNvPr id="11" name="Rounded Rectangle 10">
            <a:extLst>
              <a:ext uri="{FF2B5EF4-FFF2-40B4-BE49-F238E27FC236}">
                <a16:creationId xmlns:a16="http://schemas.microsoft.com/office/drawing/2014/main" id="{185A390C-3A09-8E7F-2F2D-B03A9E1D40E3}"/>
              </a:ext>
            </a:extLst>
          </p:cNvPr>
          <p:cNvSpPr/>
          <p:nvPr/>
        </p:nvSpPr>
        <p:spPr>
          <a:xfrm>
            <a:off x="906512" y="3335341"/>
            <a:ext cx="801197" cy="430306"/>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Code</a:t>
            </a:r>
          </a:p>
        </p:txBody>
      </p:sp>
      <p:sp>
        <p:nvSpPr>
          <p:cNvPr id="12" name="Rounded Rectangle 11">
            <a:extLst>
              <a:ext uri="{FF2B5EF4-FFF2-40B4-BE49-F238E27FC236}">
                <a16:creationId xmlns:a16="http://schemas.microsoft.com/office/drawing/2014/main" id="{7EE045C5-C3E5-46AC-8FDA-7A0246A0292A}"/>
              </a:ext>
            </a:extLst>
          </p:cNvPr>
          <p:cNvSpPr/>
          <p:nvPr/>
        </p:nvSpPr>
        <p:spPr>
          <a:xfrm>
            <a:off x="2114833" y="3046647"/>
            <a:ext cx="1088192" cy="327199"/>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Prompt</a:t>
            </a:r>
          </a:p>
        </p:txBody>
      </p:sp>
      <p:sp>
        <p:nvSpPr>
          <p:cNvPr id="13" name="Rounded Rectangle 12">
            <a:extLst>
              <a:ext uri="{FF2B5EF4-FFF2-40B4-BE49-F238E27FC236}">
                <a16:creationId xmlns:a16="http://schemas.microsoft.com/office/drawing/2014/main" id="{E7A4BB9E-300C-895F-C71B-9522AB613C4B}"/>
              </a:ext>
            </a:extLst>
          </p:cNvPr>
          <p:cNvSpPr/>
          <p:nvPr/>
        </p:nvSpPr>
        <p:spPr>
          <a:xfrm>
            <a:off x="2114833" y="3685462"/>
            <a:ext cx="1088192" cy="3272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Test-case</a:t>
            </a:r>
          </a:p>
        </p:txBody>
      </p:sp>
      <p:cxnSp>
        <p:nvCxnSpPr>
          <p:cNvPr id="15" name="Elbow Connector 14">
            <a:extLst>
              <a:ext uri="{FF2B5EF4-FFF2-40B4-BE49-F238E27FC236}">
                <a16:creationId xmlns:a16="http://schemas.microsoft.com/office/drawing/2014/main" id="{82FE04DC-2E6C-381B-B0D6-3C5CBF0EEF46}"/>
              </a:ext>
            </a:extLst>
          </p:cNvPr>
          <p:cNvCxnSpPr>
            <a:cxnSpLocks/>
            <a:stCxn id="11" idx="3"/>
            <a:endCxn id="12" idx="1"/>
          </p:cNvCxnSpPr>
          <p:nvPr/>
        </p:nvCxnSpPr>
        <p:spPr>
          <a:xfrm flipV="1">
            <a:off x="1707709" y="3210247"/>
            <a:ext cx="407124" cy="340247"/>
          </a:xfrm>
          <a:prstGeom prst="bentConnector3">
            <a:avLst/>
          </a:prstGeom>
          <a:ln w="15875">
            <a:tailEnd type="triangle"/>
          </a:ln>
        </p:spPr>
        <p:style>
          <a:lnRef idx="2">
            <a:schemeClr val="dk1"/>
          </a:lnRef>
          <a:fillRef idx="0">
            <a:schemeClr val="dk1"/>
          </a:fillRef>
          <a:effectRef idx="1">
            <a:schemeClr val="dk1"/>
          </a:effectRef>
          <a:fontRef idx="minor">
            <a:schemeClr val="tx1"/>
          </a:fontRef>
        </p:style>
      </p:cxnSp>
      <p:cxnSp>
        <p:nvCxnSpPr>
          <p:cNvPr id="16" name="Elbow Connector 15">
            <a:extLst>
              <a:ext uri="{FF2B5EF4-FFF2-40B4-BE49-F238E27FC236}">
                <a16:creationId xmlns:a16="http://schemas.microsoft.com/office/drawing/2014/main" id="{5702E212-3007-0E8E-8351-2CE03071E12E}"/>
              </a:ext>
            </a:extLst>
          </p:cNvPr>
          <p:cNvCxnSpPr>
            <a:cxnSpLocks/>
            <a:stCxn id="11" idx="3"/>
            <a:endCxn id="13" idx="1"/>
          </p:cNvCxnSpPr>
          <p:nvPr/>
        </p:nvCxnSpPr>
        <p:spPr>
          <a:xfrm>
            <a:off x="1707709" y="3550494"/>
            <a:ext cx="407124" cy="298568"/>
          </a:xfrm>
          <a:prstGeom prst="bentConnector3">
            <a:avLst/>
          </a:prstGeom>
          <a:ln w="15875">
            <a:tailEnd type="triangle"/>
          </a:ln>
        </p:spPr>
        <p:style>
          <a:lnRef idx="2">
            <a:schemeClr val="dk1"/>
          </a:lnRef>
          <a:fillRef idx="0">
            <a:schemeClr val="dk1"/>
          </a:fillRef>
          <a:effectRef idx="1">
            <a:schemeClr val="dk1"/>
          </a:effectRef>
          <a:fontRef idx="minor">
            <a:schemeClr val="tx1"/>
          </a:fontRef>
        </p:style>
      </p:cxnSp>
      <p:sp>
        <p:nvSpPr>
          <p:cNvPr id="29" name="Rounded Rectangle 28">
            <a:extLst>
              <a:ext uri="{FF2B5EF4-FFF2-40B4-BE49-F238E27FC236}">
                <a16:creationId xmlns:a16="http://schemas.microsoft.com/office/drawing/2014/main" id="{5C078E47-1AE2-2D77-4BBC-BD9B48C62088}"/>
              </a:ext>
            </a:extLst>
          </p:cNvPr>
          <p:cNvSpPr/>
          <p:nvPr/>
        </p:nvSpPr>
        <p:spPr>
          <a:xfrm>
            <a:off x="3653179" y="3325358"/>
            <a:ext cx="801197" cy="430306"/>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RM</a:t>
            </a:r>
          </a:p>
        </p:txBody>
      </p:sp>
      <p:cxnSp>
        <p:nvCxnSpPr>
          <p:cNvPr id="30" name="Elbow Connector 29">
            <a:extLst>
              <a:ext uri="{FF2B5EF4-FFF2-40B4-BE49-F238E27FC236}">
                <a16:creationId xmlns:a16="http://schemas.microsoft.com/office/drawing/2014/main" id="{87B58996-D205-DA20-3857-05B9758A801C}"/>
              </a:ext>
            </a:extLst>
          </p:cNvPr>
          <p:cNvCxnSpPr>
            <a:cxnSpLocks/>
            <a:stCxn id="12" idx="3"/>
            <a:endCxn id="29" idx="1"/>
          </p:cNvCxnSpPr>
          <p:nvPr/>
        </p:nvCxnSpPr>
        <p:spPr>
          <a:xfrm>
            <a:off x="3203025" y="3210247"/>
            <a:ext cx="450154" cy="330264"/>
          </a:xfrm>
          <a:prstGeom prst="bentConnector3">
            <a:avLst/>
          </a:prstGeom>
          <a:ln w="15875">
            <a:tailEnd type="triangle"/>
          </a:ln>
        </p:spPr>
        <p:style>
          <a:lnRef idx="2">
            <a:schemeClr val="dk1"/>
          </a:lnRef>
          <a:fillRef idx="0">
            <a:schemeClr val="dk1"/>
          </a:fillRef>
          <a:effectRef idx="1">
            <a:schemeClr val="dk1"/>
          </a:effectRef>
          <a:fontRef idx="minor">
            <a:schemeClr val="tx1"/>
          </a:fontRef>
        </p:style>
      </p:cxnSp>
      <p:cxnSp>
        <p:nvCxnSpPr>
          <p:cNvPr id="33" name="Elbow Connector 32">
            <a:extLst>
              <a:ext uri="{FF2B5EF4-FFF2-40B4-BE49-F238E27FC236}">
                <a16:creationId xmlns:a16="http://schemas.microsoft.com/office/drawing/2014/main" id="{D82C2A40-87A7-4B1D-915D-CB7E7FFF70B6}"/>
              </a:ext>
            </a:extLst>
          </p:cNvPr>
          <p:cNvCxnSpPr>
            <a:cxnSpLocks/>
            <a:stCxn id="13" idx="3"/>
            <a:endCxn id="29" idx="1"/>
          </p:cNvCxnSpPr>
          <p:nvPr/>
        </p:nvCxnSpPr>
        <p:spPr>
          <a:xfrm flipV="1">
            <a:off x="3203025" y="3540511"/>
            <a:ext cx="450154" cy="308551"/>
          </a:xfrm>
          <a:prstGeom prst="bentConnector3">
            <a:avLst/>
          </a:prstGeom>
          <a:ln w="15875">
            <a:tailEnd type="triangle"/>
          </a:ln>
        </p:spPr>
        <p:style>
          <a:lnRef idx="2">
            <a:schemeClr val="dk1"/>
          </a:lnRef>
          <a:fillRef idx="0">
            <a:schemeClr val="dk1"/>
          </a:fillRef>
          <a:effectRef idx="1">
            <a:schemeClr val="dk1"/>
          </a:effectRef>
          <a:fontRef idx="minor">
            <a:schemeClr val="tx1"/>
          </a:fontRef>
        </p:style>
      </p:cxnSp>
      <p:sp>
        <p:nvSpPr>
          <p:cNvPr id="36" name="Rounded Rectangle 35">
            <a:extLst>
              <a:ext uri="{FF2B5EF4-FFF2-40B4-BE49-F238E27FC236}">
                <a16:creationId xmlns:a16="http://schemas.microsoft.com/office/drawing/2014/main" id="{CB594717-BB86-A962-B33C-D35249420F04}"/>
              </a:ext>
            </a:extLst>
          </p:cNvPr>
          <p:cNvSpPr/>
          <p:nvPr/>
        </p:nvSpPr>
        <p:spPr>
          <a:xfrm>
            <a:off x="4689374" y="3325358"/>
            <a:ext cx="801197" cy="430306"/>
          </a:xfrm>
          <a:prstGeom prst="roundRect">
            <a:avLst/>
          </a:prstGeom>
          <a:solidFill>
            <a:srgbClr val="D2C1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PPO</a:t>
            </a:r>
          </a:p>
        </p:txBody>
      </p:sp>
      <p:cxnSp>
        <p:nvCxnSpPr>
          <p:cNvPr id="38" name="Straight Arrow Connector 37">
            <a:extLst>
              <a:ext uri="{FF2B5EF4-FFF2-40B4-BE49-F238E27FC236}">
                <a16:creationId xmlns:a16="http://schemas.microsoft.com/office/drawing/2014/main" id="{B84FC943-8381-14C4-FF1E-8335C9AE08DD}"/>
              </a:ext>
            </a:extLst>
          </p:cNvPr>
          <p:cNvCxnSpPr>
            <a:stCxn id="29" idx="3"/>
            <a:endCxn id="36" idx="1"/>
          </p:cNvCxnSpPr>
          <p:nvPr/>
        </p:nvCxnSpPr>
        <p:spPr>
          <a:xfrm>
            <a:off x="4454376" y="3540511"/>
            <a:ext cx="234998" cy="0"/>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sp>
        <p:nvSpPr>
          <p:cNvPr id="3" name="Rectangle 2">
            <a:extLst>
              <a:ext uri="{FF2B5EF4-FFF2-40B4-BE49-F238E27FC236}">
                <a16:creationId xmlns:a16="http://schemas.microsoft.com/office/drawing/2014/main" id="{B03F5939-8E53-9F89-F730-85E9018A7E2A}"/>
              </a:ext>
            </a:extLst>
          </p:cNvPr>
          <p:cNvSpPr/>
          <p:nvPr/>
        </p:nvSpPr>
        <p:spPr>
          <a:xfrm>
            <a:off x="838199" y="2579682"/>
            <a:ext cx="4695093" cy="2031325"/>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25024FF-A309-C7F5-7957-AD87424EA1EC}"/>
              </a:ext>
            </a:extLst>
          </p:cNvPr>
          <p:cNvSpPr txBox="1"/>
          <p:nvPr/>
        </p:nvSpPr>
        <p:spPr>
          <a:xfrm>
            <a:off x="5699807" y="2579682"/>
            <a:ext cx="5129823" cy="923330"/>
          </a:xfrm>
          <a:prstGeom prst="rect">
            <a:avLst/>
          </a:prstGeom>
          <a:solidFill>
            <a:schemeClr val="bg1"/>
          </a:solidFill>
          <a:ln>
            <a:solidFill>
              <a:schemeClr val="accent1">
                <a:shade val="15000"/>
              </a:schemeClr>
            </a:solidFill>
          </a:ln>
        </p:spPr>
        <p:txBody>
          <a:bodyPr wrap="square">
            <a:spAutoFit/>
          </a:bodyPr>
          <a:lstStyle/>
          <a:p>
            <a:r>
              <a:rPr lang="en-US" sz="1800" b="1" dirty="0"/>
              <a:t>ACECODER: Acing Coder RL via Automated Test-Case Synthesis</a:t>
            </a:r>
            <a:br>
              <a:rPr lang="en-US" dirty="0">
                <a:solidFill>
                  <a:schemeClr val="tx1"/>
                </a:solidFill>
              </a:rPr>
            </a:br>
            <a:r>
              <a:rPr lang="en-US" dirty="0" err="1">
                <a:solidFill>
                  <a:schemeClr val="tx1"/>
                </a:solidFill>
              </a:rPr>
              <a:t>Arxiv</a:t>
            </a:r>
            <a:r>
              <a:rPr lang="en-US" dirty="0">
                <a:solidFill>
                  <a:schemeClr val="tx1"/>
                </a:solidFill>
              </a:rPr>
              <a:t> 2025</a:t>
            </a:r>
          </a:p>
        </p:txBody>
      </p:sp>
      <p:pic>
        <p:nvPicPr>
          <p:cNvPr id="8194" name="Picture 2" descr="Photo of Wyett">
            <a:extLst>
              <a:ext uri="{FF2B5EF4-FFF2-40B4-BE49-F238E27FC236}">
                <a16:creationId xmlns:a16="http://schemas.microsoft.com/office/drawing/2014/main" id="{73AD6EF8-D620-7B92-C19A-5A4EBDA25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807" y="3629973"/>
            <a:ext cx="1023287" cy="10418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Dongfu Jiang (姜东甫)">
            <a:extLst>
              <a:ext uri="{FF2B5EF4-FFF2-40B4-BE49-F238E27FC236}">
                <a16:creationId xmlns:a16="http://schemas.microsoft.com/office/drawing/2014/main" id="{7B03FE55-1A1A-F9D1-3CBE-C18936E3D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1560" y="3680543"/>
            <a:ext cx="1058328" cy="99132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aozhe Wang">
            <a:extLst>
              <a:ext uri="{FF2B5EF4-FFF2-40B4-BE49-F238E27FC236}">
                <a16:creationId xmlns:a16="http://schemas.microsoft.com/office/drawing/2014/main" id="{814F9A46-89C2-19E5-FBA7-430C83ABC4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4007" y="3685462"/>
            <a:ext cx="986400" cy="986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rofile photo">
            <a:extLst>
              <a:ext uri="{FF2B5EF4-FFF2-40B4-BE49-F238E27FC236}">
                <a16:creationId xmlns:a16="http://schemas.microsoft.com/office/drawing/2014/main" id="{67A00DED-DCC7-AF92-45E2-85DCFE1E4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9455" y="3685403"/>
            <a:ext cx="1006782" cy="9864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省略号(汉语词语)_搜狗百科">
            <a:extLst>
              <a:ext uri="{FF2B5EF4-FFF2-40B4-BE49-F238E27FC236}">
                <a16:creationId xmlns:a16="http://schemas.microsoft.com/office/drawing/2014/main" id="{4FF0B76D-8646-93CC-8FD2-930ACDF415E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957" t="37398" r="29648" b="42303"/>
          <a:stretch/>
        </p:blipFill>
        <p:spPr bwMode="auto">
          <a:xfrm flipV="1">
            <a:off x="9284526" y="4137244"/>
            <a:ext cx="191314" cy="79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866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5F0F9-AF31-4F97-DDF4-E7173C89284A}"/>
              </a:ext>
            </a:extLst>
          </p:cNvPr>
          <p:cNvSpPr>
            <a:spLocks noGrp="1"/>
          </p:cNvSpPr>
          <p:nvPr>
            <p:ph type="title"/>
          </p:nvPr>
        </p:nvSpPr>
        <p:spPr/>
        <p:txBody>
          <a:bodyPr>
            <a:normAutofit/>
          </a:bodyPr>
          <a:lstStyle/>
          <a:p>
            <a:r>
              <a:rPr lang="en-US" dirty="0"/>
              <a:t>Inference: Sampling from Learned Distribution</a:t>
            </a:r>
          </a:p>
        </p:txBody>
      </p:sp>
      <p:sp>
        <p:nvSpPr>
          <p:cNvPr id="4" name="Slide Number Placeholder 3">
            <a:extLst>
              <a:ext uri="{FF2B5EF4-FFF2-40B4-BE49-F238E27FC236}">
                <a16:creationId xmlns:a16="http://schemas.microsoft.com/office/drawing/2014/main" id="{089D5169-B1C3-89BA-2214-0E045B1986E7}"/>
              </a:ext>
            </a:extLst>
          </p:cNvPr>
          <p:cNvSpPr>
            <a:spLocks noGrp="1"/>
          </p:cNvSpPr>
          <p:nvPr>
            <p:ph type="sldNum" sz="quarter" idx="12"/>
          </p:nvPr>
        </p:nvSpPr>
        <p:spPr/>
        <p:txBody>
          <a:bodyPr/>
          <a:lstStyle/>
          <a:p>
            <a:fld id="{BA64772F-E81F-0045-92B8-B93AB4530561}" type="slidenum">
              <a:rPr lang="en-US" smtClean="0"/>
              <a:t>5</a:t>
            </a:fld>
            <a:endParaRPr lang="en-US"/>
          </a:p>
        </p:txBody>
      </p:sp>
      <p:grpSp>
        <p:nvGrpSpPr>
          <p:cNvPr id="6" name="Group 5">
            <a:extLst>
              <a:ext uri="{FF2B5EF4-FFF2-40B4-BE49-F238E27FC236}">
                <a16:creationId xmlns:a16="http://schemas.microsoft.com/office/drawing/2014/main" id="{E7B4AAC6-B582-2106-BBC8-5560BF930045}"/>
              </a:ext>
            </a:extLst>
          </p:cNvPr>
          <p:cNvGrpSpPr/>
          <p:nvPr/>
        </p:nvGrpSpPr>
        <p:grpSpPr>
          <a:xfrm>
            <a:off x="1008511" y="1600579"/>
            <a:ext cx="4996238" cy="2725466"/>
            <a:chOff x="1013820" y="2393366"/>
            <a:chExt cx="4996238" cy="2725466"/>
          </a:xfrm>
        </p:grpSpPr>
        <p:grpSp>
          <p:nvGrpSpPr>
            <p:cNvPr id="7" name="Group 6">
              <a:extLst>
                <a:ext uri="{FF2B5EF4-FFF2-40B4-BE49-F238E27FC236}">
                  <a16:creationId xmlns:a16="http://schemas.microsoft.com/office/drawing/2014/main" id="{4418C947-7D61-D548-6545-4A4576BC09F4}"/>
                </a:ext>
              </a:extLst>
            </p:cNvPr>
            <p:cNvGrpSpPr/>
            <p:nvPr/>
          </p:nvGrpSpPr>
          <p:grpSpPr>
            <a:xfrm>
              <a:off x="1060620" y="2402464"/>
              <a:ext cx="4860093" cy="2659217"/>
              <a:chOff x="765562" y="2276406"/>
              <a:chExt cx="4860093" cy="2659217"/>
            </a:xfrm>
          </p:grpSpPr>
          <p:pic>
            <p:nvPicPr>
              <p:cNvPr id="9" name="Picture 8" descr="GitHub Logo, symbol, meaning, history, PNG, brand">
                <a:extLst>
                  <a:ext uri="{FF2B5EF4-FFF2-40B4-BE49-F238E27FC236}">
                    <a16:creationId xmlns:a16="http://schemas.microsoft.com/office/drawing/2014/main" id="{F229A411-3AF8-FECB-A81D-1A8A4721EB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35" r="18140"/>
              <a:stretch/>
            </p:blipFill>
            <p:spPr bwMode="auto">
              <a:xfrm>
                <a:off x="998103" y="2934404"/>
                <a:ext cx="685458" cy="5911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Sheng Zhao on LinkedIn: Project Gutenberg brings free audiobooks to the  global community with…">
                <a:extLst>
                  <a:ext uri="{FF2B5EF4-FFF2-40B4-BE49-F238E27FC236}">
                    <a16:creationId xmlns:a16="http://schemas.microsoft.com/office/drawing/2014/main" id="{AA388B42-01F0-7657-F90A-D009F167C0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97" r="15290"/>
              <a:stretch/>
            </p:blipFill>
            <p:spPr bwMode="auto">
              <a:xfrm>
                <a:off x="765562" y="3740022"/>
                <a:ext cx="954945" cy="6815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Stack Overflow Integration | Dashboards &amp; Reports | Plecto">
                <a:extLst>
                  <a:ext uri="{FF2B5EF4-FFF2-40B4-BE49-F238E27FC236}">
                    <a16:creationId xmlns:a16="http://schemas.microsoft.com/office/drawing/2014/main" id="{7789EA04-47A2-619E-2725-289175B6AD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648" b="18943"/>
              <a:stretch/>
            </p:blipFill>
            <p:spPr bwMode="auto">
              <a:xfrm>
                <a:off x="3026476" y="2307302"/>
                <a:ext cx="1375832" cy="3989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8" descr="Sample texts in Design. What to use to test fonts | by fernandocomet |  Medium">
                <a:extLst>
                  <a:ext uri="{FF2B5EF4-FFF2-40B4-BE49-F238E27FC236}">
                    <a16:creationId xmlns:a16="http://schemas.microsoft.com/office/drawing/2014/main" id="{CFCC8D7D-684E-B241-9BF5-232737C2C6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7421" y="2828863"/>
                <a:ext cx="2488820" cy="1615582"/>
              </a:xfrm>
              <a:prstGeom prst="rect">
                <a:avLst/>
              </a:prstGeom>
              <a:noFill/>
              <a:ln>
                <a:solidFill>
                  <a:schemeClr val="dk1"/>
                </a:solidFill>
              </a:ln>
              <a:extLst>
                <a:ext uri="{909E8E84-426E-40DD-AFC4-6F175D3DCCD1}">
                  <a14:hiddenFill xmlns:a14="http://schemas.microsoft.com/office/drawing/2010/main">
                    <a:solidFill>
                      <a:srgbClr val="FFFFFF"/>
                    </a:solidFill>
                  </a14:hiddenFill>
                </a:ext>
              </a:extLst>
            </p:spPr>
          </p:pic>
          <p:pic>
            <p:nvPicPr>
              <p:cNvPr id="13" name="Picture 30" descr="Wikipedia – The Free Encyclopedia - Digital Innovation and Transformation">
                <a:extLst>
                  <a:ext uri="{FF2B5EF4-FFF2-40B4-BE49-F238E27FC236}">
                    <a16:creationId xmlns:a16="http://schemas.microsoft.com/office/drawing/2014/main" id="{69EEA76C-B8A9-FC78-C189-603A2699096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7977" b="17515"/>
              <a:stretch/>
            </p:blipFill>
            <p:spPr bwMode="auto">
              <a:xfrm>
                <a:off x="1558116" y="2276406"/>
                <a:ext cx="1428480" cy="4607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4">
                <a:extLst>
                  <a:ext uri="{FF2B5EF4-FFF2-40B4-BE49-F238E27FC236}">
                    <a16:creationId xmlns:a16="http://schemas.microsoft.com/office/drawing/2014/main" id="{F505A94C-8E4B-2D05-A328-94EFBD0398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7441" y="4566187"/>
                <a:ext cx="820969" cy="3694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2" descr="Download Bloomberg blue logo transparent PNG - StickPNG">
                <a:extLst>
                  <a:ext uri="{FF2B5EF4-FFF2-40B4-BE49-F238E27FC236}">
                    <a16:creationId xmlns:a16="http://schemas.microsoft.com/office/drawing/2014/main" id="{2B99BFEE-47E8-F8E8-D36D-7417546DB5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1831" y="4566187"/>
                <a:ext cx="1375832" cy="3694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ontest | Outstanding International Academy">
                <a:extLst>
                  <a:ext uri="{FF2B5EF4-FFF2-40B4-BE49-F238E27FC236}">
                    <a16:creationId xmlns:a16="http://schemas.microsoft.com/office/drawing/2014/main" id="{698FADAA-DE14-763C-8B15-05D10B92027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697" r="4093"/>
              <a:stretch/>
            </p:blipFill>
            <p:spPr bwMode="auto">
              <a:xfrm>
                <a:off x="4358017" y="2970958"/>
                <a:ext cx="1267638" cy="5545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4" descr="Congress.gov | Researcher Resources | Law Library of Congress | Research  Centers | Library of Congress">
                <a:extLst>
                  <a:ext uri="{FF2B5EF4-FFF2-40B4-BE49-F238E27FC236}">
                    <a16:creationId xmlns:a16="http://schemas.microsoft.com/office/drawing/2014/main" id="{42DF299E-37F1-F09E-0F80-A610E9F419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77872" y="3683955"/>
                <a:ext cx="737630" cy="73763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ounded Rectangle 7">
              <a:extLst>
                <a:ext uri="{FF2B5EF4-FFF2-40B4-BE49-F238E27FC236}">
                  <a16:creationId xmlns:a16="http://schemas.microsoft.com/office/drawing/2014/main" id="{A19E267C-E05B-5109-0C0C-7FECC0143AC9}"/>
                </a:ext>
              </a:extLst>
            </p:cNvPr>
            <p:cNvSpPr/>
            <p:nvPr/>
          </p:nvSpPr>
          <p:spPr>
            <a:xfrm>
              <a:off x="1013820" y="2393366"/>
              <a:ext cx="4996238" cy="2725466"/>
            </a:xfrm>
            <a:prstGeom prst="roundRect">
              <a:avLst>
                <a:gd name="adj" fmla="val 8184"/>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network of dots and lines&#10;&#10;Description automatically generated">
            <a:extLst>
              <a:ext uri="{FF2B5EF4-FFF2-40B4-BE49-F238E27FC236}">
                <a16:creationId xmlns:a16="http://schemas.microsoft.com/office/drawing/2014/main" id="{9A13DA6A-5D1B-30D2-C243-B1FBA654A37D}"/>
              </a:ext>
            </a:extLst>
          </p:cNvPr>
          <p:cNvPicPr>
            <a:picLocks noChangeAspect="1"/>
          </p:cNvPicPr>
          <p:nvPr/>
        </p:nvPicPr>
        <p:blipFill>
          <a:blip r:embed="rId12"/>
          <a:stretch>
            <a:fillRect/>
          </a:stretch>
        </p:blipFill>
        <p:spPr>
          <a:xfrm>
            <a:off x="7294021" y="2090405"/>
            <a:ext cx="3145217" cy="1667918"/>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ED7F1FB-4724-76C9-4BF7-57E55C09CD80}"/>
                  </a:ext>
                </a:extLst>
              </p:cNvPr>
              <p:cNvSpPr txBox="1"/>
              <p:nvPr/>
            </p:nvSpPr>
            <p:spPr>
              <a:xfrm>
                <a:off x="7404429" y="4872670"/>
                <a:ext cx="292439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r>
                            <a:rPr lang="en-US" b="0" i="1" smtClean="0">
                              <a:latin typeface="Cambria Math" panose="02040503050406030204" pitchFamily="18" charset="0"/>
                              <a:ea typeface="Cambria Math" panose="02040503050406030204" pitchFamily="18" charset="0"/>
                            </a:rPr>
                            <m:t> ~ </m:t>
                          </m:r>
                          <m:r>
                            <a:rPr lang="en-US" b="0" i="1" smtClean="0">
                              <a:latin typeface="Cambria Math" panose="02040503050406030204" pitchFamily="18" charset="0"/>
                              <a:ea typeface="Cambria Math" panose="02040503050406030204" pitchFamily="18" charset="0"/>
                            </a:rPr>
                            <m:t>𝑝</m:t>
                          </m:r>
                        </m:e>
                        <m:sub>
                          <m:r>
                            <a:rPr lang="en-US" b="0" i="1" smtClean="0">
                              <a:latin typeface="Cambria Math" panose="02040503050406030204" pitchFamily="18" charset="0"/>
                              <a:ea typeface="Cambria Math" panose="02040503050406030204" pitchFamily="18" charset="0"/>
                            </a:rPr>
                            <m:t>𝜃</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e>
                      </m:d>
                    </m:oMath>
                  </m:oMathPara>
                </a14:m>
                <a:endParaRPr lang="en-US" dirty="0"/>
              </a:p>
            </p:txBody>
          </p:sp>
        </mc:Choice>
        <mc:Fallback xmlns="">
          <p:sp>
            <p:nvSpPr>
              <p:cNvPr id="28" name="TextBox 27">
                <a:extLst>
                  <a:ext uri="{FF2B5EF4-FFF2-40B4-BE49-F238E27FC236}">
                    <a16:creationId xmlns:a16="http://schemas.microsoft.com/office/drawing/2014/main" id="{AED7F1FB-4724-76C9-4BF7-57E55C09CD80}"/>
                  </a:ext>
                </a:extLst>
              </p:cNvPr>
              <p:cNvSpPr txBox="1">
                <a:spLocks noRot="1" noChangeAspect="1" noMove="1" noResize="1" noEditPoints="1" noAdjustHandles="1" noChangeArrowheads="1" noChangeShapeType="1" noTextEdit="1"/>
              </p:cNvSpPr>
              <p:nvPr/>
            </p:nvSpPr>
            <p:spPr>
              <a:xfrm>
                <a:off x="7404429" y="4872670"/>
                <a:ext cx="2924399" cy="369332"/>
              </a:xfrm>
              <a:prstGeom prst="rect">
                <a:avLst/>
              </a:prstGeom>
              <a:blipFill>
                <a:blip r:embed="rId14"/>
                <a:stretch>
                  <a:fillRect b="-16667"/>
                </a:stretch>
              </a:blipFill>
            </p:spPr>
            <p:txBody>
              <a:bodyPr/>
              <a:lstStyle/>
              <a:p>
                <a:r>
                  <a:rPr lang="en-US">
                    <a:noFill/>
                  </a:rPr>
                  <a:t> </a:t>
                </a:r>
              </a:p>
            </p:txBody>
          </p:sp>
        </mc:Fallback>
      </mc:AlternateContent>
      <p:pic>
        <p:nvPicPr>
          <p:cNvPr id="2058" name="Picture 10" descr="Status Order Completed Icon PNG Images, Vectors Free Download - Pngtree">
            <a:extLst>
              <a:ext uri="{FF2B5EF4-FFF2-40B4-BE49-F238E27FC236}">
                <a16:creationId xmlns:a16="http://schemas.microsoft.com/office/drawing/2014/main" id="{A6F880C8-D5E7-B877-9C28-CB6CB865C65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45077" y="2040684"/>
            <a:ext cx="748103" cy="619416"/>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extLst>
              <a:ext uri="{FF2B5EF4-FFF2-40B4-BE49-F238E27FC236}">
                <a16:creationId xmlns:a16="http://schemas.microsoft.com/office/drawing/2014/main" id="{5DD9AE97-23FB-C141-1464-F99AD4C66EF0}"/>
              </a:ext>
            </a:extLst>
          </p:cNvPr>
          <p:cNvSpPr/>
          <p:nvPr/>
        </p:nvSpPr>
        <p:spPr>
          <a:xfrm>
            <a:off x="6450663" y="2798793"/>
            <a:ext cx="536931" cy="251142"/>
          </a:xfrm>
          <a:prstGeom prst="rightArrow">
            <a:avLst>
              <a:gd name="adj1" fmla="val 29346"/>
              <a:gd name="adj2" fmla="val 50000"/>
            </a:avLst>
          </a:prstGeom>
          <a:solidFill>
            <a:schemeClr val="bg1">
              <a:lumMod val="95000"/>
            </a:schemeClr>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Confused Emoji Images – Browse 32,447 Stock Photos, Vectors, and Video |  Adobe Stock">
            <a:extLst>
              <a:ext uri="{FF2B5EF4-FFF2-40B4-BE49-F238E27FC236}">
                <a16:creationId xmlns:a16="http://schemas.microsoft.com/office/drawing/2014/main" id="{2C4DDB5D-3DAF-0762-52F5-3B3C6868C3C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23473" y="3063273"/>
            <a:ext cx="754556" cy="7545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ular Callout 19">
            <a:extLst>
              <a:ext uri="{FF2B5EF4-FFF2-40B4-BE49-F238E27FC236}">
                <a16:creationId xmlns:a16="http://schemas.microsoft.com/office/drawing/2014/main" id="{DA8BDCFE-397D-3FF2-57D4-364CEFF7CFC0}"/>
              </a:ext>
            </a:extLst>
          </p:cNvPr>
          <p:cNvSpPr/>
          <p:nvPr/>
        </p:nvSpPr>
        <p:spPr>
          <a:xfrm>
            <a:off x="3276345" y="2350392"/>
            <a:ext cx="2128906" cy="666834"/>
          </a:xfrm>
          <a:prstGeom prst="wedgeRectCallout">
            <a:avLst>
              <a:gd name="adj1" fmla="val -48095"/>
              <a:gd name="adj2" fmla="val 76850"/>
            </a:avLst>
          </a:prstGeom>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Is this desirable?</a:t>
            </a:r>
          </a:p>
        </p:txBody>
      </p:sp>
      <p:sp>
        <p:nvSpPr>
          <p:cNvPr id="5" name="Rounded Rectangle 4">
            <a:extLst>
              <a:ext uri="{FF2B5EF4-FFF2-40B4-BE49-F238E27FC236}">
                <a16:creationId xmlns:a16="http://schemas.microsoft.com/office/drawing/2014/main" id="{65F8FF09-961C-4776-E79E-951FAB74FB26}"/>
              </a:ext>
            </a:extLst>
          </p:cNvPr>
          <p:cNvSpPr/>
          <p:nvPr/>
        </p:nvSpPr>
        <p:spPr>
          <a:xfrm>
            <a:off x="1510036" y="4700061"/>
            <a:ext cx="3993188" cy="1001442"/>
          </a:xfrm>
          <a:prstGeom prst="roundRect">
            <a:avLst/>
          </a:prstGeom>
          <a:solidFill>
            <a:srgbClr val="EBF0F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Observed data is only an abstraction of deeper human thinking, reasoning, interactions. Imitating the data does not necessarily teach models these underlying skills.</a:t>
            </a:r>
          </a:p>
        </p:txBody>
      </p:sp>
      <p:sp>
        <p:nvSpPr>
          <p:cNvPr id="21" name="Oval 20">
            <a:extLst>
              <a:ext uri="{FF2B5EF4-FFF2-40B4-BE49-F238E27FC236}">
                <a16:creationId xmlns:a16="http://schemas.microsoft.com/office/drawing/2014/main" id="{8ADC519E-67D2-7FFA-7904-C8CE85B5E63D}"/>
              </a:ext>
            </a:extLst>
          </p:cNvPr>
          <p:cNvSpPr/>
          <p:nvPr/>
        </p:nvSpPr>
        <p:spPr>
          <a:xfrm>
            <a:off x="7093180" y="1672798"/>
            <a:ext cx="3346058" cy="2725466"/>
          </a:xfrm>
          <a:prstGeom prst="ellipse">
            <a:avLst/>
          </a:prstGeom>
          <a:noFill/>
          <a:ln w="12700">
            <a:solidFill>
              <a:schemeClr val="tx1">
                <a:lumMod val="50000"/>
                <a:lumOff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21543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058"/>
                                        </p:tgtEl>
                                      </p:cBhvr>
                                    </p:animEffect>
                                    <p:set>
                                      <p:cBhvr>
                                        <p:cTn id="7" dur="1" fill="hold">
                                          <p:stCondLst>
                                            <p:cond delay="499"/>
                                          </p:stCondLst>
                                        </p:cTn>
                                        <p:tgtEl>
                                          <p:spTgt spid="2058"/>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animBg="1"/>
      <p:bldP spid="20" grpId="0" animBg="1"/>
      <p:bldP spid="5" grpId="0" animBg="1"/>
      <p:bldP spid="2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9F706-FF12-0A88-C3B6-FD20CBECD550}"/>
              </a:ext>
            </a:extLst>
          </p:cNvPr>
          <p:cNvSpPr>
            <a:spLocks noGrp="1"/>
          </p:cNvSpPr>
          <p:nvPr>
            <p:ph type="title"/>
          </p:nvPr>
        </p:nvSpPr>
        <p:spPr/>
        <p:txBody>
          <a:bodyPr/>
          <a:lstStyle/>
          <a:p>
            <a:r>
              <a:rPr lang="en-US" dirty="0"/>
              <a:t>Executor Feedback as Reward</a:t>
            </a:r>
          </a:p>
        </p:txBody>
      </p:sp>
      <p:sp>
        <p:nvSpPr>
          <p:cNvPr id="4" name="Slide Number Placeholder 3">
            <a:extLst>
              <a:ext uri="{FF2B5EF4-FFF2-40B4-BE49-F238E27FC236}">
                <a16:creationId xmlns:a16="http://schemas.microsoft.com/office/drawing/2014/main" id="{826635D2-5105-337F-DDE2-54ABB09C970F}"/>
              </a:ext>
            </a:extLst>
          </p:cNvPr>
          <p:cNvSpPr>
            <a:spLocks noGrp="1"/>
          </p:cNvSpPr>
          <p:nvPr>
            <p:ph type="sldNum" sz="quarter" idx="12"/>
          </p:nvPr>
        </p:nvSpPr>
        <p:spPr/>
        <p:txBody>
          <a:bodyPr/>
          <a:lstStyle/>
          <a:p>
            <a:fld id="{BA64772F-E81F-0045-92B8-B93AB4530561}" type="slidenum">
              <a:rPr lang="en-US" smtClean="0"/>
              <a:t>50</a:t>
            </a:fld>
            <a:endParaRPr lang="en-US"/>
          </a:p>
        </p:txBody>
      </p:sp>
      <p:pic>
        <p:nvPicPr>
          <p:cNvPr id="7" name="Picture 6" descr="program Vector Icons free download in SVG, PNG Format">
            <a:extLst>
              <a:ext uri="{FF2B5EF4-FFF2-40B4-BE49-F238E27FC236}">
                <a16:creationId xmlns:a16="http://schemas.microsoft.com/office/drawing/2014/main" id="{C4782352-DBF7-1F0A-CD66-937DFA39B3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034" y="3327433"/>
            <a:ext cx="646332" cy="64633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Elbow Connector 12">
            <a:extLst>
              <a:ext uri="{FF2B5EF4-FFF2-40B4-BE49-F238E27FC236}">
                <a16:creationId xmlns:a16="http://schemas.microsoft.com/office/drawing/2014/main" id="{A9DCD50B-9DB8-783B-193E-7EA0C23E923C}"/>
              </a:ext>
            </a:extLst>
          </p:cNvPr>
          <p:cNvCxnSpPr>
            <a:cxnSpLocks/>
            <a:stCxn id="7" idx="3"/>
            <a:endCxn id="7176" idx="1"/>
          </p:cNvCxnSpPr>
          <p:nvPr/>
        </p:nvCxnSpPr>
        <p:spPr>
          <a:xfrm flipV="1">
            <a:off x="2849366" y="2436769"/>
            <a:ext cx="1212217" cy="1213830"/>
          </a:xfrm>
          <a:prstGeom prst="bentConnector3">
            <a:avLst>
              <a:gd name="adj1" fmla="val 50000"/>
            </a:avLst>
          </a:prstGeom>
          <a:ln w="1270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33" name="Elbow Connector 32">
            <a:extLst>
              <a:ext uri="{FF2B5EF4-FFF2-40B4-BE49-F238E27FC236}">
                <a16:creationId xmlns:a16="http://schemas.microsoft.com/office/drawing/2014/main" id="{0EA6DAAC-76FD-87EA-4407-4493D77E5542}"/>
              </a:ext>
            </a:extLst>
          </p:cNvPr>
          <p:cNvCxnSpPr>
            <a:cxnSpLocks/>
            <a:stCxn id="7" idx="3"/>
            <a:endCxn id="28" idx="1"/>
          </p:cNvCxnSpPr>
          <p:nvPr/>
        </p:nvCxnSpPr>
        <p:spPr>
          <a:xfrm>
            <a:off x="2849366" y="3650599"/>
            <a:ext cx="1202448" cy="898486"/>
          </a:xfrm>
          <a:prstGeom prst="bentConnector3">
            <a:avLst>
              <a:gd name="adj1" fmla="val 50000"/>
            </a:avLst>
          </a:prstGeom>
          <a:ln w="1270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grpSp>
        <p:nvGrpSpPr>
          <p:cNvPr id="46" name="Group 45">
            <a:extLst>
              <a:ext uri="{FF2B5EF4-FFF2-40B4-BE49-F238E27FC236}">
                <a16:creationId xmlns:a16="http://schemas.microsoft.com/office/drawing/2014/main" id="{0B3C483E-00B2-5256-3E84-9943CED14C99}"/>
              </a:ext>
            </a:extLst>
          </p:cNvPr>
          <p:cNvGrpSpPr/>
          <p:nvPr/>
        </p:nvGrpSpPr>
        <p:grpSpPr>
          <a:xfrm>
            <a:off x="3910117" y="3879860"/>
            <a:ext cx="1964897" cy="1736774"/>
            <a:chOff x="7834937" y="3924704"/>
            <a:chExt cx="1964897" cy="1736774"/>
          </a:xfrm>
        </p:grpSpPr>
        <p:grpSp>
          <p:nvGrpSpPr>
            <p:cNvPr id="32" name="Group 31">
              <a:extLst>
                <a:ext uri="{FF2B5EF4-FFF2-40B4-BE49-F238E27FC236}">
                  <a16:creationId xmlns:a16="http://schemas.microsoft.com/office/drawing/2014/main" id="{94B9961F-F056-AA74-1C0F-35B3A15FED97}"/>
                </a:ext>
              </a:extLst>
            </p:cNvPr>
            <p:cNvGrpSpPr/>
            <p:nvPr/>
          </p:nvGrpSpPr>
          <p:grpSpPr>
            <a:xfrm>
              <a:off x="7976634" y="3924704"/>
              <a:ext cx="1670438" cy="391423"/>
              <a:chOff x="7595142" y="3763211"/>
              <a:chExt cx="1670438" cy="391423"/>
            </a:xfrm>
          </p:grpSpPr>
          <p:sp>
            <p:nvSpPr>
              <p:cNvPr id="19" name="TextBox 18">
                <a:extLst>
                  <a:ext uri="{FF2B5EF4-FFF2-40B4-BE49-F238E27FC236}">
                    <a16:creationId xmlns:a16="http://schemas.microsoft.com/office/drawing/2014/main" id="{33D6739D-ABAA-3341-779E-D5F14DF3874E}"/>
                  </a:ext>
                </a:extLst>
              </p:cNvPr>
              <p:cNvSpPr txBox="1"/>
              <p:nvPr/>
            </p:nvSpPr>
            <p:spPr>
              <a:xfrm>
                <a:off x="8012803" y="3785979"/>
                <a:ext cx="1188146" cy="338554"/>
              </a:xfrm>
              <a:prstGeom prst="rect">
                <a:avLst/>
              </a:prstGeom>
              <a:noFill/>
            </p:spPr>
            <p:txBody>
              <a:bodyPr wrap="none" rtlCol="0">
                <a:spAutoFit/>
              </a:bodyPr>
              <a:lstStyle/>
              <a:p>
                <a:r>
                  <a:rPr lang="en-US" sz="1600" dirty="0"/>
                  <a:t>Test Case 1</a:t>
                </a:r>
              </a:p>
            </p:txBody>
          </p:sp>
          <p:pic>
            <p:nvPicPr>
              <p:cNvPr id="24" name="Picture 4" descr="10,800+ Tick Wrong Icon Stock Illustrations, Royalty-Free Vector Graphics &amp;  Clip Art - iStock">
                <a:extLst>
                  <a:ext uri="{FF2B5EF4-FFF2-40B4-BE49-F238E27FC236}">
                    <a16:creationId xmlns:a16="http://schemas.microsoft.com/office/drawing/2014/main" id="{6DFA4961-EE9F-CCD3-2732-9C0B41D5D2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579" t="13465" r="4829" b="15472"/>
              <a:stretch/>
            </p:blipFill>
            <p:spPr bwMode="auto">
              <a:xfrm>
                <a:off x="7661380" y="3816188"/>
                <a:ext cx="289249" cy="285468"/>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a:extLst>
                  <a:ext uri="{FF2B5EF4-FFF2-40B4-BE49-F238E27FC236}">
                    <a16:creationId xmlns:a16="http://schemas.microsoft.com/office/drawing/2014/main" id="{38DBBBD7-1513-D369-4094-71A05E7DFCB9}"/>
                  </a:ext>
                </a:extLst>
              </p:cNvPr>
              <p:cNvSpPr/>
              <p:nvPr/>
            </p:nvSpPr>
            <p:spPr>
              <a:xfrm>
                <a:off x="7595142" y="3763211"/>
                <a:ext cx="1670438" cy="39142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40A80531-8102-CC3D-523C-41FCA5690030}"/>
                </a:ext>
              </a:extLst>
            </p:cNvPr>
            <p:cNvGrpSpPr/>
            <p:nvPr/>
          </p:nvGrpSpPr>
          <p:grpSpPr>
            <a:xfrm>
              <a:off x="7976634" y="4398217"/>
              <a:ext cx="1670438" cy="391423"/>
              <a:chOff x="7595142" y="4236724"/>
              <a:chExt cx="1670438" cy="391423"/>
            </a:xfrm>
          </p:grpSpPr>
          <p:sp>
            <p:nvSpPr>
              <p:cNvPr id="21" name="TextBox 20">
                <a:extLst>
                  <a:ext uri="{FF2B5EF4-FFF2-40B4-BE49-F238E27FC236}">
                    <a16:creationId xmlns:a16="http://schemas.microsoft.com/office/drawing/2014/main" id="{E0EF65BC-8643-3C65-7C49-58DAF4907191}"/>
                  </a:ext>
                </a:extLst>
              </p:cNvPr>
              <p:cNvSpPr txBox="1"/>
              <p:nvPr/>
            </p:nvSpPr>
            <p:spPr>
              <a:xfrm>
                <a:off x="8012803" y="4266165"/>
                <a:ext cx="1188146" cy="338554"/>
              </a:xfrm>
              <a:prstGeom prst="rect">
                <a:avLst/>
              </a:prstGeom>
              <a:noFill/>
            </p:spPr>
            <p:txBody>
              <a:bodyPr wrap="none" rtlCol="0">
                <a:spAutoFit/>
              </a:bodyPr>
              <a:lstStyle/>
              <a:p>
                <a:r>
                  <a:rPr lang="en-US" sz="1600" dirty="0"/>
                  <a:t>Test Case 2</a:t>
                </a:r>
              </a:p>
            </p:txBody>
          </p:sp>
          <p:pic>
            <p:nvPicPr>
              <p:cNvPr id="26" name="Picture 4" descr="10,800+ Tick Wrong Icon Stock Illustrations, Royalty-Free Vector Graphics &amp;  Clip Art - iStock">
                <a:extLst>
                  <a:ext uri="{FF2B5EF4-FFF2-40B4-BE49-F238E27FC236}">
                    <a16:creationId xmlns:a16="http://schemas.microsoft.com/office/drawing/2014/main" id="{78B38E8E-7B5B-C437-B520-EABE6D1E8A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579" t="13465" r="4829" b="15472"/>
              <a:stretch/>
            </p:blipFill>
            <p:spPr bwMode="auto">
              <a:xfrm>
                <a:off x="7661380" y="4296374"/>
                <a:ext cx="289249" cy="285468"/>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a:extLst>
                  <a:ext uri="{FF2B5EF4-FFF2-40B4-BE49-F238E27FC236}">
                    <a16:creationId xmlns:a16="http://schemas.microsoft.com/office/drawing/2014/main" id="{6479EC5D-934D-A19C-B05D-FC50A5ECCACF}"/>
                  </a:ext>
                </a:extLst>
              </p:cNvPr>
              <p:cNvSpPr/>
              <p:nvPr/>
            </p:nvSpPr>
            <p:spPr>
              <a:xfrm>
                <a:off x="7595142" y="4236724"/>
                <a:ext cx="1670438" cy="39142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5CAEAB8-7EB8-267B-83E6-E180741DC906}"/>
                </a:ext>
              </a:extLst>
            </p:cNvPr>
            <p:cNvGrpSpPr/>
            <p:nvPr/>
          </p:nvGrpSpPr>
          <p:grpSpPr>
            <a:xfrm>
              <a:off x="7976634" y="4866224"/>
              <a:ext cx="1670438" cy="391423"/>
              <a:chOff x="7595142" y="4704731"/>
              <a:chExt cx="1670438" cy="391423"/>
            </a:xfrm>
          </p:grpSpPr>
          <p:sp>
            <p:nvSpPr>
              <p:cNvPr id="23" name="TextBox 22">
                <a:extLst>
                  <a:ext uri="{FF2B5EF4-FFF2-40B4-BE49-F238E27FC236}">
                    <a16:creationId xmlns:a16="http://schemas.microsoft.com/office/drawing/2014/main" id="{C34338E3-9F10-8868-AC68-3EE22BD3E609}"/>
                  </a:ext>
                </a:extLst>
              </p:cNvPr>
              <p:cNvSpPr txBox="1"/>
              <p:nvPr/>
            </p:nvSpPr>
            <p:spPr>
              <a:xfrm>
                <a:off x="8012803" y="4722905"/>
                <a:ext cx="1188146" cy="338554"/>
              </a:xfrm>
              <a:prstGeom prst="rect">
                <a:avLst/>
              </a:prstGeom>
              <a:noFill/>
            </p:spPr>
            <p:txBody>
              <a:bodyPr wrap="none" rtlCol="0">
                <a:spAutoFit/>
              </a:bodyPr>
              <a:lstStyle/>
              <a:p>
                <a:r>
                  <a:rPr lang="en-US" sz="1600" dirty="0"/>
                  <a:t>Test Case 3</a:t>
                </a:r>
              </a:p>
            </p:txBody>
          </p:sp>
          <p:pic>
            <p:nvPicPr>
              <p:cNvPr id="7172" name="Picture 4" descr="10,800+ Tick Wrong Icon Stock Illustrations, Royalty-Free Vector Graphics &amp;  Clip Art - iStock">
                <a:extLst>
                  <a:ext uri="{FF2B5EF4-FFF2-40B4-BE49-F238E27FC236}">
                    <a16:creationId xmlns:a16="http://schemas.microsoft.com/office/drawing/2014/main" id="{74BF16A5-3522-9AAF-59DC-C0D0E27149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29" t="14527" r="50579" b="14410"/>
              <a:stretch/>
            </p:blipFill>
            <p:spPr bwMode="auto">
              <a:xfrm>
                <a:off x="7681791" y="4753114"/>
                <a:ext cx="289249" cy="285468"/>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28">
                <a:extLst>
                  <a:ext uri="{FF2B5EF4-FFF2-40B4-BE49-F238E27FC236}">
                    <a16:creationId xmlns:a16="http://schemas.microsoft.com/office/drawing/2014/main" id="{17A3081B-E8F4-7C2A-8D70-BAEB9F6C5BFE}"/>
                  </a:ext>
                </a:extLst>
              </p:cNvPr>
              <p:cNvSpPr/>
              <p:nvPr/>
            </p:nvSpPr>
            <p:spPr>
              <a:xfrm>
                <a:off x="7595142" y="4704731"/>
                <a:ext cx="1670438" cy="39142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A9FA5382-235A-501D-214C-748123E67853}"/>
                </a:ext>
              </a:extLst>
            </p:cNvPr>
            <p:cNvSpPr txBox="1"/>
            <p:nvPr/>
          </p:nvSpPr>
          <p:spPr>
            <a:xfrm>
              <a:off x="7834937" y="5292146"/>
              <a:ext cx="1964897" cy="369332"/>
            </a:xfrm>
            <a:prstGeom prst="rect">
              <a:avLst/>
            </a:prstGeom>
            <a:noFill/>
          </p:spPr>
          <p:txBody>
            <a:bodyPr wrap="none" rtlCol="0">
              <a:spAutoFit/>
            </a:bodyPr>
            <a:lstStyle/>
            <a:p>
              <a:r>
                <a:rPr lang="en-US" dirty="0"/>
                <a:t>Reward Feedback</a:t>
              </a:r>
            </a:p>
          </p:txBody>
        </p:sp>
      </p:grpSp>
      <p:pic>
        <p:nvPicPr>
          <p:cNvPr id="7174" name="Picture 6">
            <a:extLst>
              <a:ext uri="{FF2B5EF4-FFF2-40B4-BE49-F238E27FC236}">
                <a16:creationId xmlns:a16="http://schemas.microsoft.com/office/drawing/2014/main" id="{858834F7-A0D3-4E73-2992-AD6686EE7C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308" y="3214559"/>
            <a:ext cx="854075" cy="854075"/>
          </a:xfrm>
          <a:prstGeom prst="rect">
            <a:avLst/>
          </a:prstGeom>
          <a:noFill/>
          <a:extLst>
            <a:ext uri="{909E8E84-426E-40DD-AFC4-6F175D3DCCD1}">
              <a14:hiddenFill xmlns:a14="http://schemas.microsoft.com/office/drawing/2010/main">
                <a:solidFill>
                  <a:srgbClr val="FFFFFF"/>
                </a:solidFill>
              </a14:hiddenFill>
            </a:ext>
          </a:extLst>
        </p:spPr>
      </p:pic>
      <p:grpSp>
        <p:nvGrpSpPr>
          <p:cNvPr id="7169" name="Group 7168">
            <a:extLst>
              <a:ext uri="{FF2B5EF4-FFF2-40B4-BE49-F238E27FC236}">
                <a16:creationId xmlns:a16="http://schemas.microsoft.com/office/drawing/2014/main" id="{8A50C95B-A92B-B8AE-67F9-021F2CC886C5}"/>
              </a:ext>
            </a:extLst>
          </p:cNvPr>
          <p:cNvGrpSpPr/>
          <p:nvPr/>
        </p:nvGrpSpPr>
        <p:grpSpPr>
          <a:xfrm>
            <a:off x="4009933" y="2100951"/>
            <a:ext cx="1916166" cy="1077926"/>
            <a:chOff x="4009933" y="2238111"/>
            <a:chExt cx="1916166" cy="1077926"/>
          </a:xfrm>
        </p:grpSpPr>
        <p:sp>
          <p:nvSpPr>
            <p:cNvPr id="17" name="TextBox 16">
              <a:extLst>
                <a:ext uri="{FF2B5EF4-FFF2-40B4-BE49-F238E27FC236}">
                  <a16:creationId xmlns:a16="http://schemas.microsoft.com/office/drawing/2014/main" id="{9DA33B05-D1AC-E466-D73E-A6DF3E8A0AA2}"/>
                </a:ext>
              </a:extLst>
            </p:cNvPr>
            <p:cNvSpPr txBox="1"/>
            <p:nvPr/>
          </p:nvSpPr>
          <p:spPr>
            <a:xfrm>
              <a:off x="4009933" y="2946705"/>
              <a:ext cx="1916166" cy="369332"/>
            </a:xfrm>
            <a:prstGeom prst="rect">
              <a:avLst/>
            </a:prstGeom>
            <a:noFill/>
          </p:spPr>
          <p:txBody>
            <a:bodyPr wrap="none" rtlCol="0">
              <a:spAutoFit/>
            </a:bodyPr>
            <a:lstStyle/>
            <a:p>
              <a:r>
                <a:rPr lang="en-US" dirty="0"/>
                <a:t>Output Feedback</a:t>
              </a:r>
            </a:p>
          </p:txBody>
        </p:sp>
        <p:grpSp>
          <p:nvGrpSpPr>
            <p:cNvPr id="60" name="Group 59">
              <a:extLst>
                <a:ext uri="{FF2B5EF4-FFF2-40B4-BE49-F238E27FC236}">
                  <a16:creationId xmlns:a16="http://schemas.microsoft.com/office/drawing/2014/main" id="{1E0AD0B8-F19C-5C51-D974-B91FC0A2588A}"/>
                </a:ext>
              </a:extLst>
            </p:cNvPr>
            <p:cNvGrpSpPr/>
            <p:nvPr/>
          </p:nvGrpSpPr>
          <p:grpSpPr>
            <a:xfrm>
              <a:off x="4061583" y="2238111"/>
              <a:ext cx="1673629" cy="708594"/>
              <a:chOff x="3993003" y="2238111"/>
              <a:chExt cx="1673629" cy="708594"/>
            </a:xfrm>
          </p:grpSpPr>
          <p:pic>
            <p:nvPicPr>
              <p:cNvPr id="7176" name="Picture 8" descr="Error message - Free computer icons">
                <a:extLst>
                  <a:ext uri="{FF2B5EF4-FFF2-40B4-BE49-F238E27FC236}">
                    <a16:creationId xmlns:a16="http://schemas.microsoft.com/office/drawing/2014/main" id="{AC026418-7CA9-635E-E8D8-D4A5A2CBAC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3003" y="2238111"/>
                <a:ext cx="671635" cy="671635"/>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Message Generic Blue icon | Freepik">
                <a:extLst>
                  <a:ext uri="{FF2B5EF4-FFF2-40B4-BE49-F238E27FC236}">
                    <a16:creationId xmlns:a16="http://schemas.microsoft.com/office/drawing/2014/main" id="{9DC88F6B-588E-E294-A482-9395E27CB4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666" b="13606"/>
              <a:stretch/>
            </p:blipFill>
            <p:spPr bwMode="auto">
              <a:xfrm>
                <a:off x="4812556" y="2334084"/>
                <a:ext cx="854076" cy="612621"/>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62" name="Straight Arrow Connector 61">
            <a:extLst>
              <a:ext uri="{FF2B5EF4-FFF2-40B4-BE49-F238E27FC236}">
                <a16:creationId xmlns:a16="http://schemas.microsoft.com/office/drawing/2014/main" id="{0887BE72-F5A2-F944-65D9-C4D6F64456F7}"/>
              </a:ext>
            </a:extLst>
          </p:cNvPr>
          <p:cNvCxnSpPr>
            <a:stCxn id="7174" idx="3"/>
            <a:endCxn id="7" idx="1"/>
          </p:cNvCxnSpPr>
          <p:nvPr/>
        </p:nvCxnSpPr>
        <p:spPr>
          <a:xfrm>
            <a:off x="1520383" y="3641597"/>
            <a:ext cx="682651" cy="9002"/>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BA3E3820-F294-519F-C72C-973993E94BAC}"/>
              </a:ext>
            </a:extLst>
          </p:cNvPr>
          <p:cNvSpPr txBox="1"/>
          <p:nvPr/>
        </p:nvSpPr>
        <p:spPr>
          <a:xfrm>
            <a:off x="6411187" y="2232869"/>
            <a:ext cx="4189608" cy="646331"/>
          </a:xfrm>
          <a:prstGeom prst="rect">
            <a:avLst/>
          </a:prstGeom>
          <a:noFill/>
        </p:spPr>
        <p:txBody>
          <a:bodyPr wrap="none" rtlCol="0">
            <a:spAutoFit/>
          </a:bodyPr>
          <a:lstStyle/>
          <a:p>
            <a:pPr marL="285750" indent="-285750">
              <a:buFont typeface="Arial" panose="020B0604020202020204" pitchFamily="34" charset="0"/>
              <a:buChar char="•"/>
            </a:pPr>
            <a:r>
              <a:rPr lang="en-US" dirty="0"/>
              <a:t>Limited gain w/o error message.</a:t>
            </a:r>
          </a:p>
          <a:p>
            <a:pPr marL="285750" indent="-285750">
              <a:buFont typeface="Arial" panose="020B0604020202020204" pitchFamily="34" charset="0"/>
              <a:buChar char="•"/>
            </a:pPr>
            <a:r>
              <a:rPr lang="en-US" dirty="0"/>
              <a:t>Can’t reflect correctness, complexity.</a:t>
            </a:r>
          </a:p>
        </p:txBody>
      </p:sp>
      <p:sp>
        <p:nvSpPr>
          <p:cNvPr id="7168" name="TextBox 7167">
            <a:extLst>
              <a:ext uri="{FF2B5EF4-FFF2-40B4-BE49-F238E27FC236}">
                <a16:creationId xmlns:a16="http://schemas.microsoft.com/office/drawing/2014/main" id="{C58FC5D0-0222-5E58-A132-957EC178FD22}"/>
              </a:ext>
            </a:extLst>
          </p:cNvPr>
          <p:cNvSpPr txBox="1"/>
          <p:nvPr/>
        </p:nvSpPr>
        <p:spPr>
          <a:xfrm>
            <a:off x="6411187" y="4207731"/>
            <a:ext cx="5229317" cy="923330"/>
          </a:xfrm>
          <a:prstGeom prst="rect">
            <a:avLst/>
          </a:prstGeom>
          <a:noFill/>
        </p:spPr>
        <p:txBody>
          <a:bodyPr wrap="none" rtlCol="0">
            <a:spAutoFit/>
          </a:bodyPr>
          <a:lstStyle/>
          <a:p>
            <a:pPr marL="285750" indent="-285750">
              <a:buFont typeface="Arial" panose="020B0604020202020204" pitchFamily="34" charset="0"/>
              <a:buChar char="•"/>
            </a:pPr>
            <a:r>
              <a:rPr lang="en-US" dirty="0"/>
              <a:t>Information beyond error.</a:t>
            </a:r>
          </a:p>
          <a:p>
            <a:pPr marL="285750" indent="-285750">
              <a:buFont typeface="Arial" panose="020B0604020202020204" pitchFamily="34" charset="0"/>
              <a:buChar char="•"/>
            </a:pPr>
            <a:r>
              <a:rPr lang="en-US" dirty="0"/>
              <a:t>Can reflect correctness, complexity.</a:t>
            </a:r>
          </a:p>
          <a:p>
            <a:pPr marL="285750" indent="-285750">
              <a:buFont typeface="Arial" panose="020B0604020202020204" pitchFamily="34" charset="0"/>
              <a:buChar char="•"/>
            </a:pPr>
            <a:r>
              <a:rPr lang="en-US" dirty="0"/>
              <a:t>How can we automatically construct test cases?</a:t>
            </a:r>
          </a:p>
        </p:txBody>
      </p:sp>
    </p:spTree>
    <p:extLst>
      <p:ext uri="{BB962C8B-B14F-4D97-AF65-F5344CB8AC3E}">
        <p14:creationId xmlns:p14="http://schemas.microsoft.com/office/powerpoint/2010/main" val="146994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16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8491E-785D-37EC-A28D-52A0A03B091C}"/>
              </a:ext>
            </a:extLst>
          </p:cNvPr>
          <p:cNvSpPr>
            <a:spLocks noGrp="1"/>
          </p:cNvSpPr>
          <p:nvPr>
            <p:ph type="title"/>
          </p:nvPr>
        </p:nvSpPr>
        <p:spPr/>
        <p:txBody>
          <a:bodyPr/>
          <a:lstStyle/>
          <a:p>
            <a:r>
              <a:rPr lang="en-US" dirty="0"/>
              <a:t>Automated Test Case Generation</a:t>
            </a:r>
          </a:p>
        </p:txBody>
      </p:sp>
      <p:sp>
        <p:nvSpPr>
          <p:cNvPr id="5" name="Slide Number Placeholder 4">
            <a:extLst>
              <a:ext uri="{FF2B5EF4-FFF2-40B4-BE49-F238E27FC236}">
                <a16:creationId xmlns:a16="http://schemas.microsoft.com/office/drawing/2014/main" id="{11C64306-D2AE-DAF2-4C8D-72EC0E6F8C01}"/>
              </a:ext>
            </a:extLst>
          </p:cNvPr>
          <p:cNvSpPr>
            <a:spLocks noGrp="1"/>
          </p:cNvSpPr>
          <p:nvPr>
            <p:ph type="sldNum" sz="quarter" idx="12"/>
          </p:nvPr>
        </p:nvSpPr>
        <p:spPr/>
        <p:txBody>
          <a:bodyPr/>
          <a:lstStyle/>
          <a:p>
            <a:fld id="{BA64772F-E81F-0045-92B8-B93AB4530561}" type="slidenum">
              <a:rPr lang="en-US" smtClean="0"/>
              <a:t>51</a:t>
            </a:fld>
            <a:endParaRPr lang="en-US"/>
          </a:p>
        </p:txBody>
      </p:sp>
      <p:sp>
        <p:nvSpPr>
          <p:cNvPr id="6" name="Rectangle 5">
            <a:extLst>
              <a:ext uri="{FF2B5EF4-FFF2-40B4-BE49-F238E27FC236}">
                <a16:creationId xmlns:a16="http://schemas.microsoft.com/office/drawing/2014/main" id="{5250C685-669E-3652-678E-5367D07AC326}"/>
              </a:ext>
            </a:extLst>
          </p:cNvPr>
          <p:cNvSpPr/>
          <p:nvPr/>
        </p:nvSpPr>
        <p:spPr>
          <a:xfrm>
            <a:off x="949095" y="2732217"/>
            <a:ext cx="1451844" cy="675705"/>
          </a:xfrm>
          <a:prstGeom prst="rect">
            <a:avLst/>
          </a:prstGeom>
          <a:solidFill>
            <a:srgbClr val="F8F4F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Code + Text</a:t>
            </a:r>
          </a:p>
          <a:p>
            <a:pPr algn="ctr"/>
            <a:r>
              <a:rPr lang="en-US" dirty="0">
                <a:solidFill>
                  <a:schemeClr val="tx1"/>
                </a:solidFill>
              </a:rPr>
              <a:t>Blocks</a:t>
            </a:r>
          </a:p>
        </p:txBody>
      </p:sp>
      <p:sp>
        <p:nvSpPr>
          <p:cNvPr id="8" name="TextBox 7">
            <a:extLst>
              <a:ext uri="{FF2B5EF4-FFF2-40B4-BE49-F238E27FC236}">
                <a16:creationId xmlns:a16="http://schemas.microsoft.com/office/drawing/2014/main" id="{FA08FC22-2B89-80F6-6ACB-5BE8B7237E09}"/>
              </a:ext>
            </a:extLst>
          </p:cNvPr>
          <p:cNvSpPr txBox="1"/>
          <p:nvPr/>
        </p:nvSpPr>
        <p:spPr>
          <a:xfrm>
            <a:off x="949095" y="1905828"/>
            <a:ext cx="1816909" cy="369332"/>
          </a:xfrm>
          <a:prstGeom prst="rect">
            <a:avLst/>
          </a:prstGeom>
          <a:solidFill>
            <a:srgbClr val="F5E5FA"/>
          </a:solidFill>
          <a:ln>
            <a:solidFill>
              <a:schemeClr val="accent1">
                <a:shade val="15000"/>
              </a:schemeClr>
            </a:solidFill>
          </a:ln>
        </p:spPr>
        <p:txBody>
          <a:bodyPr wrap="square" rtlCol="0">
            <a:spAutoFit/>
          </a:bodyPr>
          <a:lstStyle/>
          <a:p>
            <a:pPr algn="ctr"/>
            <a:r>
              <a:rPr lang="en-US" dirty="0"/>
              <a:t>Seed Noisy Data</a:t>
            </a:r>
          </a:p>
        </p:txBody>
      </p:sp>
      <p:sp>
        <p:nvSpPr>
          <p:cNvPr id="13" name="TextBox 12">
            <a:extLst>
              <a:ext uri="{FF2B5EF4-FFF2-40B4-BE49-F238E27FC236}">
                <a16:creationId xmlns:a16="http://schemas.microsoft.com/office/drawing/2014/main" id="{CD8E86B1-E38E-5AA8-EC5B-00807B14CF74}"/>
              </a:ext>
            </a:extLst>
          </p:cNvPr>
          <p:cNvSpPr txBox="1"/>
          <p:nvPr/>
        </p:nvSpPr>
        <p:spPr>
          <a:xfrm>
            <a:off x="838200" y="6287644"/>
            <a:ext cx="10015904" cy="430887"/>
          </a:xfrm>
          <a:prstGeom prst="rect">
            <a:avLst/>
          </a:prstGeom>
          <a:noFill/>
        </p:spPr>
        <p:txBody>
          <a:bodyPr wrap="square">
            <a:spAutoFit/>
          </a:bodyPr>
          <a:lstStyle/>
          <a:p>
            <a:r>
              <a:rPr lang="en-US" sz="1100" dirty="0"/>
              <a:t>Wei, </a:t>
            </a:r>
            <a:r>
              <a:rPr lang="en-US" sz="1100" dirty="0" err="1"/>
              <a:t>Yuxiang</a:t>
            </a:r>
            <a:r>
              <a:rPr lang="en-US" sz="1100" dirty="0"/>
              <a:t>, et al. "</a:t>
            </a:r>
            <a:r>
              <a:rPr lang="en-US" sz="1100" dirty="0" err="1"/>
              <a:t>Magicoder</a:t>
            </a:r>
            <a:r>
              <a:rPr lang="en-US" sz="1100" dirty="0"/>
              <a:t>: Empowering code generation with </a:t>
            </a:r>
            <a:r>
              <a:rPr lang="en-US" sz="1100" dirty="0" err="1"/>
              <a:t>oss</a:t>
            </a:r>
            <a:r>
              <a:rPr lang="en-US" sz="1100" dirty="0"/>
              <a:t>-instruct." Forty-first International Conference on Machine Learning. 2024.</a:t>
            </a:r>
          </a:p>
          <a:p>
            <a:r>
              <a:rPr lang="en-US" sz="1100" dirty="0"/>
              <a:t>Luo, Ziyang, et al. "</a:t>
            </a:r>
            <a:r>
              <a:rPr lang="en-US" sz="1100" dirty="0" err="1"/>
              <a:t>WizardCoder</a:t>
            </a:r>
            <a:r>
              <a:rPr lang="en-US" sz="1100" dirty="0"/>
              <a:t>: Empowering Code Large Language Models with </a:t>
            </a:r>
            <a:r>
              <a:rPr lang="en-US" sz="1100" dirty="0" err="1"/>
              <a:t>Evol</a:t>
            </a:r>
            <a:r>
              <a:rPr lang="en-US" sz="1100" dirty="0"/>
              <a:t>-Instruct." The Twelfth International Conference on Learning Representations.</a:t>
            </a:r>
          </a:p>
        </p:txBody>
      </p:sp>
      <p:sp>
        <p:nvSpPr>
          <p:cNvPr id="23" name="Down Arrow 22">
            <a:extLst>
              <a:ext uri="{FF2B5EF4-FFF2-40B4-BE49-F238E27FC236}">
                <a16:creationId xmlns:a16="http://schemas.microsoft.com/office/drawing/2014/main" id="{2DD41BA9-4ADC-1487-E920-3315E568ACE3}"/>
              </a:ext>
            </a:extLst>
          </p:cNvPr>
          <p:cNvSpPr/>
          <p:nvPr/>
        </p:nvSpPr>
        <p:spPr>
          <a:xfrm rot="16200000">
            <a:off x="2629297" y="2806533"/>
            <a:ext cx="319018" cy="534447"/>
          </a:xfrm>
          <a:prstGeom prst="downArrow">
            <a:avLst>
              <a:gd name="adj1" fmla="val 30060"/>
              <a:gd name="adj2" fmla="val 50000"/>
            </a:avLst>
          </a:prstGeom>
          <a:solidFill>
            <a:schemeClr val="bg1">
              <a:lumMod val="9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2AEE89B-B681-8022-8D46-7F4C2DF6FD0C}"/>
              </a:ext>
            </a:extLst>
          </p:cNvPr>
          <p:cNvSpPr txBox="1"/>
          <p:nvPr/>
        </p:nvSpPr>
        <p:spPr>
          <a:xfrm>
            <a:off x="2974185" y="1905828"/>
            <a:ext cx="3810928" cy="369332"/>
          </a:xfrm>
          <a:prstGeom prst="rect">
            <a:avLst/>
          </a:prstGeom>
          <a:solidFill>
            <a:srgbClr val="F5E5FA"/>
          </a:solidFill>
          <a:ln>
            <a:solidFill>
              <a:schemeClr val="accent1">
                <a:shade val="15000"/>
              </a:schemeClr>
            </a:solidFill>
          </a:ln>
        </p:spPr>
        <p:txBody>
          <a:bodyPr wrap="square" rtlCol="0">
            <a:spAutoFit/>
          </a:bodyPr>
          <a:lstStyle/>
          <a:p>
            <a:pPr algn="ctr"/>
            <a:r>
              <a:rPr lang="en-US" dirty="0"/>
              <a:t>Imagine Problem &amp; Test Cases</a:t>
            </a:r>
          </a:p>
        </p:txBody>
      </p:sp>
      <p:sp>
        <p:nvSpPr>
          <p:cNvPr id="26" name="Rectangle 25">
            <a:extLst>
              <a:ext uri="{FF2B5EF4-FFF2-40B4-BE49-F238E27FC236}">
                <a16:creationId xmlns:a16="http://schemas.microsoft.com/office/drawing/2014/main" id="{111874F2-A7DD-EA24-F137-04B9F9B00239}"/>
              </a:ext>
            </a:extLst>
          </p:cNvPr>
          <p:cNvSpPr/>
          <p:nvPr/>
        </p:nvSpPr>
        <p:spPr>
          <a:xfrm>
            <a:off x="5120372" y="2468373"/>
            <a:ext cx="1228477" cy="569844"/>
          </a:xfrm>
          <a:prstGeom prst="rect">
            <a:avLst/>
          </a:prstGeom>
          <a:solidFill>
            <a:srgbClr val="EBF0F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Problem</a:t>
            </a:r>
          </a:p>
        </p:txBody>
      </p:sp>
      <p:sp>
        <p:nvSpPr>
          <p:cNvPr id="27" name="Rectangle 26">
            <a:extLst>
              <a:ext uri="{FF2B5EF4-FFF2-40B4-BE49-F238E27FC236}">
                <a16:creationId xmlns:a16="http://schemas.microsoft.com/office/drawing/2014/main" id="{D6ECC933-9D1A-4186-2D0F-957BB6193D63}"/>
              </a:ext>
            </a:extLst>
          </p:cNvPr>
          <p:cNvSpPr/>
          <p:nvPr/>
        </p:nvSpPr>
        <p:spPr>
          <a:xfrm>
            <a:off x="5132988" y="3195134"/>
            <a:ext cx="1228476" cy="2335423"/>
          </a:xfrm>
          <a:prstGeom prst="rect">
            <a:avLst/>
          </a:prstGeom>
          <a:solidFill>
            <a:schemeClr val="bg1">
              <a:lumMod val="9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1. assert ()</a:t>
            </a:r>
          </a:p>
          <a:p>
            <a:r>
              <a:rPr lang="en-US" dirty="0">
                <a:solidFill>
                  <a:schemeClr val="tx1"/>
                </a:solidFill>
              </a:rPr>
              <a:t>2. assert ()</a:t>
            </a:r>
          </a:p>
          <a:p>
            <a:r>
              <a:rPr lang="en-US" dirty="0">
                <a:solidFill>
                  <a:schemeClr val="tx1"/>
                </a:solidFill>
              </a:rPr>
              <a:t>3. assert ()</a:t>
            </a:r>
          </a:p>
          <a:p>
            <a:r>
              <a:rPr lang="en-US" dirty="0">
                <a:solidFill>
                  <a:schemeClr val="tx1"/>
                </a:solidFill>
              </a:rPr>
              <a:t>4. assert ()</a:t>
            </a:r>
          </a:p>
          <a:p>
            <a:r>
              <a:rPr lang="en-US" dirty="0">
                <a:solidFill>
                  <a:schemeClr val="tx1"/>
                </a:solidFill>
              </a:rPr>
              <a:t>5. assert ()</a:t>
            </a:r>
          </a:p>
          <a:p>
            <a:r>
              <a:rPr lang="en-US" dirty="0">
                <a:solidFill>
                  <a:schemeClr val="tx1"/>
                </a:solidFill>
              </a:rPr>
              <a:t>6. assert ()</a:t>
            </a:r>
          </a:p>
          <a:p>
            <a:r>
              <a:rPr lang="en-US" dirty="0">
                <a:solidFill>
                  <a:schemeClr val="tx1"/>
                </a:solidFill>
              </a:rPr>
              <a:t>7. assert ()</a:t>
            </a:r>
          </a:p>
          <a:p>
            <a:r>
              <a:rPr lang="en-US" dirty="0">
                <a:solidFill>
                  <a:schemeClr val="tx1"/>
                </a:solidFill>
              </a:rPr>
              <a:t>8. assert ()</a:t>
            </a:r>
          </a:p>
        </p:txBody>
      </p:sp>
      <p:sp>
        <p:nvSpPr>
          <p:cNvPr id="28" name="TextBox 27">
            <a:extLst>
              <a:ext uri="{FF2B5EF4-FFF2-40B4-BE49-F238E27FC236}">
                <a16:creationId xmlns:a16="http://schemas.microsoft.com/office/drawing/2014/main" id="{600E7D11-8E55-3378-45D5-5187D69C408F}"/>
              </a:ext>
            </a:extLst>
          </p:cNvPr>
          <p:cNvSpPr txBox="1"/>
          <p:nvPr/>
        </p:nvSpPr>
        <p:spPr>
          <a:xfrm>
            <a:off x="6954480" y="1907911"/>
            <a:ext cx="3387279" cy="369332"/>
          </a:xfrm>
          <a:prstGeom prst="rect">
            <a:avLst/>
          </a:prstGeom>
          <a:solidFill>
            <a:srgbClr val="F5E5FA"/>
          </a:solidFill>
          <a:ln>
            <a:solidFill>
              <a:schemeClr val="accent1">
                <a:shade val="15000"/>
              </a:schemeClr>
            </a:solidFill>
          </a:ln>
        </p:spPr>
        <p:txBody>
          <a:bodyPr wrap="square" rtlCol="0">
            <a:spAutoFit/>
          </a:bodyPr>
          <a:lstStyle/>
          <a:p>
            <a:pPr algn="ctr"/>
            <a:r>
              <a:rPr lang="en-US" dirty="0"/>
              <a:t>Filter Problem &amp; Test Cases</a:t>
            </a:r>
          </a:p>
        </p:txBody>
      </p:sp>
      <p:pic>
        <p:nvPicPr>
          <p:cNvPr id="9224" name="Picture 8" descr="Hallucination - Free people icons">
            <a:extLst>
              <a:ext uri="{FF2B5EF4-FFF2-40B4-BE49-F238E27FC236}">
                <a16:creationId xmlns:a16="http://schemas.microsoft.com/office/drawing/2014/main" id="{DF2488FD-B94A-C60B-A50B-4B62834EE4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353" y="3962815"/>
            <a:ext cx="724635" cy="72463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C5FF1F62-2A73-BD7D-E790-01535AADC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229" y="2888924"/>
            <a:ext cx="1228476" cy="36966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FFBB9F-BFD6-1F28-F25A-E4DC169C0052}"/>
              </a:ext>
            </a:extLst>
          </p:cNvPr>
          <p:cNvSpPr txBox="1"/>
          <p:nvPr/>
        </p:nvSpPr>
        <p:spPr>
          <a:xfrm>
            <a:off x="2985506" y="3317327"/>
            <a:ext cx="1724190" cy="338554"/>
          </a:xfrm>
          <a:prstGeom prst="rect">
            <a:avLst/>
          </a:prstGeom>
          <a:noFill/>
        </p:spPr>
        <p:txBody>
          <a:bodyPr wrap="none" rtlCol="0">
            <a:spAutoFit/>
          </a:bodyPr>
          <a:lstStyle/>
          <a:p>
            <a:r>
              <a:rPr lang="en-US" sz="1600" dirty="0"/>
              <a:t>Qwen-Coder-32B</a:t>
            </a:r>
          </a:p>
        </p:txBody>
      </p:sp>
      <p:pic>
        <p:nvPicPr>
          <p:cNvPr id="31" name="Picture 10">
            <a:extLst>
              <a:ext uri="{FF2B5EF4-FFF2-40B4-BE49-F238E27FC236}">
                <a16:creationId xmlns:a16="http://schemas.microsoft.com/office/drawing/2014/main" id="{088D31E6-C5D6-6049-1C09-FD9195745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7864" y="2841234"/>
            <a:ext cx="1228476" cy="369663"/>
          </a:xfrm>
          <a:prstGeom prst="rect">
            <a:avLst/>
          </a:prstGeom>
          <a:noFill/>
          <a:extLst>
            <a:ext uri="{909E8E84-426E-40DD-AFC4-6F175D3DCCD1}">
              <a14:hiddenFill xmlns:a14="http://schemas.microsoft.com/office/drawing/2010/main">
                <a:solidFill>
                  <a:srgbClr val="FFFFFF"/>
                </a:solidFill>
              </a14:hiddenFill>
            </a:ext>
          </a:extLst>
        </p:spPr>
      </p:pic>
      <p:sp>
        <p:nvSpPr>
          <p:cNvPr id="32" name="Down Arrow 31">
            <a:extLst>
              <a:ext uri="{FF2B5EF4-FFF2-40B4-BE49-F238E27FC236}">
                <a16:creationId xmlns:a16="http://schemas.microsoft.com/office/drawing/2014/main" id="{29482229-0184-5AA2-3F51-2FA5347B8029}"/>
              </a:ext>
            </a:extLst>
          </p:cNvPr>
          <p:cNvSpPr/>
          <p:nvPr/>
        </p:nvSpPr>
        <p:spPr>
          <a:xfrm rot="16200000">
            <a:off x="6730242" y="2730866"/>
            <a:ext cx="319018" cy="590400"/>
          </a:xfrm>
          <a:prstGeom prst="downArrow">
            <a:avLst>
              <a:gd name="adj1" fmla="val 30060"/>
              <a:gd name="adj2" fmla="val 50000"/>
            </a:avLst>
          </a:prstGeom>
          <a:solidFill>
            <a:schemeClr val="bg1">
              <a:lumMod val="9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F6F78B28-C98F-FFA1-2CE2-FE26A3CCFF97}"/>
              </a:ext>
            </a:extLst>
          </p:cNvPr>
          <p:cNvSpPr txBox="1"/>
          <p:nvPr/>
        </p:nvSpPr>
        <p:spPr>
          <a:xfrm>
            <a:off x="7200007" y="3341084"/>
            <a:ext cx="1724190" cy="338554"/>
          </a:xfrm>
          <a:prstGeom prst="rect">
            <a:avLst/>
          </a:prstGeom>
          <a:noFill/>
        </p:spPr>
        <p:txBody>
          <a:bodyPr wrap="none" rtlCol="0">
            <a:spAutoFit/>
          </a:bodyPr>
          <a:lstStyle/>
          <a:p>
            <a:r>
              <a:rPr lang="en-US" sz="1600" dirty="0"/>
              <a:t>Qwen-Coder-32B</a:t>
            </a:r>
          </a:p>
        </p:txBody>
      </p:sp>
      <p:cxnSp>
        <p:nvCxnSpPr>
          <p:cNvPr id="41" name="Straight Arrow Connector 40">
            <a:extLst>
              <a:ext uri="{FF2B5EF4-FFF2-40B4-BE49-F238E27FC236}">
                <a16:creationId xmlns:a16="http://schemas.microsoft.com/office/drawing/2014/main" id="{FF9F7076-0E2D-98AD-674C-D5534A5E1DFB}"/>
              </a:ext>
            </a:extLst>
          </p:cNvPr>
          <p:cNvCxnSpPr>
            <a:stCxn id="9226" idx="3"/>
            <a:endCxn id="26" idx="1"/>
          </p:cNvCxnSpPr>
          <p:nvPr/>
        </p:nvCxnSpPr>
        <p:spPr>
          <a:xfrm flipV="1">
            <a:off x="4533705" y="2753295"/>
            <a:ext cx="586667" cy="320461"/>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475FE96D-0FA9-6C6D-8B73-F0129CF74191}"/>
              </a:ext>
            </a:extLst>
          </p:cNvPr>
          <p:cNvCxnSpPr>
            <a:cxnSpLocks/>
            <a:stCxn id="9226" idx="3"/>
            <a:endCxn id="27" idx="1"/>
          </p:cNvCxnSpPr>
          <p:nvPr/>
        </p:nvCxnSpPr>
        <p:spPr>
          <a:xfrm>
            <a:off x="4533705" y="3073756"/>
            <a:ext cx="599283" cy="128909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9" name="Rectangle 48">
            <a:extLst>
              <a:ext uri="{FF2B5EF4-FFF2-40B4-BE49-F238E27FC236}">
                <a16:creationId xmlns:a16="http://schemas.microsoft.com/office/drawing/2014/main" id="{81D20ECB-DC03-21B8-5951-ECE15C763F2D}"/>
              </a:ext>
            </a:extLst>
          </p:cNvPr>
          <p:cNvSpPr/>
          <p:nvPr/>
        </p:nvSpPr>
        <p:spPr>
          <a:xfrm>
            <a:off x="9056180" y="3198410"/>
            <a:ext cx="1228476" cy="1220052"/>
          </a:xfrm>
          <a:prstGeom prst="rect">
            <a:avLst/>
          </a:prstGeom>
          <a:solidFill>
            <a:schemeClr val="bg1">
              <a:lumMod val="9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1. assert ()</a:t>
            </a:r>
          </a:p>
          <a:p>
            <a:r>
              <a:rPr lang="en-US" dirty="0">
                <a:solidFill>
                  <a:schemeClr val="tx1"/>
                </a:solidFill>
              </a:rPr>
              <a:t>3. assert ()</a:t>
            </a:r>
          </a:p>
          <a:p>
            <a:r>
              <a:rPr lang="en-US" dirty="0">
                <a:solidFill>
                  <a:schemeClr val="tx1"/>
                </a:solidFill>
              </a:rPr>
              <a:t>4. assert ()</a:t>
            </a:r>
          </a:p>
          <a:p>
            <a:r>
              <a:rPr lang="en-US" dirty="0">
                <a:solidFill>
                  <a:schemeClr val="tx1"/>
                </a:solidFill>
              </a:rPr>
              <a:t>7. assert ()</a:t>
            </a:r>
          </a:p>
        </p:txBody>
      </p:sp>
      <p:sp>
        <p:nvSpPr>
          <p:cNvPr id="50" name="Rectangle 49">
            <a:extLst>
              <a:ext uri="{FF2B5EF4-FFF2-40B4-BE49-F238E27FC236}">
                <a16:creationId xmlns:a16="http://schemas.microsoft.com/office/drawing/2014/main" id="{F0079276-3890-E1EC-E54B-B01CED63398A}"/>
              </a:ext>
            </a:extLst>
          </p:cNvPr>
          <p:cNvSpPr/>
          <p:nvPr/>
        </p:nvSpPr>
        <p:spPr>
          <a:xfrm>
            <a:off x="9056179" y="2458692"/>
            <a:ext cx="1228477" cy="569844"/>
          </a:xfrm>
          <a:prstGeom prst="rect">
            <a:avLst/>
          </a:prstGeom>
          <a:solidFill>
            <a:srgbClr val="EBF0F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Problem</a:t>
            </a:r>
          </a:p>
        </p:txBody>
      </p:sp>
      <p:cxnSp>
        <p:nvCxnSpPr>
          <p:cNvPr id="52" name="Straight Connector 51">
            <a:extLst>
              <a:ext uri="{FF2B5EF4-FFF2-40B4-BE49-F238E27FC236}">
                <a16:creationId xmlns:a16="http://schemas.microsoft.com/office/drawing/2014/main" id="{07987A39-214C-DEA2-9F3E-A18CB5C673D6}"/>
              </a:ext>
            </a:extLst>
          </p:cNvPr>
          <p:cNvCxnSpPr/>
          <p:nvPr/>
        </p:nvCxnSpPr>
        <p:spPr>
          <a:xfrm>
            <a:off x="5132988" y="3696991"/>
            <a:ext cx="105686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B9334D25-D1DE-8289-570C-54C750F168B1}"/>
              </a:ext>
            </a:extLst>
          </p:cNvPr>
          <p:cNvCxnSpPr/>
          <p:nvPr/>
        </p:nvCxnSpPr>
        <p:spPr>
          <a:xfrm>
            <a:off x="5132988" y="4509840"/>
            <a:ext cx="105686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0B2AF212-09FF-69C0-44C3-1A66CF2828C4}"/>
              </a:ext>
            </a:extLst>
          </p:cNvPr>
          <p:cNvCxnSpPr/>
          <p:nvPr/>
        </p:nvCxnSpPr>
        <p:spPr>
          <a:xfrm>
            <a:off x="5132988" y="5336806"/>
            <a:ext cx="105686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9228" name="Picture 12" descr="program Vector Icons free download in SVG, PNG Format">
            <a:extLst>
              <a:ext uri="{FF2B5EF4-FFF2-40B4-BE49-F238E27FC236}">
                <a16:creationId xmlns:a16="http://schemas.microsoft.com/office/drawing/2014/main" id="{1BADC38B-0065-86B3-B09F-4B815BA62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3835" y="4041118"/>
            <a:ext cx="646332" cy="646332"/>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Elbow Connector 55">
            <a:extLst>
              <a:ext uri="{FF2B5EF4-FFF2-40B4-BE49-F238E27FC236}">
                <a16:creationId xmlns:a16="http://schemas.microsoft.com/office/drawing/2014/main" id="{5008DF16-5D23-8401-B793-22E8BC6434D0}"/>
              </a:ext>
            </a:extLst>
          </p:cNvPr>
          <p:cNvCxnSpPr>
            <a:cxnSpLocks/>
            <a:stCxn id="37" idx="2"/>
            <a:endCxn id="9228" idx="3"/>
          </p:cNvCxnSpPr>
          <p:nvPr/>
        </p:nvCxnSpPr>
        <p:spPr>
          <a:xfrm rot="5400000">
            <a:off x="7478812" y="3780994"/>
            <a:ext cx="684646" cy="481935"/>
          </a:xfrm>
          <a:prstGeom prst="bentConnector2">
            <a:avLst/>
          </a:prstGeom>
          <a:ln w="12700">
            <a:solidFill>
              <a:schemeClr val="tx1">
                <a:alpha val="99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ACBAD897-B0B9-9DCC-3714-D5EB61C41B41}"/>
              </a:ext>
            </a:extLst>
          </p:cNvPr>
          <p:cNvCxnSpPr>
            <a:stCxn id="9228" idx="1"/>
            <a:endCxn id="27" idx="3"/>
          </p:cNvCxnSpPr>
          <p:nvPr/>
        </p:nvCxnSpPr>
        <p:spPr>
          <a:xfrm flipH="1" flipV="1">
            <a:off x="6361464" y="4362846"/>
            <a:ext cx="572371" cy="1438"/>
          </a:xfrm>
          <a:prstGeom prst="straightConnector1">
            <a:avLst/>
          </a:prstGeom>
          <a:ln w="12700">
            <a:solidFill>
              <a:schemeClr val="tx1">
                <a:alpha val="99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549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2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26" grpId="0" animBg="1"/>
      <p:bldP spid="27" grpId="0" animBg="1"/>
      <p:bldP spid="30" grpId="0"/>
      <p:bldP spid="32" grpId="0" animBg="1"/>
      <p:bldP spid="37" grpId="0"/>
      <p:bldP spid="49" grpId="0" animBg="1"/>
      <p:bldP spid="5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8735-B8CD-2FCB-08D8-0DABEB8D1A24}"/>
              </a:ext>
            </a:extLst>
          </p:cNvPr>
          <p:cNvSpPr>
            <a:spLocks noGrp="1"/>
          </p:cNvSpPr>
          <p:nvPr>
            <p:ph type="title"/>
          </p:nvPr>
        </p:nvSpPr>
        <p:spPr/>
        <p:txBody>
          <a:bodyPr/>
          <a:lstStyle/>
          <a:p>
            <a:r>
              <a:rPr lang="en-US" dirty="0"/>
              <a:t>AceCode-87K Dataset</a:t>
            </a:r>
          </a:p>
        </p:txBody>
      </p:sp>
      <p:sp>
        <p:nvSpPr>
          <p:cNvPr id="5" name="Slide Number Placeholder 4">
            <a:extLst>
              <a:ext uri="{FF2B5EF4-FFF2-40B4-BE49-F238E27FC236}">
                <a16:creationId xmlns:a16="http://schemas.microsoft.com/office/drawing/2014/main" id="{B0BBCC11-0665-BE6C-B55D-3C4468209A3D}"/>
              </a:ext>
            </a:extLst>
          </p:cNvPr>
          <p:cNvSpPr>
            <a:spLocks noGrp="1"/>
          </p:cNvSpPr>
          <p:nvPr>
            <p:ph type="sldNum" sz="quarter" idx="12"/>
          </p:nvPr>
        </p:nvSpPr>
        <p:spPr/>
        <p:txBody>
          <a:bodyPr/>
          <a:lstStyle/>
          <a:p>
            <a:fld id="{BA64772F-E81F-0045-92B8-B93AB4530561}" type="slidenum">
              <a:rPr lang="en-US" smtClean="0"/>
              <a:t>52</a:t>
            </a:fld>
            <a:endParaRPr lang="en-US"/>
          </a:p>
        </p:txBody>
      </p:sp>
      <p:sp>
        <p:nvSpPr>
          <p:cNvPr id="9" name="Can 8">
            <a:extLst>
              <a:ext uri="{FF2B5EF4-FFF2-40B4-BE49-F238E27FC236}">
                <a16:creationId xmlns:a16="http://schemas.microsoft.com/office/drawing/2014/main" id="{79509C43-9264-1ABE-5EC8-955230D57A33}"/>
              </a:ext>
            </a:extLst>
          </p:cNvPr>
          <p:cNvSpPr/>
          <p:nvPr/>
        </p:nvSpPr>
        <p:spPr>
          <a:xfrm>
            <a:off x="1624199" y="3467785"/>
            <a:ext cx="1104900" cy="733316"/>
          </a:xfrm>
          <a:prstGeom prst="can">
            <a:avLst/>
          </a:prstGeom>
          <a:solidFill>
            <a:schemeClr val="accent2">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Dataset</a:t>
            </a:r>
          </a:p>
        </p:txBody>
      </p:sp>
      <p:sp>
        <p:nvSpPr>
          <p:cNvPr id="7" name="Left Brace 6">
            <a:extLst>
              <a:ext uri="{FF2B5EF4-FFF2-40B4-BE49-F238E27FC236}">
                <a16:creationId xmlns:a16="http://schemas.microsoft.com/office/drawing/2014/main" id="{CED6E3CE-E29F-893D-5FB3-B97072E3C5C9}"/>
              </a:ext>
            </a:extLst>
          </p:cNvPr>
          <p:cNvSpPr/>
          <p:nvPr/>
        </p:nvSpPr>
        <p:spPr>
          <a:xfrm>
            <a:off x="3126998" y="2053067"/>
            <a:ext cx="282102" cy="3959157"/>
          </a:xfrm>
          <a:prstGeom prst="leftBrace">
            <a:avLst>
              <a:gd name="adj1" fmla="val 8333"/>
              <a:gd name="adj2" fmla="val 44767"/>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Rounded Rectangle 20">
                <a:extLst>
                  <a:ext uri="{FF2B5EF4-FFF2-40B4-BE49-F238E27FC236}">
                    <a16:creationId xmlns:a16="http://schemas.microsoft.com/office/drawing/2014/main" id="{A077465E-1C6C-1BF5-80A7-F6096C7BBDA2}"/>
                  </a:ext>
                </a:extLst>
              </p:cNvPr>
              <p:cNvSpPr/>
              <p:nvPr/>
            </p:nvSpPr>
            <p:spPr>
              <a:xfrm>
                <a:off x="3573636" y="1810179"/>
                <a:ext cx="466725" cy="48577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𝑞</m:t>
                          </m:r>
                        </m:e>
                        <m:sub>
                          <m:r>
                            <a:rPr lang="en-US" sz="1600" b="0" i="1" smtClean="0">
                              <a:latin typeface="Cambria Math" panose="02040503050406030204" pitchFamily="18" charset="0"/>
                            </a:rPr>
                            <m:t>1</m:t>
                          </m:r>
                        </m:sub>
                      </m:sSub>
                    </m:oMath>
                  </m:oMathPara>
                </a14:m>
                <a:endParaRPr lang="en-US" sz="1600" dirty="0"/>
              </a:p>
            </p:txBody>
          </p:sp>
        </mc:Choice>
        <mc:Fallback xmlns="">
          <p:sp>
            <p:nvSpPr>
              <p:cNvPr id="21" name="Rounded Rectangle 20">
                <a:extLst>
                  <a:ext uri="{FF2B5EF4-FFF2-40B4-BE49-F238E27FC236}">
                    <a16:creationId xmlns:a16="http://schemas.microsoft.com/office/drawing/2014/main" id="{A077465E-1C6C-1BF5-80A7-F6096C7BBDA2}"/>
                  </a:ext>
                </a:extLst>
              </p:cNvPr>
              <p:cNvSpPr>
                <a:spLocks noRot="1" noChangeAspect="1" noMove="1" noResize="1" noEditPoints="1" noAdjustHandles="1" noChangeArrowheads="1" noChangeShapeType="1" noTextEdit="1"/>
              </p:cNvSpPr>
              <p:nvPr/>
            </p:nvSpPr>
            <p:spPr>
              <a:xfrm>
                <a:off x="3573636" y="1810179"/>
                <a:ext cx="466725" cy="485775"/>
              </a:xfrm>
              <a:prstGeom prst="roundRect">
                <a:avLst/>
              </a:prstGeom>
              <a:blipFill>
                <a:blip r:embed="rId2"/>
                <a:stretch>
                  <a:fillRect/>
                </a:stretch>
              </a:blipFill>
              <a:ln>
                <a:solidFill>
                  <a:schemeClr val="tx1"/>
                </a:solidFill>
              </a:ln>
            </p:spPr>
            <p:txBody>
              <a:bodyPr/>
              <a:lstStyle/>
              <a:p>
                <a:r>
                  <a:rPr lang="en-US">
                    <a:noFill/>
                  </a:rPr>
                  <a:t> </a:t>
                </a:r>
              </a:p>
            </p:txBody>
          </p:sp>
        </mc:Fallback>
      </mc:AlternateContent>
      <p:sp>
        <p:nvSpPr>
          <p:cNvPr id="22" name="Rounded Rectangle 21">
            <a:extLst>
              <a:ext uri="{FF2B5EF4-FFF2-40B4-BE49-F238E27FC236}">
                <a16:creationId xmlns:a16="http://schemas.microsoft.com/office/drawing/2014/main" id="{D5F3F0B2-9EDE-C789-1AED-F3502B606782}"/>
              </a:ext>
            </a:extLst>
          </p:cNvPr>
          <p:cNvSpPr/>
          <p:nvPr/>
        </p:nvSpPr>
        <p:spPr>
          <a:xfrm>
            <a:off x="4652185" y="1851771"/>
            <a:ext cx="1219200" cy="40259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Test case</a:t>
            </a:r>
          </a:p>
        </p:txBody>
      </p:sp>
      <p:sp>
        <p:nvSpPr>
          <p:cNvPr id="23" name="Left Brace 22">
            <a:extLst>
              <a:ext uri="{FF2B5EF4-FFF2-40B4-BE49-F238E27FC236}">
                <a16:creationId xmlns:a16="http://schemas.microsoft.com/office/drawing/2014/main" id="{AE11AB67-6638-3EAD-1FBF-16D77F69CD25}"/>
              </a:ext>
            </a:extLst>
          </p:cNvPr>
          <p:cNvSpPr/>
          <p:nvPr/>
        </p:nvSpPr>
        <p:spPr>
          <a:xfrm>
            <a:off x="4299300" y="1851771"/>
            <a:ext cx="162053" cy="402590"/>
          </a:xfrm>
          <a:prstGeom prst="leftBrace">
            <a:avLst/>
          </a:prstGeom>
          <a:ln w="127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CAFB8302-8103-3C30-A0CC-4AB8CDCAB6FF}"/>
              </a:ext>
            </a:extLst>
          </p:cNvPr>
          <p:cNvSpPr/>
          <p:nvPr/>
        </p:nvSpPr>
        <p:spPr>
          <a:xfrm>
            <a:off x="6019900" y="1863378"/>
            <a:ext cx="1219200" cy="40259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Test case</a:t>
            </a:r>
          </a:p>
        </p:txBody>
      </p:sp>
      <p:sp>
        <p:nvSpPr>
          <p:cNvPr id="25" name="Rounded Rectangle 24">
            <a:extLst>
              <a:ext uri="{FF2B5EF4-FFF2-40B4-BE49-F238E27FC236}">
                <a16:creationId xmlns:a16="http://schemas.microsoft.com/office/drawing/2014/main" id="{38881F79-3E65-906B-6E12-BB074B8A587F}"/>
              </a:ext>
            </a:extLst>
          </p:cNvPr>
          <p:cNvSpPr/>
          <p:nvPr/>
        </p:nvSpPr>
        <p:spPr>
          <a:xfrm>
            <a:off x="7372156" y="1862267"/>
            <a:ext cx="1219200" cy="40259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Test case</a:t>
            </a:r>
          </a:p>
        </p:txBody>
      </p:sp>
      <p:sp>
        <p:nvSpPr>
          <p:cNvPr id="27" name="Left Brace 26">
            <a:extLst>
              <a:ext uri="{FF2B5EF4-FFF2-40B4-BE49-F238E27FC236}">
                <a16:creationId xmlns:a16="http://schemas.microsoft.com/office/drawing/2014/main" id="{E7C971A8-F29C-F40D-90D0-1D91EF8C80FD}"/>
              </a:ext>
            </a:extLst>
          </p:cNvPr>
          <p:cNvSpPr/>
          <p:nvPr/>
        </p:nvSpPr>
        <p:spPr>
          <a:xfrm rot="10800000">
            <a:off x="8724412" y="1862267"/>
            <a:ext cx="162053" cy="402590"/>
          </a:xfrm>
          <a:prstGeom prst="leftBrace">
            <a:avLst/>
          </a:prstGeom>
          <a:ln w="127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32F860E0-487B-20CB-4638-14A0D40F9740}"/>
                  </a:ext>
                </a:extLst>
              </p:cNvPr>
              <p:cNvSpPr/>
              <p:nvPr/>
            </p:nvSpPr>
            <p:spPr>
              <a:xfrm>
                <a:off x="3571808" y="2710001"/>
                <a:ext cx="466725" cy="48577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𝑞</m:t>
                          </m:r>
                        </m:e>
                        <m:sub>
                          <m:r>
                            <a:rPr lang="en-US" sz="1600" b="0" i="1" smtClean="0">
                              <a:latin typeface="Cambria Math" panose="02040503050406030204" pitchFamily="18" charset="0"/>
                            </a:rPr>
                            <m:t>2</m:t>
                          </m:r>
                        </m:sub>
                      </m:sSub>
                    </m:oMath>
                  </m:oMathPara>
                </a14:m>
                <a:endParaRPr lang="en-US" sz="1600" dirty="0"/>
              </a:p>
            </p:txBody>
          </p:sp>
        </mc:Choice>
        <mc:Fallback xmlns="">
          <p:sp>
            <p:nvSpPr>
              <p:cNvPr id="28" name="Rounded Rectangle 27">
                <a:extLst>
                  <a:ext uri="{FF2B5EF4-FFF2-40B4-BE49-F238E27FC236}">
                    <a16:creationId xmlns:a16="http://schemas.microsoft.com/office/drawing/2014/main" id="{32F860E0-487B-20CB-4638-14A0D40F9740}"/>
                  </a:ext>
                </a:extLst>
              </p:cNvPr>
              <p:cNvSpPr>
                <a:spLocks noRot="1" noChangeAspect="1" noMove="1" noResize="1" noEditPoints="1" noAdjustHandles="1" noChangeArrowheads="1" noChangeShapeType="1" noTextEdit="1"/>
              </p:cNvSpPr>
              <p:nvPr/>
            </p:nvSpPr>
            <p:spPr>
              <a:xfrm>
                <a:off x="3571808" y="2710001"/>
                <a:ext cx="466725" cy="485775"/>
              </a:xfrm>
              <a:prstGeom prst="roundRect">
                <a:avLst/>
              </a:prstGeom>
              <a:blipFill>
                <a:blip r:embed="rId3"/>
                <a:stretch>
                  <a:fillRect/>
                </a:stretch>
              </a:blipFill>
              <a:ln>
                <a:solidFill>
                  <a:schemeClr val="tx1"/>
                </a:solidFill>
              </a:ln>
            </p:spPr>
            <p:txBody>
              <a:bodyPr/>
              <a:lstStyle/>
              <a:p>
                <a:r>
                  <a:rPr lang="en-US">
                    <a:noFill/>
                  </a:rPr>
                  <a:t> </a:t>
                </a:r>
              </a:p>
            </p:txBody>
          </p:sp>
        </mc:Fallback>
      </mc:AlternateContent>
      <p:sp>
        <p:nvSpPr>
          <p:cNvPr id="29" name="Rounded Rectangle 28">
            <a:extLst>
              <a:ext uri="{FF2B5EF4-FFF2-40B4-BE49-F238E27FC236}">
                <a16:creationId xmlns:a16="http://schemas.microsoft.com/office/drawing/2014/main" id="{7171F8C2-5147-ADB5-A34F-0659A4CF40E2}"/>
              </a:ext>
            </a:extLst>
          </p:cNvPr>
          <p:cNvSpPr/>
          <p:nvPr/>
        </p:nvSpPr>
        <p:spPr>
          <a:xfrm>
            <a:off x="4665815" y="2791557"/>
            <a:ext cx="1219200" cy="40259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Test case</a:t>
            </a:r>
          </a:p>
        </p:txBody>
      </p:sp>
      <p:sp>
        <p:nvSpPr>
          <p:cNvPr id="30" name="Left Brace 29">
            <a:extLst>
              <a:ext uri="{FF2B5EF4-FFF2-40B4-BE49-F238E27FC236}">
                <a16:creationId xmlns:a16="http://schemas.microsoft.com/office/drawing/2014/main" id="{C17C2850-3FE3-F2EF-8432-41B226C671A8}"/>
              </a:ext>
            </a:extLst>
          </p:cNvPr>
          <p:cNvSpPr/>
          <p:nvPr/>
        </p:nvSpPr>
        <p:spPr>
          <a:xfrm>
            <a:off x="4312930" y="2791557"/>
            <a:ext cx="162053" cy="402590"/>
          </a:xfrm>
          <a:prstGeom prst="leftBrace">
            <a:avLst/>
          </a:prstGeom>
          <a:ln w="127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9D74988C-EF26-D230-B43B-86F495538577}"/>
              </a:ext>
            </a:extLst>
          </p:cNvPr>
          <p:cNvSpPr/>
          <p:nvPr/>
        </p:nvSpPr>
        <p:spPr>
          <a:xfrm>
            <a:off x="6019900" y="2791557"/>
            <a:ext cx="1219200" cy="40259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Test case</a:t>
            </a:r>
          </a:p>
        </p:txBody>
      </p:sp>
      <p:sp>
        <p:nvSpPr>
          <p:cNvPr id="32" name="Rounded Rectangle 31">
            <a:extLst>
              <a:ext uri="{FF2B5EF4-FFF2-40B4-BE49-F238E27FC236}">
                <a16:creationId xmlns:a16="http://schemas.microsoft.com/office/drawing/2014/main" id="{C4BDEF99-DFCF-3A3E-AA78-D0FCD7178EAA}"/>
              </a:ext>
            </a:extLst>
          </p:cNvPr>
          <p:cNvSpPr/>
          <p:nvPr/>
        </p:nvSpPr>
        <p:spPr>
          <a:xfrm>
            <a:off x="7373985" y="2791557"/>
            <a:ext cx="1219200" cy="40259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Test case</a:t>
            </a:r>
          </a:p>
        </p:txBody>
      </p:sp>
      <p:sp>
        <p:nvSpPr>
          <p:cNvPr id="33" name="Left Brace 32">
            <a:extLst>
              <a:ext uri="{FF2B5EF4-FFF2-40B4-BE49-F238E27FC236}">
                <a16:creationId xmlns:a16="http://schemas.microsoft.com/office/drawing/2014/main" id="{4193210E-8447-49F2-7ABC-B48442497203}"/>
              </a:ext>
            </a:extLst>
          </p:cNvPr>
          <p:cNvSpPr/>
          <p:nvPr/>
        </p:nvSpPr>
        <p:spPr>
          <a:xfrm rot="10800000">
            <a:off x="10082155" y="2791557"/>
            <a:ext cx="162053" cy="402590"/>
          </a:xfrm>
          <a:prstGeom prst="leftBrace">
            <a:avLst/>
          </a:prstGeom>
          <a:ln w="127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1FF8E6C7-E349-6FCC-58EB-2917072AADCE}"/>
              </a:ext>
            </a:extLst>
          </p:cNvPr>
          <p:cNvSpPr/>
          <p:nvPr/>
        </p:nvSpPr>
        <p:spPr>
          <a:xfrm>
            <a:off x="8728070" y="2791557"/>
            <a:ext cx="1219200" cy="40259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Test case</a:t>
            </a:r>
          </a:p>
        </p:txBody>
      </p:sp>
      <mc:AlternateContent xmlns:mc="http://schemas.openxmlformats.org/markup-compatibility/2006" xmlns:a14="http://schemas.microsoft.com/office/drawing/2010/main">
        <mc:Choice Requires="a14">
          <p:sp>
            <p:nvSpPr>
              <p:cNvPr id="35" name="Rounded Rectangle 34">
                <a:extLst>
                  <a:ext uri="{FF2B5EF4-FFF2-40B4-BE49-F238E27FC236}">
                    <a16:creationId xmlns:a16="http://schemas.microsoft.com/office/drawing/2014/main" id="{C3DBD075-B669-D35C-386B-10A45785571D}"/>
                  </a:ext>
                </a:extLst>
              </p:cNvPr>
              <p:cNvSpPr/>
              <p:nvPr/>
            </p:nvSpPr>
            <p:spPr>
              <a:xfrm>
                <a:off x="3573636" y="3715326"/>
                <a:ext cx="466725" cy="48577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𝑞</m:t>
                          </m:r>
                        </m:e>
                        <m:sub>
                          <m:r>
                            <a:rPr lang="en-US" sz="1600" b="0" i="1" smtClean="0">
                              <a:latin typeface="Cambria Math" panose="02040503050406030204" pitchFamily="18" charset="0"/>
                            </a:rPr>
                            <m:t>3</m:t>
                          </m:r>
                        </m:sub>
                      </m:sSub>
                    </m:oMath>
                  </m:oMathPara>
                </a14:m>
                <a:endParaRPr lang="en-US" sz="1600" dirty="0"/>
              </a:p>
            </p:txBody>
          </p:sp>
        </mc:Choice>
        <mc:Fallback xmlns="">
          <p:sp>
            <p:nvSpPr>
              <p:cNvPr id="35" name="Rounded Rectangle 34">
                <a:extLst>
                  <a:ext uri="{FF2B5EF4-FFF2-40B4-BE49-F238E27FC236}">
                    <a16:creationId xmlns:a16="http://schemas.microsoft.com/office/drawing/2014/main" id="{C3DBD075-B669-D35C-386B-10A45785571D}"/>
                  </a:ext>
                </a:extLst>
              </p:cNvPr>
              <p:cNvSpPr>
                <a:spLocks noRot="1" noChangeAspect="1" noMove="1" noResize="1" noEditPoints="1" noAdjustHandles="1" noChangeArrowheads="1" noChangeShapeType="1" noTextEdit="1"/>
              </p:cNvSpPr>
              <p:nvPr/>
            </p:nvSpPr>
            <p:spPr>
              <a:xfrm>
                <a:off x="3573636" y="3715326"/>
                <a:ext cx="466725" cy="485775"/>
              </a:xfrm>
              <a:prstGeom prst="roundRect">
                <a:avLst/>
              </a:prstGeom>
              <a:blipFill>
                <a:blip r:embed="rId4"/>
                <a:stretch>
                  <a:fillRect/>
                </a:stretch>
              </a:blipFill>
              <a:ln>
                <a:solidFill>
                  <a:schemeClr val="tx1"/>
                </a:solidFill>
              </a:ln>
            </p:spPr>
            <p:txBody>
              <a:bodyPr/>
              <a:lstStyle/>
              <a:p>
                <a:r>
                  <a:rPr lang="en-US">
                    <a:noFill/>
                  </a:rPr>
                  <a:t> </a:t>
                </a:r>
              </a:p>
            </p:txBody>
          </p:sp>
        </mc:Fallback>
      </mc:AlternateContent>
      <p:sp>
        <p:nvSpPr>
          <p:cNvPr id="36" name="Rounded Rectangle 35">
            <a:extLst>
              <a:ext uri="{FF2B5EF4-FFF2-40B4-BE49-F238E27FC236}">
                <a16:creationId xmlns:a16="http://schemas.microsoft.com/office/drawing/2014/main" id="{4A05A1E2-34FA-41C6-7E11-93A7E3F07A5F}"/>
              </a:ext>
            </a:extLst>
          </p:cNvPr>
          <p:cNvSpPr/>
          <p:nvPr/>
        </p:nvSpPr>
        <p:spPr>
          <a:xfrm>
            <a:off x="4667643" y="3796882"/>
            <a:ext cx="1219200" cy="40259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Test case</a:t>
            </a:r>
          </a:p>
        </p:txBody>
      </p:sp>
      <p:sp>
        <p:nvSpPr>
          <p:cNvPr id="37" name="Left Brace 36">
            <a:extLst>
              <a:ext uri="{FF2B5EF4-FFF2-40B4-BE49-F238E27FC236}">
                <a16:creationId xmlns:a16="http://schemas.microsoft.com/office/drawing/2014/main" id="{B9350C46-CCD1-796C-88F7-6F88737A0BD7}"/>
              </a:ext>
            </a:extLst>
          </p:cNvPr>
          <p:cNvSpPr/>
          <p:nvPr/>
        </p:nvSpPr>
        <p:spPr>
          <a:xfrm>
            <a:off x="4314758" y="3796882"/>
            <a:ext cx="162053" cy="402590"/>
          </a:xfrm>
          <a:prstGeom prst="leftBrace">
            <a:avLst/>
          </a:prstGeom>
          <a:ln w="127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FE48CE41-11C1-F691-E908-CC1C81BCE39A}"/>
              </a:ext>
            </a:extLst>
          </p:cNvPr>
          <p:cNvSpPr/>
          <p:nvPr/>
        </p:nvSpPr>
        <p:spPr>
          <a:xfrm>
            <a:off x="6021728" y="3796882"/>
            <a:ext cx="1219200" cy="40259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Test case</a:t>
            </a:r>
          </a:p>
        </p:txBody>
      </p:sp>
      <p:sp>
        <p:nvSpPr>
          <p:cNvPr id="41" name="Left Brace 40">
            <a:extLst>
              <a:ext uri="{FF2B5EF4-FFF2-40B4-BE49-F238E27FC236}">
                <a16:creationId xmlns:a16="http://schemas.microsoft.com/office/drawing/2014/main" id="{C0426AE3-578F-885C-CD67-BAE1ED8AC539}"/>
              </a:ext>
            </a:extLst>
          </p:cNvPr>
          <p:cNvSpPr/>
          <p:nvPr/>
        </p:nvSpPr>
        <p:spPr>
          <a:xfrm rot="10800000">
            <a:off x="7373985" y="3796882"/>
            <a:ext cx="162053" cy="402590"/>
          </a:xfrm>
          <a:prstGeom prst="leftBrace">
            <a:avLst/>
          </a:prstGeom>
          <a:ln w="127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36BB1FE3-54DA-A308-3473-C607E5F30258}"/>
                  </a:ext>
                </a:extLst>
              </p:cNvPr>
              <p:cNvSpPr/>
              <p:nvPr/>
            </p:nvSpPr>
            <p:spPr>
              <a:xfrm>
                <a:off x="3573636" y="4686577"/>
                <a:ext cx="466725" cy="48577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𝑞</m:t>
                          </m:r>
                        </m:e>
                        <m:sub>
                          <m:r>
                            <a:rPr lang="en-US" sz="1600" b="0" i="1" smtClean="0">
                              <a:latin typeface="Cambria Math" panose="02040503050406030204" pitchFamily="18" charset="0"/>
                            </a:rPr>
                            <m:t>𝑘</m:t>
                          </m:r>
                        </m:sub>
                      </m:sSub>
                    </m:oMath>
                  </m:oMathPara>
                </a14:m>
                <a:endParaRPr lang="en-US" sz="1600" dirty="0"/>
              </a:p>
            </p:txBody>
          </p:sp>
        </mc:Choice>
        <mc:Fallback xmlns="">
          <p:sp>
            <p:nvSpPr>
              <p:cNvPr id="43" name="Rounded Rectangle 42">
                <a:extLst>
                  <a:ext uri="{FF2B5EF4-FFF2-40B4-BE49-F238E27FC236}">
                    <a16:creationId xmlns:a16="http://schemas.microsoft.com/office/drawing/2014/main" id="{36BB1FE3-54DA-A308-3473-C607E5F30258}"/>
                  </a:ext>
                </a:extLst>
              </p:cNvPr>
              <p:cNvSpPr>
                <a:spLocks noRot="1" noChangeAspect="1" noMove="1" noResize="1" noEditPoints="1" noAdjustHandles="1" noChangeArrowheads="1" noChangeShapeType="1" noTextEdit="1"/>
              </p:cNvSpPr>
              <p:nvPr/>
            </p:nvSpPr>
            <p:spPr>
              <a:xfrm>
                <a:off x="3573636" y="4686577"/>
                <a:ext cx="466725" cy="485775"/>
              </a:xfrm>
              <a:prstGeom prst="roundRect">
                <a:avLst/>
              </a:prstGeom>
              <a:blipFill>
                <a:blip r:embed="rId5"/>
                <a:stretch>
                  <a:fillRect/>
                </a:stretch>
              </a:blipFill>
              <a:ln>
                <a:solidFill>
                  <a:schemeClr val="tx1"/>
                </a:solidFill>
              </a:ln>
            </p:spPr>
            <p:txBody>
              <a:bodyPr/>
              <a:lstStyle/>
              <a:p>
                <a:r>
                  <a:rPr lang="en-US">
                    <a:noFill/>
                  </a:rPr>
                  <a:t> </a:t>
                </a:r>
              </a:p>
            </p:txBody>
          </p:sp>
        </mc:Fallback>
      </mc:AlternateContent>
      <p:sp>
        <p:nvSpPr>
          <p:cNvPr id="44" name="Rounded Rectangle 43">
            <a:extLst>
              <a:ext uri="{FF2B5EF4-FFF2-40B4-BE49-F238E27FC236}">
                <a16:creationId xmlns:a16="http://schemas.microsoft.com/office/drawing/2014/main" id="{0601A041-227F-05E8-6781-2C0693E777A1}"/>
              </a:ext>
            </a:extLst>
          </p:cNvPr>
          <p:cNvSpPr/>
          <p:nvPr/>
        </p:nvSpPr>
        <p:spPr>
          <a:xfrm>
            <a:off x="4667643" y="4768133"/>
            <a:ext cx="1219200" cy="40259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Test case</a:t>
            </a:r>
          </a:p>
        </p:txBody>
      </p:sp>
      <p:sp>
        <p:nvSpPr>
          <p:cNvPr id="45" name="Left Brace 44">
            <a:extLst>
              <a:ext uri="{FF2B5EF4-FFF2-40B4-BE49-F238E27FC236}">
                <a16:creationId xmlns:a16="http://schemas.microsoft.com/office/drawing/2014/main" id="{987CB6F2-364C-30F8-9D04-019A1A719243}"/>
              </a:ext>
            </a:extLst>
          </p:cNvPr>
          <p:cNvSpPr/>
          <p:nvPr/>
        </p:nvSpPr>
        <p:spPr>
          <a:xfrm>
            <a:off x="4314758" y="4768133"/>
            <a:ext cx="162053" cy="402590"/>
          </a:xfrm>
          <a:prstGeom prst="leftBrace">
            <a:avLst/>
          </a:prstGeom>
          <a:ln w="127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5650048F-DA81-FF7E-590E-D8A3E8966959}"/>
              </a:ext>
            </a:extLst>
          </p:cNvPr>
          <p:cNvSpPr/>
          <p:nvPr/>
        </p:nvSpPr>
        <p:spPr>
          <a:xfrm>
            <a:off x="6021728" y="4768133"/>
            <a:ext cx="1219200" cy="40259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Test case</a:t>
            </a:r>
          </a:p>
        </p:txBody>
      </p:sp>
      <p:sp>
        <p:nvSpPr>
          <p:cNvPr id="47" name="Left Brace 46">
            <a:extLst>
              <a:ext uri="{FF2B5EF4-FFF2-40B4-BE49-F238E27FC236}">
                <a16:creationId xmlns:a16="http://schemas.microsoft.com/office/drawing/2014/main" id="{60D0179E-B518-F07C-8D1C-1C479CC2533B}"/>
              </a:ext>
            </a:extLst>
          </p:cNvPr>
          <p:cNvSpPr/>
          <p:nvPr/>
        </p:nvSpPr>
        <p:spPr>
          <a:xfrm rot="10800000">
            <a:off x="7373985" y="4768133"/>
            <a:ext cx="162053" cy="402590"/>
          </a:xfrm>
          <a:prstGeom prst="leftBrace">
            <a:avLst/>
          </a:prstGeom>
          <a:ln w="127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Rounded Rectangle 47">
                <a:extLst>
                  <a:ext uri="{FF2B5EF4-FFF2-40B4-BE49-F238E27FC236}">
                    <a16:creationId xmlns:a16="http://schemas.microsoft.com/office/drawing/2014/main" id="{4F206620-60A0-3BCE-C3F8-CEED19D137E0}"/>
                  </a:ext>
                </a:extLst>
              </p:cNvPr>
              <p:cNvSpPr/>
              <p:nvPr/>
            </p:nvSpPr>
            <p:spPr>
              <a:xfrm>
                <a:off x="3571808" y="5690273"/>
                <a:ext cx="466725" cy="48577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𝑞</m:t>
                          </m:r>
                        </m:e>
                        <m:sub>
                          <m:r>
                            <a:rPr lang="en-US" sz="1600" b="0" i="1" smtClean="0">
                              <a:latin typeface="Cambria Math" panose="02040503050406030204" pitchFamily="18" charset="0"/>
                            </a:rPr>
                            <m:t>𝑁</m:t>
                          </m:r>
                        </m:sub>
                      </m:sSub>
                    </m:oMath>
                  </m:oMathPara>
                </a14:m>
                <a:endParaRPr lang="en-US" sz="1600" dirty="0"/>
              </a:p>
            </p:txBody>
          </p:sp>
        </mc:Choice>
        <mc:Fallback xmlns="">
          <p:sp>
            <p:nvSpPr>
              <p:cNvPr id="48" name="Rounded Rectangle 47">
                <a:extLst>
                  <a:ext uri="{FF2B5EF4-FFF2-40B4-BE49-F238E27FC236}">
                    <a16:creationId xmlns:a16="http://schemas.microsoft.com/office/drawing/2014/main" id="{4F206620-60A0-3BCE-C3F8-CEED19D137E0}"/>
                  </a:ext>
                </a:extLst>
              </p:cNvPr>
              <p:cNvSpPr>
                <a:spLocks noRot="1" noChangeAspect="1" noMove="1" noResize="1" noEditPoints="1" noAdjustHandles="1" noChangeArrowheads="1" noChangeShapeType="1" noTextEdit="1"/>
              </p:cNvSpPr>
              <p:nvPr/>
            </p:nvSpPr>
            <p:spPr>
              <a:xfrm>
                <a:off x="3571808" y="5690273"/>
                <a:ext cx="466725" cy="485775"/>
              </a:xfrm>
              <a:prstGeom prst="roundRect">
                <a:avLst/>
              </a:prstGeom>
              <a:blipFill>
                <a:blip r:embed="rId6"/>
                <a:stretch>
                  <a:fillRect/>
                </a:stretch>
              </a:blipFill>
              <a:ln>
                <a:solidFill>
                  <a:schemeClr val="tx1"/>
                </a:solidFill>
              </a:ln>
            </p:spPr>
            <p:txBody>
              <a:bodyPr/>
              <a:lstStyle/>
              <a:p>
                <a:r>
                  <a:rPr lang="en-US">
                    <a:noFill/>
                  </a:rPr>
                  <a:t> </a:t>
                </a:r>
              </a:p>
            </p:txBody>
          </p:sp>
        </mc:Fallback>
      </mc:AlternateContent>
      <p:sp>
        <p:nvSpPr>
          <p:cNvPr id="49" name="Rounded Rectangle 48">
            <a:extLst>
              <a:ext uri="{FF2B5EF4-FFF2-40B4-BE49-F238E27FC236}">
                <a16:creationId xmlns:a16="http://schemas.microsoft.com/office/drawing/2014/main" id="{23637859-F8FF-BB91-2A20-7E24A55D0330}"/>
              </a:ext>
            </a:extLst>
          </p:cNvPr>
          <p:cNvSpPr/>
          <p:nvPr/>
        </p:nvSpPr>
        <p:spPr>
          <a:xfrm>
            <a:off x="4665815" y="5771829"/>
            <a:ext cx="1219200" cy="40259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Test case</a:t>
            </a:r>
          </a:p>
        </p:txBody>
      </p:sp>
      <p:sp>
        <p:nvSpPr>
          <p:cNvPr id="50" name="Left Brace 49">
            <a:extLst>
              <a:ext uri="{FF2B5EF4-FFF2-40B4-BE49-F238E27FC236}">
                <a16:creationId xmlns:a16="http://schemas.microsoft.com/office/drawing/2014/main" id="{7103EBA8-F7B1-0CE6-71CE-9209BDD5DEDC}"/>
              </a:ext>
            </a:extLst>
          </p:cNvPr>
          <p:cNvSpPr/>
          <p:nvPr/>
        </p:nvSpPr>
        <p:spPr>
          <a:xfrm>
            <a:off x="4312930" y="5771829"/>
            <a:ext cx="162053" cy="402590"/>
          </a:xfrm>
          <a:prstGeom prst="leftBrace">
            <a:avLst/>
          </a:prstGeom>
          <a:ln w="127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51" name="Rounded Rectangle 50">
            <a:extLst>
              <a:ext uri="{FF2B5EF4-FFF2-40B4-BE49-F238E27FC236}">
                <a16:creationId xmlns:a16="http://schemas.microsoft.com/office/drawing/2014/main" id="{2E90DB22-B82E-3ABE-E034-A63A01CD3E22}"/>
              </a:ext>
            </a:extLst>
          </p:cNvPr>
          <p:cNvSpPr/>
          <p:nvPr/>
        </p:nvSpPr>
        <p:spPr>
          <a:xfrm>
            <a:off x="6019900" y="5771829"/>
            <a:ext cx="1219200" cy="40259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Test case</a:t>
            </a:r>
          </a:p>
        </p:txBody>
      </p:sp>
      <p:sp>
        <p:nvSpPr>
          <p:cNvPr id="52" name="Left Brace 51">
            <a:extLst>
              <a:ext uri="{FF2B5EF4-FFF2-40B4-BE49-F238E27FC236}">
                <a16:creationId xmlns:a16="http://schemas.microsoft.com/office/drawing/2014/main" id="{484199DA-2654-6A71-49D0-BC41159ED625}"/>
              </a:ext>
            </a:extLst>
          </p:cNvPr>
          <p:cNvSpPr/>
          <p:nvPr/>
        </p:nvSpPr>
        <p:spPr>
          <a:xfrm rot="10800000">
            <a:off x="7372157" y="5771829"/>
            <a:ext cx="162053" cy="402590"/>
          </a:xfrm>
          <a:prstGeom prst="leftBrace">
            <a:avLst/>
          </a:prstGeom>
          <a:ln w="127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549254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C222F-35EA-8804-3F26-5DE0F746EC74}"/>
              </a:ext>
            </a:extLst>
          </p:cNvPr>
          <p:cNvSpPr>
            <a:spLocks noGrp="1"/>
          </p:cNvSpPr>
          <p:nvPr>
            <p:ph type="title"/>
          </p:nvPr>
        </p:nvSpPr>
        <p:spPr/>
        <p:txBody>
          <a:bodyPr/>
          <a:lstStyle/>
          <a:p>
            <a:r>
              <a:rPr lang="en-US" dirty="0"/>
              <a:t>RL Training with Test Case Reward</a:t>
            </a:r>
          </a:p>
        </p:txBody>
      </p:sp>
      <p:sp>
        <p:nvSpPr>
          <p:cNvPr id="5" name="Slide Number Placeholder 4">
            <a:extLst>
              <a:ext uri="{FF2B5EF4-FFF2-40B4-BE49-F238E27FC236}">
                <a16:creationId xmlns:a16="http://schemas.microsoft.com/office/drawing/2014/main" id="{B095BBBD-E5C0-F143-E426-BA1825062F73}"/>
              </a:ext>
            </a:extLst>
          </p:cNvPr>
          <p:cNvSpPr>
            <a:spLocks noGrp="1"/>
          </p:cNvSpPr>
          <p:nvPr>
            <p:ph type="sldNum" sz="quarter" idx="12"/>
          </p:nvPr>
        </p:nvSpPr>
        <p:spPr/>
        <p:txBody>
          <a:bodyPr/>
          <a:lstStyle/>
          <a:p>
            <a:fld id="{BA64772F-E81F-0045-92B8-B93AB4530561}" type="slidenum">
              <a:rPr lang="en-US" smtClean="0"/>
              <a:t>53</a:t>
            </a:fld>
            <a:endParaRPr lang="en-US"/>
          </a:p>
        </p:txBody>
      </p:sp>
      <mc:AlternateContent xmlns:mc="http://schemas.openxmlformats.org/markup-compatibility/2006" xmlns:a14="http://schemas.microsoft.com/office/drawing/2010/main">
        <mc:Choice Requires="a14">
          <p:sp>
            <p:nvSpPr>
              <p:cNvPr id="6" name="Rounded Rectangle 5">
                <a:extLst>
                  <a:ext uri="{FF2B5EF4-FFF2-40B4-BE49-F238E27FC236}">
                    <a16:creationId xmlns:a16="http://schemas.microsoft.com/office/drawing/2014/main" id="{32EBABC2-3FBB-3219-90F8-B1BCD1EA5ECD}"/>
                  </a:ext>
                </a:extLst>
              </p:cNvPr>
              <p:cNvSpPr/>
              <p:nvPr/>
            </p:nvSpPr>
            <p:spPr>
              <a:xfrm>
                <a:off x="1143000" y="3344429"/>
                <a:ext cx="466725" cy="48577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𝑞</m:t>
                      </m:r>
                    </m:oMath>
                  </m:oMathPara>
                </a14:m>
                <a:endParaRPr lang="en-US" sz="1600" dirty="0"/>
              </a:p>
            </p:txBody>
          </p:sp>
        </mc:Choice>
        <mc:Fallback xmlns="">
          <p:sp>
            <p:nvSpPr>
              <p:cNvPr id="6" name="Rounded Rectangle 5">
                <a:extLst>
                  <a:ext uri="{FF2B5EF4-FFF2-40B4-BE49-F238E27FC236}">
                    <a16:creationId xmlns:a16="http://schemas.microsoft.com/office/drawing/2014/main" id="{32EBABC2-3FBB-3219-90F8-B1BCD1EA5ECD}"/>
                  </a:ext>
                </a:extLst>
              </p:cNvPr>
              <p:cNvSpPr>
                <a:spLocks noRot="1" noChangeAspect="1" noMove="1" noResize="1" noEditPoints="1" noAdjustHandles="1" noChangeArrowheads="1" noChangeShapeType="1" noTextEdit="1"/>
              </p:cNvSpPr>
              <p:nvPr/>
            </p:nvSpPr>
            <p:spPr>
              <a:xfrm>
                <a:off x="1143000" y="3344429"/>
                <a:ext cx="466725" cy="485775"/>
              </a:xfrm>
              <a:prstGeom prst="roundRect">
                <a:avLst/>
              </a:prstGeom>
              <a:blipFill>
                <a:blip r:embed="rId2"/>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13F2FA63-7837-4638-7FD2-8C7FF12E280C}"/>
                  </a:ext>
                </a:extLst>
              </p:cNvPr>
              <p:cNvSpPr/>
              <p:nvPr/>
            </p:nvSpPr>
            <p:spPr>
              <a:xfrm>
                <a:off x="2038350" y="3344428"/>
                <a:ext cx="1066800" cy="485775"/>
              </a:xfrm>
              <a:prstGeom prst="roundRect">
                <a:avLst/>
              </a:prstGeom>
              <a:solidFill>
                <a:srgbClr val="FFFE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Policy</a:t>
                </a:r>
              </a:p>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r>
                            <a:rPr lang="en-US" sz="1600" i="1" smtClean="0">
                              <a:solidFill>
                                <a:schemeClr val="tx1"/>
                              </a:solidFill>
                              <a:latin typeface="Cambria Math" panose="02040503050406030204" pitchFamily="18" charset="0"/>
                              <a:ea typeface="Cambria Math" panose="02040503050406030204" pitchFamily="18" charset="0"/>
                            </a:rPr>
                            <m:t>𝜋</m:t>
                          </m:r>
                        </m:e>
                        <m:sub>
                          <m:r>
                            <a:rPr lang="en-US" sz="1600" i="1" smtClean="0">
                              <a:solidFill>
                                <a:schemeClr val="tx1"/>
                              </a:solidFill>
                              <a:latin typeface="Cambria Math" panose="02040503050406030204" pitchFamily="18" charset="0"/>
                              <a:ea typeface="Cambria Math" panose="02040503050406030204" pitchFamily="18" charset="0"/>
                            </a:rPr>
                            <m:t>𝜃</m:t>
                          </m:r>
                        </m:sub>
                      </m:sSub>
                    </m:oMath>
                  </m:oMathPara>
                </a14:m>
                <a:endParaRPr lang="en-US" sz="1600" dirty="0">
                  <a:solidFill>
                    <a:schemeClr val="tx1"/>
                  </a:solidFill>
                </a:endParaRPr>
              </a:p>
            </p:txBody>
          </p:sp>
        </mc:Choice>
        <mc:Fallback xmlns="">
          <p:sp>
            <p:nvSpPr>
              <p:cNvPr id="7" name="Rounded Rectangle 6">
                <a:extLst>
                  <a:ext uri="{FF2B5EF4-FFF2-40B4-BE49-F238E27FC236}">
                    <a16:creationId xmlns:a16="http://schemas.microsoft.com/office/drawing/2014/main" id="{13F2FA63-7837-4638-7FD2-8C7FF12E280C}"/>
                  </a:ext>
                </a:extLst>
              </p:cNvPr>
              <p:cNvSpPr>
                <a:spLocks noRot="1" noChangeAspect="1" noMove="1" noResize="1" noEditPoints="1" noAdjustHandles="1" noChangeArrowheads="1" noChangeShapeType="1" noTextEdit="1"/>
              </p:cNvSpPr>
              <p:nvPr/>
            </p:nvSpPr>
            <p:spPr>
              <a:xfrm>
                <a:off x="2038350" y="3344428"/>
                <a:ext cx="1066800" cy="485775"/>
              </a:xfrm>
              <a:prstGeom prst="roundRect">
                <a:avLst/>
              </a:prstGeom>
              <a:blipFill>
                <a:blip r:embed="rId3"/>
                <a:stretch>
                  <a:fillRect t="-12500" b="-7500"/>
                </a:stretch>
              </a:blipFill>
            </p:spPr>
            <p:txBody>
              <a:bodyPr/>
              <a:lstStyle/>
              <a:p>
                <a:r>
                  <a:rPr lang="en-US">
                    <a:noFill/>
                  </a:rPr>
                  <a:t> </a:t>
                </a:r>
              </a:p>
            </p:txBody>
          </p:sp>
        </mc:Fallback>
      </mc:AlternateContent>
      <p:sp>
        <p:nvSpPr>
          <p:cNvPr id="11" name="Rounded Rectangle 10">
            <a:extLst>
              <a:ext uri="{FF2B5EF4-FFF2-40B4-BE49-F238E27FC236}">
                <a16:creationId xmlns:a16="http://schemas.microsoft.com/office/drawing/2014/main" id="{A058BDD2-AFA0-96CA-FFE3-D03B11181DBC}"/>
              </a:ext>
            </a:extLst>
          </p:cNvPr>
          <p:cNvSpPr/>
          <p:nvPr/>
        </p:nvSpPr>
        <p:spPr>
          <a:xfrm>
            <a:off x="4702248" y="4288988"/>
            <a:ext cx="1219200" cy="40259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Test case</a:t>
            </a:r>
          </a:p>
        </p:txBody>
      </p:sp>
      <p:cxnSp>
        <p:nvCxnSpPr>
          <p:cNvPr id="14" name="Straight Arrow Connector 13">
            <a:extLst>
              <a:ext uri="{FF2B5EF4-FFF2-40B4-BE49-F238E27FC236}">
                <a16:creationId xmlns:a16="http://schemas.microsoft.com/office/drawing/2014/main" id="{0C72D5FD-DF97-30F5-CE91-58685D1A7174}"/>
              </a:ext>
            </a:extLst>
          </p:cNvPr>
          <p:cNvCxnSpPr>
            <a:stCxn id="6" idx="3"/>
            <a:endCxn id="7" idx="1"/>
          </p:cNvCxnSpPr>
          <p:nvPr/>
        </p:nvCxnSpPr>
        <p:spPr>
          <a:xfrm flipV="1">
            <a:off x="1609725" y="3587316"/>
            <a:ext cx="428625"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FE495A8F-7FAB-0E2C-7201-DE9D79AD4B6E}"/>
              </a:ext>
            </a:extLst>
          </p:cNvPr>
          <p:cNvCxnSpPr>
            <a:cxnSpLocks/>
            <a:stCxn id="7" idx="3"/>
            <a:endCxn id="27" idx="1"/>
          </p:cNvCxnSpPr>
          <p:nvPr/>
        </p:nvCxnSpPr>
        <p:spPr>
          <a:xfrm flipV="1">
            <a:off x="3105150" y="3587314"/>
            <a:ext cx="428625" cy="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2712461B-44FF-9926-3D82-8228A9DFC1A6}"/>
              </a:ext>
            </a:extLst>
          </p:cNvPr>
          <p:cNvCxnSpPr>
            <a:cxnSpLocks/>
            <a:stCxn id="27" idx="3"/>
            <a:endCxn id="17" idx="2"/>
          </p:cNvCxnSpPr>
          <p:nvPr/>
        </p:nvCxnSpPr>
        <p:spPr>
          <a:xfrm>
            <a:off x="4324350" y="3587314"/>
            <a:ext cx="534336" cy="58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26" name="Group 25">
            <a:extLst>
              <a:ext uri="{FF2B5EF4-FFF2-40B4-BE49-F238E27FC236}">
                <a16:creationId xmlns:a16="http://schemas.microsoft.com/office/drawing/2014/main" id="{666A856C-2D27-D05A-33E8-DB8FFABBC711}"/>
              </a:ext>
            </a:extLst>
          </p:cNvPr>
          <p:cNvGrpSpPr/>
          <p:nvPr/>
        </p:nvGrpSpPr>
        <p:grpSpPr>
          <a:xfrm>
            <a:off x="3533775" y="2534801"/>
            <a:ext cx="790575" cy="2105025"/>
            <a:chOff x="3533775" y="2597147"/>
            <a:chExt cx="790575" cy="2105025"/>
          </a:xfrm>
        </p:grpSpPr>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471DDD6D-C4FD-0A5A-20CD-12A69A995ED3}"/>
                    </a:ext>
                  </a:extLst>
                </p:cNvPr>
                <p:cNvSpPr/>
                <p:nvPr/>
              </p:nvSpPr>
              <p:spPr>
                <a:xfrm>
                  <a:off x="3648075" y="2705100"/>
                  <a:ext cx="561975" cy="48577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𝑜</m:t>
                            </m:r>
                          </m:e>
                          <m:sub>
                            <m:r>
                              <a:rPr lang="en-US" sz="1600" b="0" i="1" smtClean="0">
                                <a:solidFill>
                                  <a:schemeClr val="tx1"/>
                                </a:solidFill>
                                <a:latin typeface="Cambria Math" panose="02040503050406030204" pitchFamily="18" charset="0"/>
                              </a:rPr>
                              <m:t>1</m:t>
                            </m:r>
                          </m:sub>
                        </m:sSub>
                      </m:oMath>
                    </m:oMathPara>
                  </a14:m>
                  <a:endParaRPr lang="en-US" sz="1600" dirty="0">
                    <a:solidFill>
                      <a:schemeClr val="tx1"/>
                    </a:solidFill>
                  </a:endParaRPr>
                </a:p>
              </p:txBody>
            </p:sp>
          </mc:Choice>
          <mc:Fallback xmlns="">
            <p:sp>
              <p:nvSpPr>
                <p:cNvPr id="8" name="Rounded Rectangle 7">
                  <a:extLst>
                    <a:ext uri="{FF2B5EF4-FFF2-40B4-BE49-F238E27FC236}">
                      <a16:creationId xmlns:a16="http://schemas.microsoft.com/office/drawing/2014/main" id="{471DDD6D-C4FD-0A5A-20CD-12A69A995ED3}"/>
                    </a:ext>
                  </a:extLst>
                </p:cNvPr>
                <p:cNvSpPr>
                  <a:spLocks noRot="1" noChangeAspect="1" noMove="1" noResize="1" noEditPoints="1" noAdjustHandles="1" noChangeArrowheads="1" noChangeShapeType="1" noTextEdit="1"/>
                </p:cNvSpPr>
                <p:nvPr/>
              </p:nvSpPr>
              <p:spPr>
                <a:xfrm>
                  <a:off x="3648075" y="2705100"/>
                  <a:ext cx="561975" cy="485775"/>
                </a:xfrm>
                <a:prstGeom prst="round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06112DA2-28CB-CE8D-AD02-8E4B53246C09}"/>
                    </a:ext>
                  </a:extLst>
                </p:cNvPr>
                <p:cNvSpPr/>
                <p:nvPr/>
              </p:nvSpPr>
              <p:spPr>
                <a:xfrm>
                  <a:off x="3648075" y="3408362"/>
                  <a:ext cx="561975" cy="48577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𝑜</m:t>
                            </m:r>
                          </m:e>
                          <m:sub>
                            <m:r>
                              <a:rPr lang="en-US" sz="1600" b="0" i="1" smtClean="0">
                                <a:solidFill>
                                  <a:schemeClr val="tx1"/>
                                </a:solidFill>
                                <a:latin typeface="Cambria Math" panose="02040503050406030204" pitchFamily="18" charset="0"/>
                              </a:rPr>
                              <m:t>1</m:t>
                            </m:r>
                          </m:sub>
                        </m:sSub>
                      </m:oMath>
                    </m:oMathPara>
                  </a14:m>
                  <a:endParaRPr lang="en-US" sz="1600" dirty="0">
                    <a:solidFill>
                      <a:schemeClr val="tx1"/>
                    </a:solidFill>
                  </a:endParaRPr>
                </a:p>
              </p:txBody>
            </p:sp>
          </mc:Choice>
          <mc:Fallback xmlns="">
            <p:sp>
              <p:nvSpPr>
                <p:cNvPr id="9" name="Rounded Rectangle 8">
                  <a:extLst>
                    <a:ext uri="{FF2B5EF4-FFF2-40B4-BE49-F238E27FC236}">
                      <a16:creationId xmlns:a16="http://schemas.microsoft.com/office/drawing/2014/main" id="{06112DA2-28CB-CE8D-AD02-8E4B53246C09}"/>
                    </a:ext>
                  </a:extLst>
                </p:cNvPr>
                <p:cNvSpPr>
                  <a:spLocks noRot="1" noChangeAspect="1" noMove="1" noResize="1" noEditPoints="1" noAdjustHandles="1" noChangeArrowheads="1" noChangeShapeType="1" noTextEdit="1"/>
                </p:cNvSpPr>
                <p:nvPr/>
              </p:nvSpPr>
              <p:spPr>
                <a:xfrm>
                  <a:off x="3648075" y="3408362"/>
                  <a:ext cx="561975" cy="485775"/>
                </a:xfrm>
                <a:prstGeom prst="round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23EAD3F2-9311-718B-437E-CFF1FFEE96EC}"/>
                    </a:ext>
                  </a:extLst>
                </p:cNvPr>
                <p:cNvSpPr/>
                <p:nvPr/>
              </p:nvSpPr>
              <p:spPr>
                <a:xfrm>
                  <a:off x="3648075" y="4111624"/>
                  <a:ext cx="561975" cy="48577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𝑜</m:t>
                            </m:r>
                          </m:e>
                          <m:sub>
                            <m:r>
                              <a:rPr lang="en-US" sz="1600" b="0" i="1" smtClean="0">
                                <a:solidFill>
                                  <a:schemeClr val="tx1"/>
                                </a:solidFill>
                                <a:latin typeface="Cambria Math" panose="02040503050406030204" pitchFamily="18" charset="0"/>
                              </a:rPr>
                              <m:t>1</m:t>
                            </m:r>
                          </m:sub>
                        </m:sSub>
                      </m:oMath>
                    </m:oMathPara>
                  </a14:m>
                  <a:endParaRPr lang="en-US" sz="1600" dirty="0">
                    <a:solidFill>
                      <a:schemeClr val="tx1"/>
                    </a:solidFill>
                  </a:endParaRPr>
                </a:p>
              </p:txBody>
            </p:sp>
          </mc:Choice>
          <mc:Fallback xmlns="">
            <p:sp>
              <p:nvSpPr>
                <p:cNvPr id="10" name="Rounded Rectangle 9">
                  <a:extLst>
                    <a:ext uri="{FF2B5EF4-FFF2-40B4-BE49-F238E27FC236}">
                      <a16:creationId xmlns:a16="http://schemas.microsoft.com/office/drawing/2014/main" id="{23EAD3F2-9311-718B-437E-CFF1FFEE96EC}"/>
                    </a:ext>
                  </a:extLst>
                </p:cNvPr>
                <p:cNvSpPr>
                  <a:spLocks noRot="1" noChangeAspect="1" noMove="1" noResize="1" noEditPoints="1" noAdjustHandles="1" noChangeArrowheads="1" noChangeShapeType="1" noTextEdit="1"/>
                </p:cNvSpPr>
                <p:nvPr/>
              </p:nvSpPr>
              <p:spPr>
                <a:xfrm>
                  <a:off x="3648075" y="4111624"/>
                  <a:ext cx="561975" cy="485775"/>
                </a:xfrm>
                <a:prstGeom prst="roundRect">
                  <a:avLst/>
                </a:prstGeom>
                <a:blipFill>
                  <a:blip r:embed="rId6"/>
                  <a:stretch>
                    <a:fillRect/>
                  </a:stretch>
                </a:blipFill>
              </p:spPr>
              <p:txBody>
                <a:bodyPr/>
                <a:lstStyle/>
                <a:p>
                  <a:r>
                    <a:rPr lang="en-US">
                      <a:noFill/>
                    </a:rPr>
                    <a:t> </a:t>
                  </a:r>
                </a:p>
              </p:txBody>
            </p:sp>
          </mc:Fallback>
        </mc:AlternateContent>
        <p:sp>
          <p:nvSpPr>
            <p:cNvPr id="27" name="Rounded Rectangle 26">
              <a:extLst>
                <a:ext uri="{FF2B5EF4-FFF2-40B4-BE49-F238E27FC236}">
                  <a16:creationId xmlns:a16="http://schemas.microsoft.com/office/drawing/2014/main" id="{5FC2FA2F-BB86-301A-F34B-50097A5338CA}"/>
                </a:ext>
              </a:extLst>
            </p:cNvPr>
            <p:cNvSpPr/>
            <p:nvPr/>
          </p:nvSpPr>
          <p:spPr>
            <a:xfrm>
              <a:off x="3533775" y="2597147"/>
              <a:ext cx="790575" cy="210502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F6BCBA33-C925-7C25-9492-C1FF13BDC675}"/>
              </a:ext>
            </a:extLst>
          </p:cNvPr>
          <p:cNvGrpSpPr/>
          <p:nvPr/>
        </p:nvGrpSpPr>
        <p:grpSpPr>
          <a:xfrm>
            <a:off x="6362702" y="2534801"/>
            <a:ext cx="790575" cy="2105025"/>
            <a:chOff x="6315077" y="2597147"/>
            <a:chExt cx="790575" cy="2105025"/>
          </a:xfrm>
        </p:grpSpPr>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627293B9-D851-D3DD-BF49-86E9781788F9}"/>
                    </a:ext>
                  </a:extLst>
                </p:cNvPr>
                <p:cNvSpPr/>
                <p:nvPr/>
              </p:nvSpPr>
              <p:spPr>
                <a:xfrm>
                  <a:off x="6429377" y="2705100"/>
                  <a:ext cx="561975" cy="48577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𝐴</m:t>
                            </m:r>
                          </m:e>
                          <m:sub>
                            <m:r>
                              <a:rPr lang="en-US" sz="1600" b="0" i="1" smtClean="0">
                                <a:solidFill>
                                  <a:schemeClr val="tx1"/>
                                </a:solidFill>
                                <a:latin typeface="Cambria Math" panose="02040503050406030204" pitchFamily="18" charset="0"/>
                              </a:rPr>
                              <m:t>1</m:t>
                            </m:r>
                          </m:sub>
                        </m:sSub>
                      </m:oMath>
                    </m:oMathPara>
                  </a14:m>
                  <a:endParaRPr lang="en-US" sz="1600" dirty="0">
                    <a:solidFill>
                      <a:schemeClr val="tx1"/>
                    </a:solidFill>
                  </a:endParaRPr>
                </a:p>
              </p:txBody>
            </p:sp>
          </mc:Choice>
          <mc:Fallback xmlns="">
            <p:sp>
              <p:nvSpPr>
                <p:cNvPr id="32" name="Rounded Rectangle 31">
                  <a:extLst>
                    <a:ext uri="{FF2B5EF4-FFF2-40B4-BE49-F238E27FC236}">
                      <a16:creationId xmlns:a16="http://schemas.microsoft.com/office/drawing/2014/main" id="{627293B9-D851-D3DD-BF49-86E9781788F9}"/>
                    </a:ext>
                  </a:extLst>
                </p:cNvPr>
                <p:cNvSpPr>
                  <a:spLocks noRot="1" noChangeAspect="1" noMove="1" noResize="1" noEditPoints="1" noAdjustHandles="1" noChangeArrowheads="1" noChangeShapeType="1" noTextEdit="1"/>
                </p:cNvSpPr>
                <p:nvPr/>
              </p:nvSpPr>
              <p:spPr>
                <a:xfrm>
                  <a:off x="6429377" y="2705100"/>
                  <a:ext cx="561975" cy="485775"/>
                </a:xfrm>
                <a:prstGeom prst="round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ounded Rectangle 32">
                  <a:extLst>
                    <a:ext uri="{FF2B5EF4-FFF2-40B4-BE49-F238E27FC236}">
                      <a16:creationId xmlns:a16="http://schemas.microsoft.com/office/drawing/2014/main" id="{CD5F273D-3196-AB89-B541-1165C7B1273B}"/>
                    </a:ext>
                  </a:extLst>
                </p:cNvPr>
                <p:cNvSpPr/>
                <p:nvPr/>
              </p:nvSpPr>
              <p:spPr>
                <a:xfrm>
                  <a:off x="6429377" y="3408362"/>
                  <a:ext cx="561975" cy="48577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𝐴</m:t>
                            </m:r>
                          </m:e>
                          <m:sub>
                            <m:r>
                              <a:rPr lang="en-US" sz="1600" b="0" i="1" smtClean="0">
                                <a:solidFill>
                                  <a:schemeClr val="tx1"/>
                                </a:solidFill>
                                <a:latin typeface="Cambria Math" panose="02040503050406030204" pitchFamily="18" charset="0"/>
                              </a:rPr>
                              <m:t>2</m:t>
                            </m:r>
                          </m:sub>
                        </m:sSub>
                      </m:oMath>
                    </m:oMathPara>
                  </a14:m>
                  <a:endParaRPr lang="en-US" sz="1600" dirty="0">
                    <a:solidFill>
                      <a:schemeClr val="tx1"/>
                    </a:solidFill>
                  </a:endParaRPr>
                </a:p>
              </p:txBody>
            </p:sp>
          </mc:Choice>
          <mc:Fallback xmlns="">
            <p:sp>
              <p:nvSpPr>
                <p:cNvPr id="33" name="Rounded Rectangle 32">
                  <a:extLst>
                    <a:ext uri="{FF2B5EF4-FFF2-40B4-BE49-F238E27FC236}">
                      <a16:creationId xmlns:a16="http://schemas.microsoft.com/office/drawing/2014/main" id="{CD5F273D-3196-AB89-B541-1165C7B1273B}"/>
                    </a:ext>
                  </a:extLst>
                </p:cNvPr>
                <p:cNvSpPr>
                  <a:spLocks noRot="1" noChangeAspect="1" noMove="1" noResize="1" noEditPoints="1" noAdjustHandles="1" noChangeArrowheads="1" noChangeShapeType="1" noTextEdit="1"/>
                </p:cNvSpPr>
                <p:nvPr/>
              </p:nvSpPr>
              <p:spPr>
                <a:xfrm>
                  <a:off x="6429377" y="3408362"/>
                  <a:ext cx="561975" cy="485775"/>
                </a:xfrm>
                <a:prstGeom prst="round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ounded Rectangle 33">
                  <a:extLst>
                    <a:ext uri="{FF2B5EF4-FFF2-40B4-BE49-F238E27FC236}">
                      <a16:creationId xmlns:a16="http://schemas.microsoft.com/office/drawing/2014/main" id="{F4FD8910-2D2C-1BB4-885E-2510856BE98A}"/>
                    </a:ext>
                  </a:extLst>
                </p:cNvPr>
                <p:cNvSpPr/>
                <p:nvPr/>
              </p:nvSpPr>
              <p:spPr>
                <a:xfrm>
                  <a:off x="6429377" y="4111624"/>
                  <a:ext cx="561975" cy="48577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𝐴</m:t>
                            </m:r>
                          </m:e>
                          <m:sub>
                            <m:r>
                              <a:rPr lang="en-US" sz="1600" b="0" i="1" smtClean="0">
                                <a:solidFill>
                                  <a:schemeClr val="tx1"/>
                                </a:solidFill>
                                <a:latin typeface="Cambria Math" panose="02040503050406030204" pitchFamily="18" charset="0"/>
                              </a:rPr>
                              <m:t>3</m:t>
                            </m:r>
                          </m:sub>
                        </m:sSub>
                      </m:oMath>
                    </m:oMathPara>
                  </a14:m>
                  <a:endParaRPr lang="en-US" sz="1600" dirty="0">
                    <a:solidFill>
                      <a:schemeClr val="tx1"/>
                    </a:solidFill>
                  </a:endParaRPr>
                </a:p>
              </p:txBody>
            </p:sp>
          </mc:Choice>
          <mc:Fallback xmlns="">
            <p:sp>
              <p:nvSpPr>
                <p:cNvPr id="34" name="Rounded Rectangle 33">
                  <a:extLst>
                    <a:ext uri="{FF2B5EF4-FFF2-40B4-BE49-F238E27FC236}">
                      <a16:creationId xmlns:a16="http://schemas.microsoft.com/office/drawing/2014/main" id="{F4FD8910-2D2C-1BB4-885E-2510856BE98A}"/>
                    </a:ext>
                  </a:extLst>
                </p:cNvPr>
                <p:cNvSpPr>
                  <a:spLocks noRot="1" noChangeAspect="1" noMove="1" noResize="1" noEditPoints="1" noAdjustHandles="1" noChangeArrowheads="1" noChangeShapeType="1" noTextEdit="1"/>
                </p:cNvSpPr>
                <p:nvPr/>
              </p:nvSpPr>
              <p:spPr>
                <a:xfrm>
                  <a:off x="6429377" y="4111624"/>
                  <a:ext cx="561975" cy="485775"/>
                </a:xfrm>
                <a:prstGeom prst="roundRect">
                  <a:avLst/>
                </a:prstGeom>
                <a:blipFill>
                  <a:blip r:embed="rId9"/>
                  <a:stretch>
                    <a:fillRect/>
                  </a:stretch>
                </a:blipFill>
              </p:spPr>
              <p:txBody>
                <a:bodyPr/>
                <a:lstStyle/>
                <a:p>
                  <a:r>
                    <a:rPr lang="en-US">
                      <a:noFill/>
                    </a:rPr>
                    <a:t> </a:t>
                  </a:r>
                </a:p>
              </p:txBody>
            </p:sp>
          </mc:Fallback>
        </mc:AlternateContent>
        <p:sp>
          <p:nvSpPr>
            <p:cNvPr id="35" name="Rounded Rectangle 34">
              <a:extLst>
                <a:ext uri="{FF2B5EF4-FFF2-40B4-BE49-F238E27FC236}">
                  <a16:creationId xmlns:a16="http://schemas.microsoft.com/office/drawing/2014/main" id="{B698B992-0D1A-D7D0-9843-93EE135B3F22}"/>
                </a:ext>
              </a:extLst>
            </p:cNvPr>
            <p:cNvSpPr/>
            <p:nvPr/>
          </p:nvSpPr>
          <p:spPr>
            <a:xfrm>
              <a:off x="6315077" y="2597147"/>
              <a:ext cx="790575" cy="210502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4" name="Straight Arrow Connector 43">
            <a:extLst>
              <a:ext uri="{FF2B5EF4-FFF2-40B4-BE49-F238E27FC236}">
                <a16:creationId xmlns:a16="http://schemas.microsoft.com/office/drawing/2014/main" id="{D31116A8-F51A-995C-5539-4DD633CB1262}"/>
              </a:ext>
            </a:extLst>
          </p:cNvPr>
          <p:cNvCxnSpPr>
            <a:cxnSpLocks/>
            <a:stCxn id="11" idx="0"/>
            <a:endCxn id="17" idx="4"/>
          </p:cNvCxnSpPr>
          <p:nvPr/>
        </p:nvCxnSpPr>
        <p:spPr>
          <a:xfrm flipV="1">
            <a:off x="5311848" y="3826234"/>
            <a:ext cx="0" cy="46275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0" name="Rounded Rectangle 59">
            <a:extLst>
              <a:ext uri="{FF2B5EF4-FFF2-40B4-BE49-F238E27FC236}">
                <a16:creationId xmlns:a16="http://schemas.microsoft.com/office/drawing/2014/main" id="{1FE3E9A3-8378-8E7F-F539-2B08EBBD8F0F}"/>
              </a:ext>
            </a:extLst>
          </p:cNvPr>
          <p:cNvSpPr/>
          <p:nvPr/>
        </p:nvSpPr>
        <p:spPr>
          <a:xfrm>
            <a:off x="7620006" y="3293627"/>
            <a:ext cx="1171569" cy="595311"/>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Normalize</a:t>
            </a:r>
          </a:p>
        </p:txBody>
      </p:sp>
      <p:grpSp>
        <p:nvGrpSpPr>
          <p:cNvPr id="61" name="Group 60">
            <a:extLst>
              <a:ext uri="{FF2B5EF4-FFF2-40B4-BE49-F238E27FC236}">
                <a16:creationId xmlns:a16="http://schemas.microsoft.com/office/drawing/2014/main" id="{39E20010-4FF6-01AF-C00E-C0DD71E3C34D}"/>
              </a:ext>
            </a:extLst>
          </p:cNvPr>
          <p:cNvGrpSpPr/>
          <p:nvPr/>
        </p:nvGrpSpPr>
        <p:grpSpPr>
          <a:xfrm>
            <a:off x="9224962" y="2534801"/>
            <a:ext cx="790575" cy="2105025"/>
            <a:chOff x="6315077" y="2597147"/>
            <a:chExt cx="790575" cy="2105025"/>
          </a:xfrm>
        </p:grpSpPr>
        <mc:AlternateContent xmlns:mc="http://schemas.openxmlformats.org/markup-compatibility/2006" xmlns:a14="http://schemas.microsoft.com/office/drawing/2010/main">
          <mc:Choice Requires="a14">
            <p:sp>
              <p:nvSpPr>
                <p:cNvPr id="62" name="Rounded Rectangle 61">
                  <a:extLst>
                    <a:ext uri="{FF2B5EF4-FFF2-40B4-BE49-F238E27FC236}">
                      <a16:creationId xmlns:a16="http://schemas.microsoft.com/office/drawing/2014/main" id="{9243F341-E075-93E9-5D8F-32767B12E3C8}"/>
                    </a:ext>
                  </a:extLst>
                </p:cNvPr>
                <p:cNvSpPr/>
                <p:nvPr/>
              </p:nvSpPr>
              <p:spPr>
                <a:xfrm>
                  <a:off x="6429377" y="2705100"/>
                  <a:ext cx="561975" cy="48577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acc>
                              <m:accPr>
                                <m:chr m:val="̂"/>
                                <m:ctrlPr>
                                  <a:rPr lang="en-US" sz="1600" i="1" smtClean="0">
                                    <a:solidFill>
                                      <a:schemeClr val="tx1"/>
                                    </a:solidFill>
                                    <a:latin typeface="Cambria Math" panose="02040503050406030204" pitchFamily="18" charset="0"/>
                                  </a:rPr>
                                </m:ctrlPr>
                              </m:accPr>
                              <m:e>
                                <m:r>
                                  <a:rPr lang="en-US" sz="1600" b="0" i="1" smtClean="0">
                                    <a:solidFill>
                                      <a:schemeClr val="tx1"/>
                                    </a:solidFill>
                                    <a:latin typeface="Cambria Math" panose="02040503050406030204" pitchFamily="18" charset="0"/>
                                  </a:rPr>
                                  <m:t>𝐴</m:t>
                                </m:r>
                              </m:e>
                            </m:acc>
                          </m:e>
                          <m:sub>
                            <m:r>
                              <a:rPr lang="en-US" sz="1600" b="0" i="1" smtClean="0">
                                <a:solidFill>
                                  <a:schemeClr val="tx1"/>
                                </a:solidFill>
                                <a:latin typeface="Cambria Math" panose="02040503050406030204" pitchFamily="18" charset="0"/>
                              </a:rPr>
                              <m:t>1</m:t>
                            </m:r>
                          </m:sub>
                        </m:sSub>
                      </m:oMath>
                    </m:oMathPara>
                  </a14:m>
                  <a:endParaRPr lang="en-US" sz="1600" dirty="0">
                    <a:solidFill>
                      <a:schemeClr val="tx1"/>
                    </a:solidFill>
                  </a:endParaRPr>
                </a:p>
              </p:txBody>
            </p:sp>
          </mc:Choice>
          <mc:Fallback xmlns="">
            <p:sp>
              <p:nvSpPr>
                <p:cNvPr id="62" name="Rounded Rectangle 61">
                  <a:extLst>
                    <a:ext uri="{FF2B5EF4-FFF2-40B4-BE49-F238E27FC236}">
                      <a16:creationId xmlns:a16="http://schemas.microsoft.com/office/drawing/2014/main" id="{9243F341-E075-93E9-5D8F-32767B12E3C8}"/>
                    </a:ext>
                  </a:extLst>
                </p:cNvPr>
                <p:cNvSpPr>
                  <a:spLocks noRot="1" noChangeAspect="1" noMove="1" noResize="1" noEditPoints="1" noAdjustHandles="1" noChangeArrowheads="1" noChangeShapeType="1" noTextEdit="1"/>
                </p:cNvSpPr>
                <p:nvPr/>
              </p:nvSpPr>
              <p:spPr>
                <a:xfrm>
                  <a:off x="6429377" y="2705100"/>
                  <a:ext cx="561975" cy="485775"/>
                </a:xfrm>
                <a:prstGeom prst="round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37D0EFC9-F8BE-249A-1CB1-AE175AAD55A7}"/>
                    </a:ext>
                  </a:extLst>
                </p:cNvPr>
                <p:cNvSpPr/>
                <p:nvPr/>
              </p:nvSpPr>
              <p:spPr>
                <a:xfrm>
                  <a:off x="6429377" y="3408362"/>
                  <a:ext cx="561975" cy="48577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𝐴</m:t>
                                </m:r>
                              </m:e>
                            </m:acc>
                          </m:e>
                          <m:sub>
                            <m:r>
                              <a:rPr lang="en-US" sz="1600" b="0" i="1" smtClean="0">
                                <a:solidFill>
                                  <a:schemeClr val="tx1"/>
                                </a:solidFill>
                                <a:latin typeface="Cambria Math" panose="02040503050406030204" pitchFamily="18" charset="0"/>
                              </a:rPr>
                              <m:t>2</m:t>
                            </m:r>
                          </m:sub>
                        </m:sSub>
                      </m:oMath>
                    </m:oMathPara>
                  </a14:m>
                  <a:endParaRPr lang="en-US" sz="1600" dirty="0">
                    <a:solidFill>
                      <a:schemeClr val="tx1"/>
                    </a:solidFill>
                  </a:endParaRPr>
                </a:p>
              </p:txBody>
            </p:sp>
          </mc:Choice>
          <mc:Fallback xmlns="">
            <p:sp>
              <p:nvSpPr>
                <p:cNvPr id="63" name="Rounded Rectangle 62">
                  <a:extLst>
                    <a:ext uri="{FF2B5EF4-FFF2-40B4-BE49-F238E27FC236}">
                      <a16:creationId xmlns:a16="http://schemas.microsoft.com/office/drawing/2014/main" id="{37D0EFC9-F8BE-249A-1CB1-AE175AAD55A7}"/>
                    </a:ext>
                  </a:extLst>
                </p:cNvPr>
                <p:cNvSpPr>
                  <a:spLocks noRot="1" noChangeAspect="1" noMove="1" noResize="1" noEditPoints="1" noAdjustHandles="1" noChangeArrowheads="1" noChangeShapeType="1" noTextEdit="1"/>
                </p:cNvSpPr>
                <p:nvPr/>
              </p:nvSpPr>
              <p:spPr>
                <a:xfrm>
                  <a:off x="6429377" y="3408362"/>
                  <a:ext cx="561975" cy="485775"/>
                </a:xfrm>
                <a:prstGeom prst="round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40" name="Rounded Rectangle 10239">
                  <a:extLst>
                    <a:ext uri="{FF2B5EF4-FFF2-40B4-BE49-F238E27FC236}">
                      <a16:creationId xmlns:a16="http://schemas.microsoft.com/office/drawing/2014/main" id="{4A6DD621-1D5E-E420-E283-64F99C2B2C41}"/>
                    </a:ext>
                  </a:extLst>
                </p:cNvPr>
                <p:cNvSpPr/>
                <p:nvPr/>
              </p:nvSpPr>
              <p:spPr>
                <a:xfrm>
                  <a:off x="6429377" y="4111624"/>
                  <a:ext cx="561975" cy="48577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𝐴</m:t>
                                </m:r>
                              </m:e>
                            </m:acc>
                          </m:e>
                          <m:sub>
                            <m:r>
                              <a:rPr lang="en-US" sz="1600" b="0" i="1" smtClean="0">
                                <a:solidFill>
                                  <a:schemeClr val="tx1"/>
                                </a:solidFill>
                                <a:latin typeface="Cambria Math" panose="02040503050406030204" pitchFamily="18" charset="0"/>
                              </a:rPr>
                              <m:t>3</m:t>
                            </m:r>
                          </m:sub>
                        </m:sSub>
                      </m:oMath>
                    </m:oMathPara>
                  </a14:m>
                  <a:endParaRPr lang="en-US" sz="1600" dirty="0">
                    <a:solidFill>
                      <a:schemeClr val="tx1"/>
                    </a:solidFill>
                  </a:endParaRPr>
                </a:p>
              </p:txBody>
            </p:sp>
          </mc:Choice>
          <mc:Fallback xmlns="">
            <p:sp>
              <p:nvSpPr>
                <p:cNvPr id="10240" name="Rounded Rectangle 10239">
                  <a:extLst>
                    <a:ext uri="{FF2B5EF4-FFF2-40B4-BE49-F238E27FC236}">
                      <a16:creationId xmlns:a16="http://schemas.microsoft.com/office/drawing/2014/main" id="{4A6DD621-1D5E-E420-E283-64F99C2B2C41}"/>
                    </a:ext>
                  </a:extLst>
                </p:cNvPr>
                <p:cNvSpPr>
                  <a:spLocks noRot="1" noChangeAspect="1" noMove="1" noResize="1" noEditPoints="1" noAdjustHandles="1" noChangeArrowheads="1" noChangeShapeType="1" noTextEdit="1"/>
                </p:cNvSpPr>
                <p:nvPr/>
              </p:nvSpPr>
              <p:spPr>
                <a:xfrm>
                  <a:off x="6429377" y="4111624"/>
                  <a:ext cx="561975" cy="485775"/>
                </a:xfrm>
                <a:prstGeom prst="roundRect">
                  <a:avLst/>
                </a:prstGeom>
                <a:blipFill>
                  <a:blip r:embed="rId13"/>
                  <a:stretch>
                    <a:fillRect/>
                  </a:stretch>
                </a:blipFill>
              </p:spPr>
              <p:txBody>
                <a:bodyPr/>
                <a:lstStyle/>
                <a:p>
                  <a:r>
                    <a:rPr lang="en-US">
                      <a:noFill/>
                    </a:rPr>
                    <a:t> </a:t>
                  </a:r>
                </a:p>
              </p:txBody>
            </p:sp>
          </mc:Fallback>
        </mc:AlternateContent>
        <p:sp>
          <p:nvSpPr>
            <p:cNvPr id="10241" name="Rounded Rectangle 10240">
              <a:extLst>
                <a:ext uri="{FF2B5EF4-FFF2-40B4-BE49-F238E27FC236}">
                  <a16:creationId xmlns:a16="http://schemas.microsoft.com/office/drawing/2014/main" id="{52FEB698-E70B-C0C4-1A0C-FED739BB1B96}"/>
                </a:ext>
              </a:extLst>
            </p:cNvPr>
            <p:cNvSpPr/>
            <p:nvPr/>
          </p:nvSpPr>
          <p:spPr>
            <a:xfrm>
              <a:off x="6315077" y="2597147"/>
              <a:ext cx="790575" cy="210502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243" name="Straight Arrow Connector 10242">
            <a:extLst>
              <a:ext uri="{FF2B5EF4-FFF2-40B4-BE49-F238E27FC236}">
                <a16:creationId xmlns:a16="http://schemas.microsoft.com/office/drawing/2014/main" id="{F0ECD26B-AD86-C1B8-BAEC-B167CEC785FD}"/>
              </a:ext>
            </a:extLst>
          </p:cNvPr>
          <p:cNvCxnSpPr>
            <a:cxnSpLocks/>
            <a:stCxn id="35" idx="3"/>
            <a:endCxn id="60" idx="1"/>
          </p:cNvCxnSpPr>
          <p:nvPr/>
        </p:nvCxnSpPr>
        <p:spPr>
          <a:xfrm>
            <a:off x="7153277" y="3587314"/>
            <a:ext cx="466729" cy="396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246" name="Straight Arrow Connector 10245">
            <a:extLst>
              <a:ext uri="{FF2B5EF4-FFF2-40B4-BE49-F238E27FC236}">
                <a16:creationId xmlns:a16="http://schemas.microsoft.com/office/drawing/2014/main" id="{E112B4D8-671E-C7BF-7B3E-3AE4987815D6}"/>
              </a:ext>
            </a:extLst>
          </p:cNvPr>
          <p:cNvCxnSpPr>
            <a:cxnSpLocks/>
            <a:stCxn id="60" idx="3"/>
            <a:endCxn id="10241" idx="1"/>
          </p:cNvCxnSpPr>
          <p:nvPr/>
        </p:nvCxnSpPr>
        <p:spPr>
          <a:xfrm flipV="1">
            <a:off x="8791575" y="3587314"/>
            <a:ext cx="433387" cy="396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249" name="Elbow Connector 10248">
            <a:extLst>
              <a:ext uri="{FF2B5EF4-FFF2-40B4-BE49-F238E27FC236}">
                <a16:creationId xmlns:a16="http://schemas.microsoft.com/office/drawing/2014/main" id="{E6690214-04DA-E072-B160-35C13A1B9CF3}"/>
              </a:ext>
            </a:extLst>
          </p:cNvPr>
          <p:cNvCxnSpPr>
            <a:cxnSpLocks/>
            <a:stCxn id="10241" idx="2"/>
            <a:endCxn id="7" idx="2"/>
          </p:cNvCxnSpPr>
          <p:nvPr/>
        </p:nvCxnSpPr>
        <p:spPr>
          <a:xfrm rot="5400000" flipH="1">
            <a:off x="5691188" y="710765"/>
            <a:ext cx="809623" cy="7048500"/>
          </a:xfrm>
          <a:prstGeom prst="bentConnector3">
            <a:avLst>
              <a:gd name="adj1" fmla="val -4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253" name="TextBox 10252">
                <a:extLst>
                  <a:ext uri="{FF2B5EF4-FFF2-40B4-BE49-F238E27FC236}">
                    <a16:creationId xmlns:a16="http://schemas.microsoft.com/office/drawing/2014/main" id="{EDF570AD-D09F-295E-841A-8B24F00A1F3A}"/>
                  </a:ext>
                </a:extLst>
              </p:cNvPr>
              <p:cNvSpPr txBox="1"/>
              <p:nvPr/>
            </p:nvSpPr>
            <p:spPr>
              <a:xfrm>
                <a:off x="7441504" y="2574818"/>
                <a:ext cx="1457130" cy="6580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𝐴</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𝐴</m:t>
                          </m:r>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𝐴</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𝐴</m:t>
                              </m:r>
                            </m:sub>
                          </m:sSub>
                        </m:den>
                      </m:f>
                    </m:oMath>
                  </m:oMathPara>
                </a14:m>
                <a:endParaRPr lang="en-US" dirty="0"/>
              </a:p>
            </p:txBody>
          </p:sp>
        </mc:Choice>
        <mc:Fallback xmlns="">
          <p:sp>
            <p:nvSpPr>
              <p:cNvPr id="10253" name="TextBox 10252">
                <a:extLst>
                  <a:ext uri="{FF2B5EF4-FFF2-40B4-BE49-F238E27FC236}">
                    <a16:creationId xmlns:a16="http://schemas.microsoft.com/office/drawing/2014/main" id="{EDF570AD-D09F-295E-841A-8B24F00A1F3A}"/>
                  </a:ext>
                </a:extLst>
              </p:cNvPr>
              <p:cNvSpPr txBox="1">
                <a:spLocks noRot="1" noChangeAspect="1" noMove="1" noResize="1" noEditPoints="1" noAdjustHandles="1" noChangeArrowheads="1" noChangeShapeType="1" noTextEdit="1"/>
              </p:cNvSpPr>
              <p:nvPr/>
            </p:nvSpPr>
            <p:spPr>
              <a:xfrm>
                <a:off x="7441504" y="2574818"/>
                <a:ext cx="1457130" cy="658065"/>
              </a:xfrm>
              <a:prstGeom prst="rect">
                <a:avLst/>
              </a:prstGeom>
              <a:blipFill>
                <a:blip r:embed="rId14"/>
                <a:stretch>
                  <a:fillRect/>
                </a:stretch>
              </a:blipFill>
            </p:spPr>
            <p:txBody>
              <a:bodyPr/>
              <a:lstStyle/>
              <a:p>
                <a:r>
                  <a:rPr lang="en-US">
                    <a:noFill/>
                  </a:rPr>
                  <a:t> </a:t>
                </a:r>
              </a:p>
            </p:txBody>
          </p:sp>
        </mc:Fallback>
      </mc:AlternateContent>
      <p:sp>
        <p:nvSpPr>
          <p:cNvPr id="3" name="Can 2">
            <a:extLst>
              <a:ext uri="{FF2B5EF4-FFF2-40B4-BE49-F238E27FC236}">
                <a16:creationId xmlns:a16="http://schemas.microsoft.com/office/drawing/2014/main" id="{AFE85E83-D641-AD69-F8B7-43F436EB398F}"/>
              </a:ext>
            </a:extLst>
          </p:cNvPr>
          <p:cNvSpPr/>
          <p:nvPr/>
        </p:nvSpPr>
        <p:spPr>
          <a:xfrm>
            <a:off x="2945606" y="5477402"/>
            <a:ext cx="1104900" cy="733316"/>
          </a:xfrm>
          <a:prstGeom prst="can">
            <a:avLst/>
          </a:prstGeom>
          <a:solidFill>
            <a:schemeClr val="accent2">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Dataset</a:t>
            </a:r>
          </a:p>
        </p:txBody>
      </p:sp>
      <p:cxnSp>
        <p:nvCxnSpPr>
          <p:cNvPr id="13" name="Elbow Connector 12">
            <a:extLst>
              <a:ext uri="{FF2B5EF4-FFF2-40B4-BE49-F238E27FC236}">
                <a16:creationId xmlns:a16="http://schemas.microsoft.com/office/drawing/2014/main" id="{FA108464-0EFA-B43C-238C-74C79AE89FB2}"/>
              </a:ext>
            </a:extLst>
          </p:cNvPr>
          <p:cNvCxnSpPr>
            <a:stCxn id="3" idx="1"/>
            <a:endCxn id="6" idx="2"/>
          </p:cNvCxnSpPr>
          <p:nvPr/>
        </p:nvCxnSpPr>
        <p:spPr>
          <a:xfrm rot="16200000" flipV="1">
            <a:off x="1613611" y="3592956"/>
            <a:ext cx="1647198" cy="2121693"/>
          </a:xfrm>
          <a:prstGeom prst="bentConnector3">
            <a:avLst>
              <a:gd name="adj1" fmla="val 15748"/>
            </a:avLst>
          </a:prstGeom>
          <a:ln w="190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1" name="Elbow Connector 20">
            <a:extLst>
              <a:ext uri="{FF2B5EF4-FFF2-40B4-BE49-F238E27FC236}">
                <a16:creationId xmlns:a16="http://schemas.microsoft.com/office/drawing/2014/main" id="{724FF7AC-2310-B9BA-59A4-2E86A58126B4}"/>
              </a:ext>
            </a:extLst>
          </p:cNvPr>
          <p:cNvCxnSpPr>
            <a:cxnSpLocks/>
            <a:stCxn id="3" idx="1"/>
            <a:endCxn id="11" idx="2"/>
          </p:cNvCxnSpPr>
          <p:nvPr/>
        </p:nvCxnSpPr>
        <p:spPr>
          <a:xfrm rot="5400000" flipH="1" flipV="1">
            <a:off x="4012040" y="4177594"/>
            <a:ext cx="785824" cy="1813792"/>
          </a:xfrm>
          <a:prstGeom prst="bentConnector3">
            <a:avLst>
              <a:gd name="adj1" fmla="val 32546"/>
            </a:avLst>
          </a:prstGeom>
          <a:ln w="190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0C55E59A-A82C-04F7-E7CF-5B617E46CE77}"/>
              </a:ext>
            </a:extLst>
          </p:cNvPr>
          <p:cNvSpPr/>
          <p:nvPr/>
        </p:nvSpPr>
        <p:spPr>
          <a:xfrm>
            <a:off x="4858686" y="3349563"/>
            <a:ext cx="906323" cy="476671"/>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Acc</a:t>
            </a:r>
          </a:p>
        </p:txBody>
      </p:sp>
      <p:cxnSp>
        <p:nvCxnSpPr>
          <p:cNvPr id="28" name="Straight Arrow Connector 27">
            <a:extLst>
              <a:ext uri="{FF2B5EF4-FFF2-40B4-BE49-F238E27FC236}">
                <a16:creationId xmlns:a16="http://schemas.microsoft.com/office/drawing/2014/main" id="{D38B1A32-892F-C4BE-427C-6C0799E69FDA}"/>
              </a:ext>
            </a:extLst>
          </p:cNvPr>
          <p:cNvCxnSpPr>
            <a:cxnSpLocks/>
            <a:stCxn id="17" idx="6"/>
            <a:endCxn id="35" idx="1"/>
          </p:cNvCxnSpPr>
          <p:nvPr/>
        </p:nvCxnSpPr>
        <p:spPr>
          <a:xfrm flipV="1">
            <a:off x="5765009" y="3587314"/>
            <a:ext cx="597693" cy="58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C2CA64A9-D9FE-C755-1AEA-6CEC154F3A83}"/>
              </a:ext>
            </a:extLst>
          </p:cNvPr>
          <p:cNvGrpSpPr/>
          <p:nvPr/>
        </p:nvGrpSpPr>
        <p:grpSpPr>
          <a:xfrm>
            <a:off x="7537464" y="1462087"/>
            <a:ext cx="3242304" cy="710194"/>
            <a:chOff x="710993" y="3781035"/>
            <a:chExt cx="3242304" cy="710194"/>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90DF439-A1D7-8C4C-6C81-7895D75993F7}"/>
                    </a:ext>
                  </a:extLst>
                </p:cNvPr>
                <p:cNvSpPr txBox="1"/>
                <p:nvPr/>
              </p:nvSpPr>
              <p:spPr>
                <a:xfrm>
                  <a:off x="710993" y="3781035"/>
                  <a:ext cx="941091" cy="7101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m:t>
                        </m:r>
                        <m:d>
                          <m:dPr>
                            <m:begChr m:val="{"/>
                            <m:endChr m:val=""/>
                            <m:ctrlPr>
                              <a:rPr lang="en-US" i="1" smtClean="0">
                                <a:latin typeface="Cambria Math" panose="02040503050406030204" pitchFamily="18" charset="0"/>
                              </a:rPr>
                            </m:ctrlPr>
                          </m:dPr>
                          <m:e>
                            <m:eqArr>
                              <m:eqArrPr>
                                <m:ctrlPr>
                                  <a:rPr lang="en-US" i="1" smtClean="0">
                                    <a:latin typeface="Cambria Math" panose="02040503050406030204" pitchFamily="18" charset="0"/>
                                  </a:rPr>
                                </m:ctrlPr>
                              </m:eqArrPr>
                              <m:e>
                                <m:r>
                                  <a:rPr lang="en-US" b="0" i="1" smtClean="0">
                                    <a:latin typeface="Cambria Math" panose="02040503050406030204" pitchFamily="18" charset="0"/>
                                  </a:rPr>
                                  <m:t>1 </m:t>
                                </m:r>
                              </m:e>
                              <m:e>
                                <m:r>
                                  <a:rPr lang="en-US" b="0" i="1" smtClean="0">
                                    <a:latin typeface="Cambria Math" panose="02040503050406030204" pitchFamily="18" charset="0"/>
                                  </a:rPr>
                                  <m:t>0 </m:t>
                                </m:r>
                              </m:e>
                            </m:eqArr>
                          </m:e>
                        </m:d>
                      </m:oMath>
                    </m:oMathPara>
                  </a14:m>
                  <a:endParaRPr lang="en-US" dirty="0"/>
                </a:p>
              </p:txBody>
            </p:sp>
          </mc:Choice>
          <mc:Fallback xmlns="">
            <p:sp>
              <p:nvSpPr>
                <p:cNvPr id="12" name="TextBox 11">
                  <a:extLst>
                    <a:ext uri="{FF2B5EF4-FFF2-40B4-BE49-F238E27FC236}">
                      <a16:creationId xmlns:a16="http://schemas.microsoft.com/office/drawing/2014/main" id="{990DF439-A1D7-8C4C-6C81-7895D75993F7}"/>
                    </a:ext>
                  </a:extLst>
                </p:cNvPr>
                <p:cNvSpPr txBox="1">
                  <a:spLocks noRot="1" noChangeAspect="1" noMove="1" noResize="1" noEditPoints="1" noAdjustHandles="1" noChangeArrowheads="1" noChangeShapeType="1" noTextEdit="1"/>
                </p:cNvSpPr>
                <p:nvPr/>
              </p:nvSpPr>
              <p:spPr>
                <a:xfrm>
                  <a:off x="710993" y="3781035"/>
                  <a:ext cx="941091" cy="710194"/>
                </a:xfrm>
                <a:prstGeom prst="rect">
                  <a:avLst/>
                </a:prstGeom>
                <a:blipFill>
                  <a:blip r:embed="rId15"/>
                  <a:stretch>
                    <a:fillRect l="-68000" t="-194643" r="-80000" b="-282143"/>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88C10010-1104-F665-34CB-36B47954A6F7}"/>
                </a:ext>
              </a:extLst>
            </p:cNvPr>
            <p:cNvSpPr txBox="1"/>
            <p:nvPr/>
          </p:nvSpPr>
          <p:spPr>
            <a:xfrm>
              <a:off x="1607077" y="3817999"/>
              <a:ext cx="2346220" cy="369332"/>
            </a:xfrm>
            <a:prstGeom prst="rect">
              <a:avLst/>
            </a:prstGeom>
            <a:noFill/>
          </p:spPr>
          <p:txBody>
            <a:bodyPr wrap="none" rtlCol="0">
              <a:spAutoFit/>
            </a:bodyPr>
            <a:lstStyle/>
            <a:p>
              <a:r>
                <a:rPr lang="en-US" dirty="0"/>
                <a:t>All test cases passed</a:t>
              </a:r>
            </a:p>
          </p:txBody>
        </p:sp>
        <p:sp>
          <p:nvSpPr>
            <p:cNvPr id="16" name="TextBox 15">
              <a:extLst>
                <a:ext uri="{FF2B5EF4-FFF2-40B4-BE49-F238E27FC236}">
                  <a16:creationId xmlns:a16="http://schemas.microsoft.com/office/drawing/2014/main" id="{71C32F52-3044-1B70-8A4E-E67DC2CD71AA}"/>
                </a:ext>
              </a:extLst>
            </p:cNvPr>
            <p:cNvSpPr txBox="1"/>
            <p:nvPr/>
          </p:nvSpPr>
          <p:spPr>
            <a:xfrm>
              <a:off x="1607077" y="4121897"/>
              <a:ext cx="1212448" cy="369332"/>
            </a:xfrm>
            <a:prstGeom prst="rect">
              <a:avLst/>
            </a:prstGeom>
            <a:noFill/>
          </p:spPr>
          <p:txBody>
            <a:bodyPr wrap="none" rtlCol="0">
              <a:spAutoFit/>
            </a:bodyPr>
            <a:lstStyle/>
            <a:p>
              <a:r>
                <a:rPr lang="en-US" dirty="0"/>
                <a:t>Otherwise</a:t>
              </a:r>
            </a:p>
          </p:txBody>
        </p:sp>
      </p:grpSp>
      <p:sp>
        <p:nvSpPr>
          <p:cNvPr id="19" name="TextBox 18">
            <a:extLst>
              <a:ext uri="{FF2B5EF4-FFF2-40B4-BE49-F238E27FC236}">
                <a16:creationId xmlns:a16="http://schemas.microsoft.com/office/drawing/2014/main" id="{0035A896-2762-E9EE-4D91-8FD19884F479}"/>
              </a:ext>
            </a:extLst>
          </p:cNvPr>
          <p:cNvSpPr txBox="1"/>
          <p:nvPr/>
        </p:nvSpPr>
        <p:spPr>
          <a:xfrm>
            <a:off x="6273663" y="6041581"/>
            <a:ext cx="4506105" cy="369332"/>
          </a:xfrm>
          <a:prstGeom prst="rect">
            <a:avLst/>
          </a:prstGeom>
          <a:noFill/>
        </p:spPr>
        <p:txBody>
          <a:bodyPr wrap="none" rtlCol="0">
            <a:spAutoFit/>
          </a:bodyPr>
          <a:lstStyle/>
          <a:p>
            <a:r>
              <a:rPr lang="en-US" dirty="0"/>
              <a:t>I leave out the KL-penalty part for simplicity.</a:t>
            </a:r>
          </a:p>
        </p:txBody>
      </p:sp>
    </p:spTree>
    <p:extLst>
      <p:ext uri="{BB962C8B-B14F-4D97-AF65-F5344CB8AC3E}">
        <p14:creationId xmlns:p14="http://schemas.microsoft.com/office/powerpoint/2010/main" val="309256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2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2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2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60" grpId="0" animBg="1"/>
      <p:bldP spid="10253" grpId="0"/>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76D70-164B-81B6-1950-0A3609C66EB7}"/>
              </a:ext>
            </a:extLst>
          </p:cNvPr>
          <p:cNvSpPr>
            <a:spLocks noGrp="1"/>
          </p:cNvSpPr>
          <p:nvPr>
            <p:ph type="title"/>
          </p:nvPr>
        </p:nvSpPr>
        <p:spPr/>
        <p:txBody>
          <a:bodyPr/>
          <a:lstStyle/>
          <a:p>
            <a:r>
              <a:rPr lang="en-US" dirty="0"/>
              <a:t>Non-Interactive RL Training</a:t>
            </a:r>
          </a:p>
        </p:txBody>
      </p:sp>
      <p:sp>
        <p:nvSpPr>
          <p:cNvPr id="4" name="Slide Number Placeholder 3">
            <a:extLst>
              <a:ext uri="{FF2B5EF4-FFF2-40B4-BE49-F238E27FC236}">
                <a16:creationId xmlns:a16="http://schemas.microsoft.com/office/drawing/2014/main" id="{E3811F1B-E0C1-30FF-7B97-A75688B65F5B}"/>
              </a:ext>
            </a:extLst>
          </p:cNvPr>
          <p:cNvSpPr>
            <a:spLocks noGrp="1"/>
          </p:cNvSpPr>
          <p:nvPr>
            <p:ph type="sldNum" sz="quarter" idx="12"/>
          </p:nvPr>
        </p:nvSpPr>
        <p:spPr/>
        <p:txBody>
          <a:bodyPr/>
          <a:lstStyle/>
          <a:p>
            <a:fld id="{BA64772F-E81F-0045-92B8-B93AB4530561}" type="slidenum">
              <a:rPr lang="en-US" smtClean="0"/>
              <a:t>54</a:t>
            </a:fld>
            <a:endParaRPr lang="en-US"/>
          </a:p>
        </p:txBody>
      </p:sp>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DB6F9D1E-66DB-3878-0FAA-F64A0FC41292}"/>
                  </a:ext>
                </a:extLst>
              </p:cNvPr>
              <p:cNvSpPr/>
              <p:nvPr/>
            </p:nvSpPr>
            <p:spPr>
              <a:xfrm>
                <a:off x="2680406" y="3544888"/>
                <a:ext cx="466725" cy="48577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𝑞</m:t>
                      </m:r>
                    </m:oMath>
                  </m:oMathPara>
                </a14:m>
                <a:endParaRPr lang="en-US" sz="1600" dirty="0"/>
              </a:p>
            </p:txBody>
          </p:sp>
        </mc:Choice>
        <mc:Fallback xmlns="">
          <p:sp>
            <p:nvSpPr>
              <p:cNvPr id="5" name="Rounded Rectangle 4">
                <a:extLst>
                  <a:ext uri="{FF2B5EF4-FFF2-40B4-BE49-F238E27FC236}">
                    <a16:creationId xmlns:a16="http://schemas.microsoft.com/office/drawing/2014/main" id="{DB6F9D1E-66DB-3878-0FAA-F64A0FC41292}"/>
                  </a:ext>
                </a:extLst>
              </p:cNvPr>
              <p:cNvSpPr>
                <a:spLocks noRot="1" noChangeAspect="1" noMove="1" noResize="1" noEditPoints="1" noAdjustHandles="1" noChangeArrowheads="1" noChangeShapeType="1" noTextEdit="1"/>
              </p:cNvSpPr>
              <p:nvPr/>
            </p:nvSpPr>
            <p:spPr>
              <a:xfrm>
                <a:off x="2680406" y="3544888"/>
                <a:ext cx="466725" cy="485775"/>
              </a:xfrm>
              <a:prstGeom prst="roundRect">
                <a:avLst/>
              </a:prstGeom>
              <a:blipFill>
                <a:blip r:embed="rId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ounded Rectangle 5">
                <a:extLst>
                  <a:ext uri="{FF2B5EF4-FFF2-40B4-BE49-F238E27FC236}">
                    <a16:creationId xmlns:a16="http://schemas.microsoft.com/office/drawing/2014/main" id="{D823385A-E3EE-E293-ACA5-331F216CC374}"/>
                  </a:ext>
                </a:extLst>
              </p:cNvPr>
              <p:cNvSpPr/>
              <p:nvPr/>
            </p:nvSpPr>
            <p:spPr>
              <a:xfrm>
                <a:off x="3575756" y="3544887"/>
                <a:ext cx="1066800" cy="485775"/>
              </a:xfrm>
              <a:prstGeom prst="roundRect">
                <a:avLst/>
              </a:prstGeom>
              <a:solidFill>
                <a:srgbClr val="FFFE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Policy</a:t>
                </a:r>
              </a:p>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r>
                            <a:rPr lang="en-US" sz="1600" i="1" smtClean="0">
                              <a:solidFill>
                                <a:schemeClr val="tx1"/>
                              </a:solidFill>
                              <a:latin typeface="Cambria Math" panose="02040503050406030204" pitchFamily="18" charset="0"/>
                              <a:ea typeface="Cambria Math" panose="02040503050406030204" pitchFamily="18" charset="0"/>
                            </a:rPr>
                            <m:t>𝜋</m:t>
                          </m:r>
                        </m:e>
                        <m:sub>
                          <m:r>
                            <a:rPr lang="en-US" sz="1600" i="1" smtClean="0">
                              <a:solidFill>
                                <a:schemeClr val="tx1"/>
                              </a:solidFill>
                              <a:latin typeface="Cambria Math" panose="02040503050406030204" pitchFamily="18" charset="0"/>
                              <a:ea typeface="Cambria Math" panose="02040503050406030204" pitchFamily="18" charset="0"/>
                            </a:rPr>
                            <m:t>𝜃</m:t>
                          </m:r>
                        </m:sub>
                      </m:sSub>
                    </m:oMath>
                  </m:oMathPara>
                </a14:m>
                <a:endParaRPr lang="en-US" sz="1600" dirty="0">
                  <a:solidFill>
                    <a:schemeClr val="tx1"/>
                  </a:solidFill>
                </a:endParaRPr>
              </a:p>
            </p:txBody>
          </p:sp>
        </mc:Choice>
        <mc:Fallback xmlns="">
          <p:sp>
            <p:nvSpPr>
              <p:cNvPr id="6" name="Rounded Rectangle 5">
                <a:extLst>
                  <a:ext uri="{FF2B5EF4-FFF2-40B4-BE49-F238E27FC236}">
                    <a16:creationId xmlns:a16="http://schemas.microsoft.com/office/drawing/2014/main" id="{D823385A-E3EE-E293-ACA5-331F216CC374}"/>
                  </a:ext>
                </a:extLst>
              </p:cNvPr>
              <p:cNvSpPr>
                <a:spLocks noRot="1" noChangeAspect="1" noMove="1" noResize="1" noEditPoints="1" noAdjustHandles="1" noChangeArrowheads="1" noChangeShapeType="1" noTextEdit="1"/>
              </p:cNvSpPr>
              <p:nvPr/>
            </p:nvSpPr>
            <p:spPr>
              <a:xfrm>
                <a:off x="3575756" y="3544887"/>
                <a:ext cx="1066800" cy="485775"/>
              </a:xfrm>
              <a:prstGeom prst="roundRect">
                <a:avLst/>
              </a:prstGeom>
              <a:blipFill>
                <a:blip r:embed="rId4"/>
                <a:stretch>
                  <a:fillRect t="-9756" b="-7317"/>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21B078B3-4013-68CB-CD21-3309E8816AE1}"/>
              </a:ext>
            </a:extLst>
          </p:cNvPr>
          <p:cNvCxnSpPr>
            <a:cxnSpLocks/>
            <a:stCxn id="6" idx="3"/>
            <a:endCxn id="14" idx="1"/>
          </p:cNvCxnSpPr>
          <p:nvPr/>
        </p:nvCxnSpPr>
        <p:spPr>
          <a:xfrm>
            <a:off x="4642556" y="3787775"/>
            <a:ext cx="62927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C525C2D-2CDF-FB74-BDE0-C46E4A4D60FD}"/>
              </a:ext>
            </a:extLst>
          </p:cNvPr>
          <p:cNvCxnSpPr>
            <a:cxnSpLocks/>
            <a:stCxn id="5" idx="3"/>
            <a:endCxn id="6" idx="1"/>
          </p:cNvCxnSpPr>
          <p:nvPr/>
        </p:nvCxnSpPr>
        <p:spPr>
          <a:xfrm flipV="1">
            <a:off x="3147131" y="3787775"/>
            <a:ext cx="428625"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27989CFB-8553-121B-B5F8-FE315560F7BD}"/>
              </a:ext>
            </a:extLst>
          </p:cNvPr>
          <p:cNvSpPr/>
          <p:nvPr/>
        </p:nvSpPr>
        <p:spPr>
          <a:xfrm>
            <a:off x="5271826" y="1669043"/>
            <a:ext cx="1009276" cy="4237464"/>
          </a:xfrm>
          <a:prstGeom prst="roundRect">
            <a:avLst>
              <a:gd name="adj" fmla="val 5542"/>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5F223A84-B5E1-24FC-AB8A-ECB8B8E95DC4}"/>
              </a:ext>
            </a:extLst>
          </p:cNvPr>
          <p:cNvSpPr/>
          <p:nvPr/>
        </p:nvSpPr>
        <p:spPr>
          <a:xfrm>
            <a:off x="6744628" y="4387480"/>
            <a:ext cx="1219200" cy="40259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Test case</a:t>
            </a:r>
          </a:p>
        </p:txBody>
      </p:sp>
      <p:cxnSp>
        <p:nvCxnSpPr>
          <p:cNvPr id="20" name="Straight Arrow Connector 19">
            <a:extLst>
              <a:ext uri="{FF2B5EF4-FFF2-40B4-BE49-F238E27FC236}">
                <a16:creationId xmlns:a16="http://schemas.microsoft.com/office/drawing/2014/main" id="{383A92AD-33FD-CBCB-C551-5464EA17B03C}"/>
              </a:ext>
            </a:extLst>
          </p:cNvPr>
          <p:cNvCxnSpPr>
            <a:cxnSpLocks/>
            <a:stCxn id="19" idx="0"/>
            <a:endCxn id="21" idx="4"/>
          </p:cNvCxnSpPr>
          <p:nvPr/>
        </p:nvCxnSpPr>
        <p:spPr>
          <a:xfrm flipV="1">
            <a:off x="7354228" y="4025951"/>
            <a:ext cx="0" cy="36152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A3678D07-4253-647F-2110-334DC1BCC865}"/>
              </a:ext>
            </a:extLst>
          </p:cNvPr>
          <p:cNvSpPr/>
          <p:nvPr/>
        </p:nvSpPr>
        <p:spPr>
          <a:xfrm>
            <a:off x="6901066" y="3549280"/>
            <a:ext cx="906323" cy="476671"/>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Acc</a:t>
            </a:r>
          </a:p>
        </p:txBody>
      </p:sp>
      <p:cxnSp>
        <p:nvCxnSpPr>
          <p:cNvPr id="22" name="Straight Arrow Connector 21">
            <a:extLst>
              <a:ext uri="{FF2B5EF4-FFF2-40B4-BE49-F238E27FC236}">
                <a16:creationId xmlns:a16="http://schemas.microsoft.com/office/drawing/2014/main" id="{29106223-75D7-6835-B45A-F7F370342E26}"/>
              </a:ext>
            </a:extLst>
          </p:cNvPr>
          <p:cNvCxnSpPr>
            <a:cxnSpLocks/>
            <a:stCxn id="14" idx="3"/>
            <a:endCxn id="21" idx="2"/>
          </p:cNvCxnSpPr>
          <p:nvPr/>
        </p:nvCxnSpPr>
        <p:spPr>
          <a:xfrm flipV="1">
            <a:off x="6281102" y="3787616"/>
            <a:ext cx="619964" cy="15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2009E5B5-15EE-3D66-4AF4-5E05351FB3F0}"/>
              </a:ext>
            </a:extLst>
          </p:cNvPr>
          <p:cNvGrpSpPr/>
          <p:nvPr/>
        </p:nvGrpSpPr>
        <p:grpSpPr>
          <a:xfrm>
            <a:off x="8610600" y="2735102"/>
            <a:ext cx="790575" cy="2105025"/>
            <a:chOff x="6315077" y="2597147"/>
            <a:chExt cx="790575" cy="2105025"/>
          </a:xfrm>
        </p:grpSpPr>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43E31963-8E7B-4941-F844-E1B5C02AC6D1}"/>
                    </a:ext>
                  </a:extLst>
                </p:cNvPr>
                <p:cNvSpPr/>
                <p:nvPr/>
              </p:nvSpPr>
              <p:spPr>
                <a:xfrm>
                  <a:off x="6429377" y="2705100"/>
                  <a:ext cx="561975" cy="48577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acc>
                              <m:accPr>
                                <m:chr m:val="̂"/>
                                <m:ctrlPr>
                                  <a:rPr lang="en-US" sz="1600" i="1" smtClean="0">
                                    <a:solidFill>
                                      <a:schemeClr val="tx1"/>
                                    </a:solidFill>
                                    <a:latin typeface="Cambria Math" panose="02040503050406030204" pitchFamily="18" charset="0"/>
                                  </a:rPr>
                                </m:ctrlPr>
                              </m:accPr>
                              <m:e>
                                <m:r>
                                  <a:rPr lang="en-US" sz="1600" b="0" i="1" smtClean="0">
                                    <a:solidFill>
                                      <a:schemeClr val="tx1"/>
                                    </a:solidFill>
                                    <a:latin typeface="Cambria Math" panose="02040503050406030204" pitchFamily="18" charset="0"/>
                                  </a:rPr>
                                  <m:t>𝐴</m:t>
                                </m:r>
                              </m:e>
                            </m:acc>
                          </m:e>
                          <m:sub>
                            <m:r>
                              <a:rPr lang="en-US" sz="1600" b="0" i="1" smtClean="0">
                                <a:solidFill>
                                  <a:schemeClr val="tx1"/>
                                </a:solidFill>
                                <a:latin typeface="Cambria Math" panose="02040503050406030204" pitchFamily="18" charset="0"/>
                              </a:rPr>
                              <m:t>1</m:t>
                            </m:r>
                          </m:sub>
                        </m:sSub>
                      </m:oMath>
                    </m:oMathPara>
                  </a14:m>
                  <a:endParaRPr lang="en-US" sz="1600" dirty="0">
                    <a:solidFill>
                      <a:schemeClr val="tx1"/>
                    </a:solidFill>
                  </a:endParaRPr>
                </a:p>
              </p:txBody>
            </p:sp>
          </mc:Choice>
          <mc:Fallback xmlns="">
            <p:sp>
              <p:nvSpPr>
                <p:cNvPr id="62" name="Rounded Rectangle 61">
                  <a:extLst>
                    <a:ext uri="{FF2B5EF4-FFF2-40B4-BE49-F238E27FC236}">
                      <a16:creationId xmlns:a16="http://schemas.microsoft.com/office/drawing/2014/main" id="{9243F341-E075-93E9-5D8F-32767B12E3C8}"/>
                    </a:ext>
                  </a:extLst>
                </p:cNvPr>
                <p:cNvSpPr>
                  <a:spLocks noRot="1" noChangeAspect="1" noMove="1" noResize="1" noEditPoints="1" noAdjustHandles="1" noChangeArrowheads="1" noChangeShapeType="1" noTextEdit="1"/>
                </p:cNvSpPr>
                <p:nvPr/>
              </p:nvSpPr>
              <p:spPr>
                <a:xfrm>
                  <a:off x="6429377" y="2705100"/>
                  <a:ext cx="561975" cy="485775"/>
                </a:xfrm>
                <a:prstGeom prst="round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82482293-4A57-0045-98AF-6781E904773A}"/>
                    </a:ext>
                  </a:extLst>
                </p:cNvPr>
                <p:cNvSpPr/>
                <p:nvPr/>
              </p:nvSpPr>
              <p:spPr>
                <a:xfrm>
                  <a:off x="6429377" y="3408362"/>
                  <a:ext cx="561975" cy="48577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𝐴</m:t>
                                </m:r>
                              </m:e>
                            </m:acc>
                          </m:e>
                          <m:sub>
                            <m:r>
                              <a:rPr lang="en-US" sz="1600" b="0" i="1" smtClean="0">
                                <a:solidFill>
                                  <a:schemeClr val="tx1"/>
                                </a:solidFill>
                                <a:latin typeface="Cambria Math" panose="02040503050406030204" pitchFamily="18" charset="0"/>
                              </a:rPr>
                              <m:t>2</m:t>
                            </m:r>
                          </m:sub>
                        </m:sSub>
                      </m:oMath>
                    </m:oMathPara>
                  </a14:m>
                  <a:endParaRPr lang="en-US" sz="1600" dirty="0">
                    <a:solidFill>
                      <a:schemeClr val="tx1"/>
                    </a:solidFill>
                  </a:endParaRPr>
                </a:p>
              </p:txBody>
            </p:sp>
          </mc:Choice>
          <mc:Fallback xmlns="">
            <p:sp>
              <p:nvSpPr>
                <p:cNvPr id="63" name="Rounded Rectangle 62">
                  <a:extLst>
                    <a:ext uri="{FF2B5EF4-FFF2-40B4-BE49-F238E27FC236}">
                      <a16:creationId xmlns:a16="http://schemas.microsoft.com/office/drawing/2014/main" id="{37D0EFC9-F8BE-249A-1CB1-AE175AAD55A7}"/>
                    </a:ext>
                  </a:extLst>
                </p:cNvPr>
                <p:cNvSpPr>
                  <a:spLocks noRot="1" noChangeAspect="1" noMove="1" noResize="1" noEditPoints="1" noAdjustHandles="1" noChangeArrowheads="1" noChangeShapeType="1" noTextEdit="1"/>
                </p:cNvSpPr>
                <p:nvPr/>
              </p:nvSpPr>
              <p:spPr>
                <a:xfrm>
                  <a:off x="6429377" y="3408362"/>
                  <a:ext cx="561975" cy="485775"/>
                </a:xfrm>
                <a:prstGeom prst="round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ounded Rectangle 29">
                  <a:extLst>
                    <a:ext uri="{FF2B5EF4-FFF2-40B4-BE49-F238E27FC236}">
                      <a16:creationId xmlns:a16="http://schemas.microsoft.com/office/drawing/2014/main" id="{E4F8C719-57AA-D666-91D0-B675F7E01E4D}"/>
                    </a:ext>
                  </a:extLst>
                </p:cNvPr>
                <p:cNvSpPr/>
                <p:nvPr/>
              </p:nvSpPr>
              <p:spPr>
                <a:xfrm>
                  <a:off x="6429377" y="4111624"/>
                  <a:ext cx="561975" cy="48577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𝐴</m:t>
                                </m:r>
                              </m:e>
                            </m:acc>
                          </m:e>
                          <m:sub>
                            <m:r>
                              <a:rPr lang="en-US" sz="1600" b="0" i="1" smtClean="0">
                                <a:solidFill>
                                  <a:schemeClr val="tx1"/>
                                </a:solidFill>
                                <a:latin typeface="Cambria Math" panose="02040503050406030204" pitchFamily="18" charset="0"/>
                              </a:rPr>
                              <m:t>3</m:t>
                            </m:r>
                          </m:sub>
                        </m:sSub>
                      </m:oMath>
                    </m:oMathPara>
                  </a14:m>
                  <a:endParaRPr lang="en-US" sz="1600" dirty="0">
                    <a:solidFill>
                      <a:schemeClr val="tx1"/>
                    </a:solidFill>
                  </a:endParaRPr>
                </a:p>
              </p:txBody>
            </p:sp>
          </mc:Choice>
          <mc:Fallback xmlns="">
            <p:sp>
              <p:nvSpPr>
                <p:cNvPr id="10240" name="Rounded Rectangle 10239">
                  <a:extLst>
                    <a:ext uri="{FF2B5EF4-FFF2-40B4-BE49-F238E27FC236}">
                      <a16:creationId xmlns:a16="http://schemas.microsoft.com/office/drawing/2014/main" id="{4A6DD621-1D5E-E420-E283-64F99C2B2C41}"/>
                    </a:ext>
                  </a:extLst>
                </p:cNvPr>
                <p:cNvSpPr>
                  <a:spLocks noRot="1" noChangeAspect="1" noMove="1" noResize="1" noEditPoints="1" noAdjustHandles="1" noChangeArrowheads="1" noChangeShapeType="1" noTextEdit="1"/>
                </p:cNvSpPr>
                <p:nvPr/>
              </p:nvSpPr>
              <p:spPr>
                <a:xfrm>
                  <a:off x="6429377" y="4111624"/>
                  <a:ext cx="561975" cy="485775"/>
                </a:xfrm>
                <a:prstGeom prst="roundRect">
                  <a:avLst/>
                </a:prstGeom>
                <a:blipFill>
                  <a:blip r:embed="rId13"/>
                  <a:stretch>
                    <a:fillRect/>
                  </a:stretch>
                </a:blipFill>
              </p:spPr>
              <p:txBody>
                <a:bodyPr/>
                <a:lstStyle/>
                <a:p>
                  <a:r>
                    <a:rPr lang="en-US">
                      <a:noFill/>
                    </a:rPr>
                    <a:t> </a:t>
                  </a:r>
                </a:p>
              </p:txBody>
            </p:sp>
          </mc:Fallback>
        </mc:AlternateContent>
        <p:sp>
          <p:nvSpPr>
            <p:cNvPr id="31" name="Rounded Rectangle 30">
              <a:extLst>
                <a:ext uri="{FF2B5EF4-FFF2-40B4-BE49-F238E27FC236}">
                  <a16:creationId xmlns:a16="http://schemas.microsoft.com/office/drawing/2014/main" id="{A01D5C59-3E34-3B38-373D-677F18C98300}"/>
                </a:ext>
              </a:extLst>
            </p:cNvPr>
            <p:cNvSpPr/>
            <p:nvPr/>
          </p:nvSpPr>
          <p:spPr>
            <a:xfrm>
              <a:off x="6315077" y="2597147"/>
              <a:ext cx="790575" cy="210502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Arrow Connector 31">
            <a:extLst>
              <a:ext uri="{FF2B5EF4-FFF2-40B4-BE49-F238E27FC236}">
                <a16:creationId xmlns:a16="http://schemas.microsoft.com/office/drawing/2014/main" id="{1B446F3A-5255-AE56-B877-6C1308D2552B}"/>
              </a:ext>
            </a:extLst>
          </p:cNvPr>
          <p:cNvCxnSpPr>
            <a:cxnSpLocks/>
            <a:stCxn id="21" idx="6"/>
            <a:endCxn id="31" idx="1"/>
          </p:cNvCxnSpPr>
          <p:nvPr/>
        </p:nvCxnSpPr>
        <p:spPr>
          <a:xfrm flipV="1">
            <a:off x="7807389" y="3787615"/>
            <a:ext cx="803211"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Elbow Connector 40">
            <a:extLst>
              <a:ext uri="{FF2B5EF4-FFF2-40B4-BE49-F238E27FC236}">
                <a16:creationId xmlns:a16="http://schemas.microsoft.com/office/drawing/2014/main" id="{64E6DE7D-EA95-869E-59A7-F3B0B1BAF96F}"/>
              </a:ext>
            </a:extLst>
          </p:cNvPr>
          <p:cNvCxnSpPr>
            <a:cxnSpLocks/>
            <a:stCxn id="31" idx="2"/>
            <a:endCxn id="6" idx="2"/>
          </p:cNvCxnSpPr>
          <p:nvPr/>
        </p:nvCxnSpPr>
        <p:spPr>
          <a:xfrm rot="5400000" flipH="1">
            <a:off x="6152789" y="1987029"/>
            <a:ext cx="809465" cy="4896732"/>
          </a:xfrm>
          <a:prstGeom prst="bentConnector3">
            <a:avLst>
              <a:gd name="adj1" fmla="val -16049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9227" name="Picture 9226">
            <a:extLst>
              <a:ext uri="{FF2B5EF4-FFF2-40B4-BE49-F238E27FC236}">
                <a16:creationId xmlns:a16="http://schemas.microsoft.com/office/drawing/2014/main" id="{9780146D-03A1-A45B-CFD1-AA37E70028C1}"/>
              </a:ext>
            </a:extLst>
          </p:cNvPr>
          <p:cNvPicPr>
            <a:picLocks noChangeAspect="1"/>
          </p:cNvPicPr>
          <p:nvPr/>
        </p:nvPicPr>
        <p:blipFill>
          <a:blip r:embed="rId14"/>
          <a:stretch>
            <a:fillRect/>
          </a:stretch>
        </p:blipFill>
        <p:spPr>
          <a:xfrm>
            <a:off x="5465378" y="1779101"/>
            <a:ext cx="581916" cy="581916"/>
          </a:xfrm>
          <a:prstGeom prst="rect">
            <a:avLst/>
          </a:prstGeom>
        </p:spPr>
      </p:pic>
      <p:pic>
        <p:nvPicPr>
          <p:cNvPr id="9228" name="Picture 9227">
            <a:extLst>
              <a:ext uri="{FF2B5EF4-FFF2-40B4-BE49-F238E27FC236}">
                <a16:creationId xmlns:a16="http://schemas.microsoft.com/office/drawing/2014/main" id="{E99FFB36-4EDB-51A0-98B4-EC38805EB364}"/>
              </a:ext>
            </a:extLst>
          </p:cNvPr>
          <p:cNvPicPr>
            <a:picLocks noChangeAspect="1"/>
          </p:cNvPicPr>
          <p:nvPr/>
        </p:nvPicPr>
        <p:blipFill>
          <a:blip r:embed="rId14"/>
          <a:stretch>
            <a:fillRect/>
          </a:stretch>
        </p:blipFill>
        <p:spPr>
          <a:xfrm>
            <a:off x="5465378" y="2637608"/>
            <a:ext cx="581916" cy="581916"/>
          </a:xfrm>
          <a:prstGeom prst="rect">
            <a:avLst/>
          </a:prstGeom>
        </p:spPr>
      </p:pic>
      <p:pic>
        <p:nvPicPr>
          <p:cNvPr id="9229" name="Picture 9228">
            <a:extLst>
              <a:ext uri="{FF2B5EF4-FFF2-40B4-BE49-F238E27FC236}">
                <a16:creationId xmlns:a16="http://schemas.microsoft.com/office/drawing/2014/main" id="{A284E52C-D746-F1E0-8936-1CEC5270CFAE}"/>
              </a:ext>
            </a:extLst>
          </p:cNvPr>
          <p:cNvPicPr>
            <a:picLocks noChangeAspect="1"/>
          </p:cNvPicPr>
          <p:nvPr/>
        </p:nvPicPr>
        <p:blipFill>
          <a:blip r:embed="rId14"/>
          <a:stretch>
            <a:fillRect/>
          </a:stretch>
        </p:blipFill>
        <p:spPr>
          <a:xfrm>
            <a:off x="5465378" y="3496115"/>
            <a:ext cx="581916" cy="581916"/>
          </a:xfrm>
          <a:prstGeom prst="rect">
            <a:avLst/>
          </a:prstGeom>
        </p:spPr>
      </p:pic>
      <p:pic>
        <p:nvPicPr>
          <p:cNvPr id="9230" name="Picture 9229">
            <a:extLst>
              <a:ext uri="{FF2B5EF4-FFF2-40B4-BE49-F238E27FC236}">
                <a16:creationId xmlns:a16="http://schemas.microsoft.com/office/drawing/2014/main" id="{6B131180-3C9E-540B-0FEA-40B5030B8040}"/>
              </a:ext>
            </a:extLst>
          </p:cNvPr>
          <p:cNvPicPr>
            <a:picLocks noChangeAspect="1"/>
          </p:cNvPicPr>
          <p:nvPr/>
        </p:nvPicPr>
        <p:blipFill>
          <a:blip r:embed="rId14"/>
          <a:stretch>
            <a:fillRect/>
          </a:stretch>
        </p:blipFill>
        <p:spPr>
          <a:xfrm>
            <a:off x="5465378" y="5213128"/>
            <a:ext cx="581916" cy="581916"/>
          </a:xfrm>
          <a:prstGeom prst="rect">
            <a:avLst/>
          </a:prstGeom>
        </p:spPr>
      </p:pic>
      <p:pic>
        <p:nvPicPr>
          <p:cNvPr id="9231" name="Picture 9230">
            <a:extLst>
              <a:ext uri="{FF2B5EF4-FFF2-40B4-BE49-F238E27FC236}">
                <a16:creationId xmlns:a16="http://schemas.microsoft.com/office/drawing/2014/main" id="{7521AB13-FA0F-B8E8-670C-7FAD5C77D1EE}"/>
              </a:ext>
            </a:extLst>
          </p:cNvPr>
          <p:cNvPicPr>
            <a:picLocks noChangeAspect="1"/>
          </p:cNvPicPr>
          <p:nvPr/>
        </p:nvPicPr>
        <p:blipFill>
          <a:blip r:embed="rId14"/>
          <a:stretch>
            <a:fillRect/>
          </a:stretch>
        </p:blipFill>
        <p:spPr>
          <a:xfrm>
            <a:off x="5465378" y="4354622"/>
            <a:ext cx="581916" cy="581916"/>
          </a:xfrm>
          <a:prstGeom prst="rect">
            <a:avLst/>
          </a:prstGeom>
        </p:spPr>
      </p:pic>
    </p:spTree>
    <p:extLst>
      <p:ext uri="{BB962C8B-B14F-4D97-AF65-F5344CB8AC3E}">
        <p14:creationId xmlns:p14="http://schemas.microsoft.com/office/powerpoint/2010/main" val="39765513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5">
            <a:extLst>
              <a:ext uri="{FF2B5EF4-FFF2-40B4-BE49-F238E27FC236}">
                <a16:creationId xmlns:a16="http://schemas.microsoft.com/office/drawing/2014/main" id="{A4DC6F58-870C-EFB1-7C7D-7E4744A8C6E5}"/>
              </a:ext>
            </a:extLst>
          </p:cNvPr>
          <p:cNvGraphicFramePr>
            <a:graphicFrameLocks/>
          </p:cNvGraphicFramePr>
          <p:nvPr>
            <p:extLst>
              <p:ext uri="{D42A27DB-BD31-4B8C-83A1-F6EECF244321}">
                <p14:modId xmlns:p14="http://schemas.microsoft.com/office/powerpoint/2010/main" val="1864093935"/>
              </p:ext>
            </p:extLst>
          </p:nvPr>
        </p:nvGraphicFramePr>
        <p:xfrm>
          <a:off x="6096000" y="1703221"/>
          <a:ext cx="5257800" cy="376270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D1F59C7-63C1-9BA7-1CE4-D7DBA3A3BF54}"/>
              </a:ext>
            </a:extLst>
          </p:cNvPr>
          <p:cNvSpPr>
            <a:spLocks noGrp="1"/>
          </p:cNvSpPr>
          <p:nvPr>
            <p:ph type="title"/>
          </p:nvPr>
        </p:nvSpPr>
        <p:spPr/>
        <p:txBody>
          <a:bodyPr/>
          <a:lstStyle/>
          <a:p>
            <a:r>
              <a:rPr lang="en-US" dirty="0"/>
              <a:t>Experimental Results (Non-Interactive RL)</a:t>
            </a:r>
          </a:p>
        </p:txBody>
      </p:sp>
      <p:graphicFrame>
        <p:nvGraphicFramePr>
          <p:cNvPr id="6" name="Content Placeholder 5">
            <a:extLst>
              <a:ext uri="{FF2B5EF4-FFF2-40B4-BE49-F238E27FC236}">
                <a16:creationId xmlns:a16="http://schemas.microsoft.com/office/drawing/2014/main" id="{BCA9FC59-A433-F5FF-0A1C-2E400DA5FF3B}"/>
              </a:ext>
            </a:extLst>
          </p:cNvPr>
          <p:cNvGraphicFramePr>
            <a:graphicFrameLocks noGrp="1"/>
          </p:cNvGraphicFramePr>
          <p:nvPr>
            <p:ph idx="1"/>
            <p:extLst>
              <p:ext uri="{D42A27DB-BD31-4B8C-83A1-F6EECF244321}">
                <p14:modId xmlns:p14="http://schemas.microsoft.com/office/powerpoint/2010/main" val="1144596447"/>
              </p:ext>
            </p:extLst>
          </p:nvPr>
        </p:nvGraphicFramePr>
        <p:xfrm>
          <a:off x="963039" y="1703221"/>
          <a:ext cx="4982500" cy="3750170"/>
        </p:xfrm>
        <a:graphic>
          <a:graphicData uri="http://schemas.openxmlformats.org/drawingml/2006/chart">
            <c:chart xmlns:c="http://schemas.openxmlformats.org/drawingml/2006/chart" xmlns:r="http://schemas.openxmlformats.org/officeDocument/2006/relationships" r:id="rId4"/>
          </a:graphicData>
        </a:graphic>
      </p:graphicFrame>
      <p:sp>
        <p:nvSpPr>
          <p:cNvPr id="5" name="Slide Number Placeholder 4">
            <a:extLst>
              <a:ext uri="{FF2B5EF4-FFF2-40B4-BE49-F238E27FC236}">
                <a16:creationId xmlns:a16="http://schemas.microsoft.com/office/drawing/2014/main" id="{2BEFF178-5345-1E9B-CABB-B8F6A2021532}"/>
              </a:ext>
            </a:extLst>
          </p:cNvPr>
          <p:cNvSpPr>
            <a:spLocks noGrp="1"/>
          </p:cNvSpPr>
          <p:nvPr>
            <p:ph type="sldNum" sz="quarter" idx="12"/>
          </p:nvPr>
        </p:nvSpPr>
        <p:spPr/>
        <p:txBody>
          <a:bodyPr/>
          <a:lstStyle/>
          <a:p>
            <a:fld id="{BA64772F-E81F-0045-92B8-B93AB4530561}" type="slidenum">
              <a:rPr lang="en-US" smtClean="0"/>
              <a:t>55</a:t>
            </a:fld>
            <a:endParaRPr lang="en-US"/>
          </a:p>
        </p:txBody>
      </p:sp>
      <p:sp>
        <p:nvSpPr>
          <p:cNvPr id="9" name="Rounded Rectangle 8">
            <a:extLst>
              <a:ext uri="{FF2B5EF4-FFF2-40B4-BE49-F238E27FC236}">
                <a16:creationId xmlns:a16="http://schemas.microsoft.com/office/drawing/2014/main" id="{2934FC67-5251-E240-FECF-5C687B5E7A69}"/>
              </a:ext>
            </a:extLst>
          </p:cNvPr>
          <p:cNvSpPr/>
          <p:nvPr/>
        </p:nvSpPr>
        <p:spPr>
          <a:xfrm>
            <a:off x="1502415" y="5231600"/>
            <a:ext cx="189186" cy="208729"/>
          </a:xfrm>
          <a:prstGeom prst="roundRect">
            <a:avLst/>
          </a:prstGeom>
          <a:solidFill>
            <a:schemeClr val="bg1">
              <a:lumMod val="9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E4330EA8-A3A8-F57A-E6D7-8520CD6FA453}"/>
              </a:ext>
            </a:extLst>
          </p:cNvPr>
          <p:cNvSpPr/>
          <p:nvPr/>
        </p:nvSpPr>
        <p:spPr>
          <a:xfrm>
            <a:off x="3705352" y="5231600"/>
            <a:ext cx="189186" cy="208729"/>
          </a:xfrm>
          <a:prstGeom prst="roundRect">
            <a:avLst/>
          </a:prstGeom>
          <a:solidFill>
            <a:schemeClr val="bg1">
              <a:lumMod val="9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AF30FC65-CDA7-C21E-B9F6-0BD74EE02DA3}"/>
              </a:ext>
            </a:extLst>
          </p:cNvPr>
          <p:cNvSpPr/>
          <p:nvPr/>
        </p:nvSpPr>
        <p:spPr>
          <a:xfrm rot="21533356">
            <a:off x="6561072" y="5229785"/>
            <a:ext cx="189186" cy="208729"/>
          </a:xfrm>
          <a:prstGeom prst="roundRect">
            <a:avLst/>
          </a:prstGeom>
          <a:solidFill>
            <a:schemeClr val="bg1">
              <a:lumMod val="9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62D59AAA-D618-CD54-258E-17045CAD1EF4}"/>
              </a:ext>
            </a:extLst>
          </p:cNvPr>
          <p:cNvSpPr/>
          <p:nvPr/>
        </p:nvSpPr>
        <p:spPr>
          <a:xfrm>
            <a:off x="8888603" y="5231600"/>
            <a:ext cx="189186" cy="208729"/>
          </a:xfrm>
          <a:prstGeom prst="roundRect">
            <a:avLst/>
          </a:prstGeom>
          <a:solidFill>
            <a:schemeClr val="bg1">
              <a:lumMod val="9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1789B59-1A5A-D212-2FB1-57134217D7D5}"/>
              </a:ext>
            </a:extLst>
          </p:cNvPr>
          <p:cNvSpPr txBox="1"/>
          <p:nvPr/>
        </p:nvSpPr>
        <p:spPr>
          <a:xfrm>
            <a:off x="1697149" y="5718785"/>
            <a:ext cx="2032288" cy="369332"/>
          </a:xfrm>
          <a:prstGeom prst="rect">
            <a:avLst/>
          </a:prstGeom>
          <a:noFill/>
        </p:spPr>
        <p:txBody>
          <a:bodyPr wrap="none" rtlCol="0">
            <a:spAutoFit/>
          </a:bodyPr>
          <a:lstStyle/>
          <a:p>
            <a:r>
              <a:rPr lang="en-US" dirty="0"/>
              <a:t>Non-Interactive RL</a:t>
            </a:r>
          </a:p>
        </p:txBody>
      </p:sp>
      <p:sp>
        <p:nvSpPr>
          <p:cNvPr id="20" name="TextBox 19">
            <a:extLst>
              <a:ext uri="{FF2B5EF4-FFF2-40B4-BE49-F238E27FC236}">
                <a16:creationId xmlns:a16="http://schemas.microsoft.com/office/drawing/2014/main" id="{04995BB6-A76D-E416-C7BF-083FF34B2966}"/>
              </a:ext>
            </a:extLst>
          </p:cNvPr>
          <p:cNvSpPr txBox="1"/>
          <p:nvPr/>
        </p:nvSpPr>
        <p:spPr>
          <a:xfrm>
            <a:off x="6430719" y="5718785"/>
            <a:ext cx="3079113" cy="369332"/>
          </a:xfrm>
          <a:prstGeom prst="rect">
            <a:avLst/>
          </a:prstGeom>
          <a:noFill/>
        </p:spPr>
        <p:txBody>
          <a:bodyPr wrap="none" rtlCol="0">
            <a:spAutoFit/>
          </a:bodyPr>
          <a:lstStyle/>
          <a:p>
            <a:r>
              <a:rPr lang="en-US" dirty="0"/>
              <a:t>Non-Interactive RL from base</a:t>
            </a:r>
          </a:p>
        </p:txBody>
      </p:sp>
      <p:cxnSp>
        <p:nvCxnSpPr>
          <p:cNvPr id="23" name="Elbow Connector 22">
            <a:extLst>
              <a:ext uri="{FF2B5EF4-FFF2-40B4-BE49-F238E27FC236}">
                <a16:creationId xmlns:a16="http://schemas.microsoft.com/office/drawing/2014/main" id="{E3FB8A94-A121-6D89-C11C-BA0A5CF17B19}"/>
              </a:ext>
            </a:extLst>
          </p:cNvPr>
          <p:cNvCxnSpPr>
            <a:cxnSpLocks/>
            <a:stCxn id="9" idx="2"/>
            <a:endCxn id="10" idx="2"/>
          </p:cNvCxnSpPr>
          <p:nvPr/>
        </p:nvCxnSpPr>
        <p:spPr>
          <a:xfrm rot="16200000" flipH="1">
            <a:off x="2698476" y="4338860"/>
            <a:ext cx="12700" cy="2202937"/>
          </a:xfrm>
          <a:prstGeom prst="bentConnector3">
            <a:avLst>
              <a:gd name="adj1" fmla="val 1800000"/>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4" name="Elbow Connector 23">
            <a:extLst>
              <a:ext uri="{FF2B5EF4-FFF2-40B4-BE49-F238E27FC236}">
                <a16:creationId xmlns:a16="http://schemas.microsoft.com/office/drawing/2014/main" id="{01A93B55-0776-9716-3543-ACF2EF10F3AD}"/>
              </a:ext>
            </a:extLst>
          </p:cNvPr>
          <p:cNvCxnSpPr>
            <a:cxnSpLocks/>
          </p:cNvCxnSpPr>
          <p:nvPr/>
        </p:nvCxnSpPr>
        <p:spPr>
          <a:xfrm rot="16200000" flipH="1">
            <a:off x="7823500" y="4280633"/>
            <a:ext cx="1835" cy="2317557"/>
          </a:xfrm>
          <a:prstGeom prst="bentConnector3">
            <a:avLst>
              <a:gd name="adj1" fmla="val 12557766"/>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50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6" grpId="0">
        <p:bldAsOne/>
      </p:bldGraphic>
      <p:bldP spid="9" grpId="0" animBg="1"/>
      <p:bldP spid="10" grpId="0" animBg="1"/>
      <p:bldP spid="15" grpId="0" animBg="1"/>
      <p:bldP spid="16" grpId="0" animBg="1"/>
      <p:bldP spid="19" grpId="0"/>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7EF9-564D-C835-DEB6-8969C3DAFB6F}"/>
              </a:ext>
            </a:extLst>
          </p:cNvPr>
          <p:cNvSpPr>
            <a:spLocks noGrp="1"/>
          </p:cNvSpPr>
          <p:nvPr>
            <p:ph type="title"/>
          </p:nvPr>
        </p:nvSpPr>
        <p:spPr/>
        <p:txBody>
          <a:bodyPr/>
          <a:lstStyle/>
          <a:p>
            <a:r>
              <a:rPr lang="en-US" dirty="0"/>
              <a:t>Interactive RL Training</a:t>
            </a:r>
          </a:p>
        </p:txBody>
      </p:sp>
      <p:sp>
        <p:nvSpPr>
          <p:cNvPr id="4" name="Slide Number Placeholder 3">
            <a:extLst>
              <a:ext uri="{FF2B5EF4-FFF2-40B4-BE49-F238E27FC236}">
                <a16:creationId xmlns:a16="http://schemas.microsoft.com/office/drawing/2014/main" id="{32D64B57-52B2-F429-974F-5E4B3319A2A6}"/>
              </a:ext>
            </a:extLst>
          </p:cNvPr>
          <p:cNvSpPr>
            <a:spLocks noGrp="1"/>
          </p:cNvSpPr>
          <p:nvPr>
            <p:ph type="sldNum" sz="quarter" idx="12"/>
          </p:nvPr>
        </p:nvSpPr>
        <p:spPr/>
        <p:txBody>
          <a:bodyPr/>
          <a:lstStyle/>
          <a:p>
            <a:fld id="{BA64772F-E81F-0045-92B8-B93AB4530561}" type="slidenum">
              <a:rPr lang="en-US" smtClean="0"/>
              <a:t>56</a:t>
            </a:fld>
            <a:endParaRPr lang="en-US"/>
          </a:p>
        </p:txBody>
      </p:sp>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8AE042B3-B872-4761-E75D-BA9236E638DD}"/>
                  </a:ext>
                </a:extLst>
              </p:cNvPr>
              <p:cNvSpPr/>
              <p:nvPr/>
            </p:nvSpPr>
            <p:spPr>
              <a:xfrm>
                <a:off x="1016697" y="3481622"/>
                <a:ext cx="466725" cy="48577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𝑞</m:t>
                      </m:r>
                    </m:oMath>
                  </m:oMathPara>
                </a14:m>
                <a:endParaRPr lang="en-US" sz="1600" dirty="0"/>
              </a:p>
            </p:txBody>
          </p:sp>
        </mc:Choice>
        <mc:Fallback xmlns="">
          <p:sp>
            <p:nvSpPr>
              <p:cNvPr id="5" name="Rounded Rectangle 4">
                <a:extLst>
                  <a:ext uri="{FF2B5EF4-FFF2-40B4-BE49-F238E27FC236}">
                    <a16:creationId xmlns:a16="http://schemas.microsoft.com/office/drawing/2014/main" id="{8AE042B3-B872-4761-E75D-BA9236E638DD}"/>
                  </a:ext>
                </a:extLst>
              </p:cNvPr>
              <p:cNvSpPr>
                <a:spLocks noRot="1" noChangeAspect="1" noMove="1" noResize="1" noEditPoints="1" noAdjustHandles="1" noChangeArrowheads="1" noChangeShapeType="1" noTextEdit="1"/>
              </p:cNvSpPr>
              <p:nvPr/>
            </p:nvSpPr>
            <p:spPr>
              <a:xfrm>
                <a:off x="1016697" y="3481622"/>
                <a:ext cx="466725" cy="485775"/>
              </a:xfrm>
              <a:prstGeom prst="roundRect">
                <a:avLst/>
              </a:prstGeom>
              <a:blipFill>
                <a:blip r:embed="rId2"/>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ounded Rectangle 5">
                <a:extLst>
                  <a:ext uri="{FF2B5EF4-FFF2-40B4-BE49-F238E27FC236}">
                    <a16:creationId xmlns:a16="http://schemas.microsoft.com/office/drawing/2014/main" id="{4F2F8152-777F-472F-7E5C-1F06CCD113B6}"/>
                  </a:ext>
                </a:extLst>
              </p:cNvPr>
              <p:cNvSpPr/>
              <p:nvPr/>
            </p:nvSpPr>
            <p:spPr>
              <a:xfrm>
                <a:off x="1912047" y="3481621"/>
                <a:ext cx="1066800" cy="485775"/>
              </a:xfrm>
              <a:prstGeom prst="roundRect">
                <a:avLst/>
              </a:prstGeom>
              <a:solidFill>
                <a:srgbClr val="FFFE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Policy</a:t>
                </a:r>
              </a:p>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r>
                            <a:rPr lang="en-US" sz="1600" i="1" smtClean="0">
                              <a:solidFill>
                                <a:schemeClr val="tx1"/>
                              </a:solidFill>
                              <a:latin typeface="Cambria Math" panose="02040503050406030204" pitchFamily="18" charset="0"/>
                              <a:ea typeface="Cambria Math" panose="02040503050406030204" pitchFamily="18" charset="0"/>
                            </a:rPr>
                            <m:t>𝜋</m:t>
                          </m:r>
                        </m:e>
                        <m:sub>
                          <m:r>
                            <a:rPr lang="en-US" sz="1600" i="1" smtClean="0">
                              <a:solidFill>
                                <a:schemeClr val="tx1"/>
                              </a:solidFill>
                              <a:latin typeface="Cambria Math" panose="02040503050406030204" pitchFamily="18" charset="0"/>
                              <a:ea typeface="Cambria Math" panose="02040503050406030204" pitchFamily="18" charset="0"/>
                            </a:rPr>
                            <m:t>𝜃</m:t>
                          </m:r>
                        </m:sub>
                      </m:sSub>
                    </m:oMath>
                  </m:oMathPara>
                </a14:m>
                <a:endParaRPr lang="en-US" sz="1600" dirty="0">
                  <a:solidFill>
                    <a:schemeClr val="tx1"/>
                  </a:solidFill>
                </a:endParaRPr>
              </a:p>
            </p:txBody>
          </p:sp>
        </mc:Choice>
        <mc:Fallback xmlns="">
          <p:sp>
            <p:nvSpPr>
              <p:cNvPr id="6" name="Rounded Rectangle 5">
                <a:extLst>
                  <a:ext uri="{FF2B5EF4-FFF2-40B4-BE49-F238E27FC236}">
                    <a16:creationId xmlns:a16="http://schemas.microsoft.com/office/drawing/2014/main" id="{4F2F8152-777F-472F-7E5C-1F06CCD113B6}"/>
                  </a:ext>
                </a:extLst>
              </p:cNvPr>
              <p:cNvSpPr>
                <a:spLocks noRot="1" noChangeAspect="1" noMove="1" noResize="1" noEditPoints="1" noAdjustHandles="1" noChangeArrowheads="1" noChangeShapeType="1" noTextEdit="1"/>
              </p:cNvSpPr>
              <p:nvPr/>
            </p:nvSpPr>
            <p:spPr>
              <a:xfrm>
                <a:off x="1912047" y="3481621"/>
                <a:ext cx="1066800" cy="485775"/>
              </a:xfrm>
              <a:prstGeom prst="roundRect">
                <a:avLst/>
              </a:prstGeom>
              <a:blipFill>
                <a:blip r:embed="rId3"/>
                <a:stretch>
                  <a:fillRect t="-9756" b="-4878"/>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512D8B74-B113-640F-900F-21AA7518C5F1}"/>
              </a:ext>
            </a:extLst>
          </p:cNvPr>
          <p:cNvCxnSpPr>
            <a:cxnSpLocks/>
            <a:stCxn id="6" idx="3"/>
            <a:endCxn id="13" idx="1"/>
          </p:cNvCxnSpPr>
          <p:nvPr/>
        </p:nvCxnSpPr>
        <p:spPr>
          <a:xfrm>
            <a:off x="2978847" y="3724509"/>
            <a:ext cx="62926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F3E7E78B-DE23-A9D7-2124-8AD20A967CED}"/>
              </a:ext>
            </a:extLst>
          </p:cNvPr>
          <p:cNvCxnSpPr>
            <a:cxnSpLocks/>
            <a:stCxn id="5" idx="3"/>
            <a:endCxn id="6" idx="1"/>
          </p:cNvCxnSpPr>
          <p:nvPr/>
        </p:nvCxnSpPr>
        <p:spPr>
          <a:xfrm flipV="1">
            <a:off x="1483422" y="3724509"/>
            <a:ext cx="428625"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9BCDD1CB-B59F-2294-8575-80ABE2D0A57C}"/>
              </a:ext>
            </a:extLst>
          </p:cNvPr>
          <p:cNvSpPr/>
          <p:nvPr/>
        </p:nvSpPr>
        <p:spPr>
          <a:xfrm>
            <a:off x="3608114" y="1605777"/>
            <a:ext cx="4655120" cy="4237464"/>
          </a:xfrm>
          <a:prstGeom prst="roundRect">
            <a:avLst>
              <a:gd name="adj" fmla="val 5542"/>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0A958998-FDCE-BA8C-B44B-34F9B8AD2393}"/>
              </a:ext>
            </a:extLst>
          </p:cNvPr>
          <p:cNvSpPr/>
          <p:nvPr/>
        </p:nvSpPr>
        <p:spPr>
          <a:xfrm>
            <a:off x="8544221" y="4324374"/>
            <a:ext cx="1219200" cy="40259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Test case</a:t>
            </a:r>
          </a:p>
        </p:txBody>
      </p:sp>
      <p:cxnSp>
        <p:nvCxnSpPr>
          <p:cNvPr id="15" name="Straight Arrow Connector 14">
            <a:extLst>
              <a:ext uri="{FF2B5EF4-FFF2-40B4-BE49-F238E27FC236}">
                <a16:creationId xmlns:a16="http://schemas.microsoft.com/office/drawing/2014/main" id="{CE854B7F-0543-92EB-6B08-7D60701EFD96}"/>
              </a:ext>
            </a:extLst>
          </p:cNvPr>
          <p:cNvCxnSpPr>
            <a:cxnSpLocks/>
            <a:stCxn id="14" idx="0"/>
            <a:endCxn id="16" idx="4"/>
          </p:cNvCxnSpPr>
          <p:nvPr/>
        </p:nvCxnSpPr>
        <p:spPr>
          <a:xfrm flipV="1">
            <a:off x="9153821" y="3962845"/>
            <a:ext cx="0" cy="36152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8DB7E4E1-8015-A650-AE85-551E4AE1ECF3}"/>
              </a:ext>
            </a:extLst>
          </p:cNvPr>
          <p:cNvSpPr/>
          <p:nvPr/>
        </p:nvSpPr>
        <p:spPr>
          <a:xfrm>
            <a:off x="8700659" y="3486174"/>
            <a:ext cx="906323" cy="476671"/>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Acc</a:t>
            </a:r>
          </a:p>
        </p:txBody>
      </p:sp>
      <p:cxnSp>
        <p:nvCxnSpPr>
          <p:cNvPr id="17" name="Straight Arrow Connector 16">
            <a:extLst>
              <a:ext uri="{FF2B5EF4-FFF2-40B4-BE49-F238E27FC236}">
                <a16:creationId xmlns:a16="http://schemas.microsoft.com/office/drawing/2014/main" id="{A9442188-59FD-0A70-4C12-318549ACDDAF}"/>
              </a:ext>
            </a:extLst>
          </p:cNvPr>
          <p:cNvCxnSpPr>
            <a:cxnSpLocks/>
            <a:stCxn id="13" idx="3"/>
            <a:endCxn id="16" idx="2"/>
          </p:cNvCxnSpPr>
          <p:nvPr/>
        </p:nvCxnSpPr>
        <p:spPr>
          <a:xfrm>
            <a:off x="8263234" y="3724509"/>
            <a:ext cx="437425"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CE6ACAAF-F891-965D-AF29-B25605F10431}"/>
              </a:ext>
            </a:extLst>
          </p:cNvPr>
          <p:cNvGrpSpPr/>
          <p:nvPr/>
        </p:nvGrpSpPr>
        <p:grpSpPr>
          <a:xfrm>
            <a:off x="10313211" y="2671996"/>
            <a:ext cx="790575" cy="2105025"/>
            <a:chOff x="6315077" y="2597147"/>
            <a:chExt cx="790575" cy="2105025"/>
          </a:xfrm>
        </p:grpSpPr>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5759257E-1149-1DF8-E8F7-6EC48C075375}"/>
                    </a:ext>
                  </a:extLst>
                </p:cNvPr>
                <p:cNvSpPr/>
                <p:nvPr/>
              </p:nvSpPr>
              <p:spPr>
                <a:xfrm>
                  <a:off x="6429377" y="2705100"/>
                  <a:ext cx="561975" cy="48577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acc>
                              <m:accPr>
                                <m:chr m:val="̂"/>
                                <m:ctrlPr>
                                  <a:rPr lang="en-US" sz="1600" i="1" smtClean="0">
                                    <a:solidFill>
                                      <a:schemeClr val="tx1"/>
                                    </a:solidFill>
                                    <a:latin typeface="Cambria Math" panose="02040503050406030204" pitchFamily="18" charset="0"/>
                                  </a:rPr>
                                </m:ctrlPr>
                              </m:accPr>
                              <m:e>
                                <m:r>
                                  <a:rPr lang="en-US" sz="1600" b="0" i="1" smtClean="0">
                                    <a:solidFill>
                                      <a:schemeClr val="tx1"/>
                                    </a:solidFill>
                                    <a:latin typeface="Cambria Math" panose="02040503050406030204" pitchFamily="18" charset="0"/>
                                  </a:rPr>
                                  <m:t>𝐴</m:t>
                                </m:r>
                              </m:e>
                            </m:acc>
                          </m:e>
                          <m:sub>
                            <m:r>
                              <a:rPr lang="en-US" sz="1600" b="0" i="1" smtClean="0">
                                <a:solidFill>
                                  <a:schemeClr val="tx1"/>
                                </a:solidFill>
                                <a:latin typeface="Cambria Math" panose="02040503050406030204" pitchFamily="18" charset="0"/>
                              </a:rPr>
                              <m:t>1</m:t>
                            </m:r>
                          </m:sub>
                        </m:sSub>
                      </m:oMath>
                    </m:oMathPara>
                  </a14:m>
                  <a:endParaRPr lang="en-US" sz="1600" dirty="0">
                    <a:solidFill>
                      <a:schemeClr val="tx1"/>
                    </a:solidFill>
                  </a:endParaRPr>
                </a:p>
              </p:txBody>
            </p:sp>
          </mc:Choice>
          <mc:Fallback xmlns="">
            <p:sp>
              <p:nvSpPr>
                <p:cNvPr id="62" name="Rounded Rectangle 61">
                  <a:extLst>
                    <a:ext uri="{FF2B5EF4-FFF2-40B4-BE49-F238E27FC236}">
                      <a16:creationId xmlns:a16="http://schemas.microsoft.com/office/drawing/2014/main" id="{9243F341-E075-93E9-5D8F-32767B12E3C8}"/>
                    </a:ext>
                  </a:extLst>
                </p:cNvPr>
                <p:cNvSpPr>
                  <a:spLocks noRot="1" noChangeAspect="1" noMove="1" noResize="1" noEditPoints="1" noAdjustHandles="1" noChangeArrowheads="1" noChangeShapeType="1" noTextEdit="1"/>
                </p:cNvSpPr>
                <p:nvPr/>
              </p:nvSpPr>
              <p:spPr>
                <a:xfrm>
                  <a:off x="6429377" y="2705100"/>
                  <a:ext cx="561975" cy="485775"/>
                </a:xfrm>
                <a:prstGeom prst="round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C9814594-970C-6352-4AD0-32B47843D2BF}"/>
                    </a:ext>
                  </a:extLst>
                </p:cNvPr>
                <p:cNvSpPr/>
                <p:nvPr/>
              </p:nvSpPr>
              <p:spPr>
                <a:xfrm>
                  <a:off x="6429377" y="3408362"/>
                  <a:ext cx="561975" cy="48577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𝐴</m:t>
                                </m:r>
                              </m:e>
                            </m:acc>
                          </m:e>
                          <m:sub>
                            <m:r>
                              <a:rPr lang="en-US" sz="1600" b="0" i="1" smtClean="0">
                                <a:solidFill>
                                  <a:schemeClr val="tx1"/>
                                </a:solidFill>
                                <a:latin typeface="Cambria Math" panose="02040503050406030204" pitchFamily="18" charset="0"/>
                              </a:rPr>
                              <m:t>2</m:t>
                            </m:r>
                          </m:sub>
                        </m:sSub>
                      </m:oMath>
                    </m:oMathPara>
                  </a14:m>
                  <a:endParaRPr lang="en-US" sz="1600" dirty="0">
                    <a:solidFill>
                      <a:schemeClr val="tx1"/>
                    </a:solidFill>
                  </a:endParaRPr>
                </a:p>
              </p:txBody>
            </p:sp>
          </mc:Choice>
          <mc:Fallback xmlns="">
            <p:sp>
              <p:nvSpPr>
                <p:cNvPr id="63" name="Rounded Rectangle 62">
                  <a:extLst>
                    <a:ext uri="{FF2B5EF4-FFF2-40B4-BE49-F238E27FC236}">
                      <a16:creationId xmlns:a16="http://schemas.microsoft.com/office/drawing/2014/main" id="{37D0EFC9-F8BE-249A-1CB1-AE175AAD55A7}"/>
                    </a:ext>
                  </a:extLst>
                </p:cNvPr>
                <p:cNvSpPr>
                  <a:spLocks noRot="1" noChangeAspect="1" noMove="1" noResize="1" noEditPoints="1" noAdjustHandles="1" noChangeArrowheads="1" noChangeShapeType="1" noTextEdit="1"/>
                </p:cNvSpPr>
                <p:nvPr/>
              </p:nvSpPr>
              <p:spPr>
                <a:xfrm>
                  <a:off x="6429377" y="3408362"/>
                  <a:ext cx="561975" cy="485775"/>
                </a:xfrm>
                <a:prstGeom prst="round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a:extLst>
                    <a:ext uri="{FF2B5EF4-FFF2-40B4-BE49-F238E27FC236}">
                      <a16:creationId xmlns:a16="http://schemas.microsoft.com/office/drawing/2014/main" id="{3F6D00FF-E738-6B7C-0C9F-286E63ADFC49}"/>
                    </a:ext>
                  </a:extLst>
                </p:cNvPr>
                <p:cNvSpPr/>
                <p:nvPr/>
              </p:nvSpPr>
              <p:spPr>
                <a:xfrm>
                  <a:off x="6429377" y="4111624"/>
                  <a:ext cx="561975" cy="48577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𝐴</m:t>
                                </m:r>
                              </m:e>
                            </m:acc>
                          </m:e>
                          <m:sub>
                            <m:r>
                              <a:rPr lang="en-US" sz="1600" b="0" i="1" smtClean="0">
                                <a:solidFill>
                                  <a:schemeClr val="tx1"/>
                                </a:solidFill>
                                <a:latin typeface="Cambria Math" panose="02040503050406030204" pitchFamily="18" charset="0"/>
                              </a:rPr>
                              <m:t>3</m:t>
                            </m:r>
                          </m:sub>
                        </m:sSub>
                      </m:oMath>
                    </m:oMathPara>
                  </a14:m>
                  <a:endParaRPr lang="en-US" sz="1600" dirty="0">
                    <a:solidFill>
                      <a:schemeClr val="tx1"/>
                    </a:solidFill>
                  </a:endParaRPr>
                </a:p>
              </p:txBody>
            </p:sp>
          </mc:Choice>
          <mc:Fallback xmlns="">
            <p:sp>
              <p:nvSpPr>
                <p:cNvPr id="10240" name="Rounded Rectangle 10239">
                  <a:extLst>
                    <a:ext uri="{FF2B5EF4-FFF2-40B4-BE49-F238E27FC236}">
                      <a16:creationId xmlns:a16="http://schemas.microsoft.com/office/drawing/2014/main" id="{4A6DD621-1D5E-E420-E283-64F99C2B2C41}"/>
                    </a:ext>
                  </a:extLst>
                </p:cNvPr>
                <p:cNvSpPr>
                  <a:spLocks noRot="1" noChangeAspect="1" noMove="1" noResize="1" noEditPoints="1" noAdjustHandles="1" noChangeArrowheads="1" noChangeShapeType="1" noTextEdit="1"/>
                </p:cNvSpPr>
                <p:nvPr/>
              </p:nvSpPr>
              <p:spPr>
                <a:xfrm>
                  <a:off x="6429377" y="4111624"/>
                  <a:ext cx="561975" cy="485775"/>
                </a:xfrm>
                <a:prstGeom prst="roundRect">
                  <a:avLst/>
                </a:prstGeom>
                <a:blipFill>
                  <a:blip r:embed="rId13"/>
                  <a:stretch>
                    <a:fillRect/>
                  </a:stretch>
                </a:blipFill>
              </p:spPr>
              <p:txBody>
                <a:bodyPr/>
                <a:lstStyle/>
                <a:p>
                  <a:r>
                    <a:rPr lang="en-US">
                      <a:noFill/>
                    </a:rPr>
                    <a:t> </a:t>
                  </a:r>
                </a:p>
              </p:txBody>
            </p:sp>
          </mc:Fallback>
        </mc:AlternateContent>
        <p:sp>
          <p:nvSpPr>
            <p:cNvPr id="22" name="Rounded Rectangle 21">
              <a:extLst>
                <a:ext uri="{FF2B5EF4-FFF2-40B4-BE49-F238E27FC236}">
                  <a16:creationId xmlns:a16="http://schemas.microsoft.com/office/drawing/2014/main" id="{90CFC31D-CECB-021C-B01A-16EC9D4185AB}"/>
                </a:ext>
              </a:extLst>
            </p:cNvPr>
            <p:cNvSpPr/>
            <p:nvPr/>
          </p:nvSpPr>
          <p:spPr>
            <a:xfrm>
              <a:off x="6315077" y="2597147"/>
              <a:ext cx="790575" cy="210502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 name="Straight Arrow Connector 22">
            <a:extLst>
              <a:ext uri="{FF2B5EF4-FFF2-40B4-BE49-F238E27FC236}">
                <a16:creationId xmlns:a16="http://schemas.microsoft.com/office/drawing/2014/main" id="{7BEADC4D-89C2-E05B-2EBB-135DE211643E}"/>
              </a:ext>
            </a:extLst>
          </p:cNvPr>
          <p:cNvCxnSpPr>
            <a:cxnSpLocks/>
            <a:stCxn id="16" idx="6"/>
            <a:endCxn id="22" idx="1"/>
          </p:cNvCxnSpPr>
          <p:nvPr/>
        </p:nvCxnSpPr>
        <p:spPr>
          <a:xfrm flipV="1">
            <a:off x="9606982" y="3724509"/>
            <a:ext cx="706229"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Elbow Connector 23">
            <a:extLst>
              <a:ext uri="{FF2B5EF4-FFF2-40B4-BE49-F238E27FC236}">
                <a16:creationId xmlns:a16="http://schemas.microsoft.com/office/drawing/2014/main" id="{00B007B2-0434-F68F-A2B5-B068A1D7D10C}"/>
              </a:ext>
            </a:extLst>
          </p:cNvPr>
          <p:cNvCxnSpPr>
            <a:cxnSpLocks/>
            <a:stCxn id="22" idx="2"/>
            <a:endCxn id="6" idx="2"/>
          </p:cNvCxnSpPr>
          <p:nvPr/>
        </p:nvCxnSpPr>
        <p:spPr>
          <a:xfrm rot="5400000" flipH="1">
            <a:off x="6172160" y="240683"/>
            <a:ext cx="809625" cy="8263052"/>
          </a:xfrm>
          <a:prstGeom prst="bentConnector3">
            <a:avLst>
              <a:gd name="adj1" fmla="val -17711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5" name="Picture 34">
            <a:extLst>
              <a:ext uri="{FF2B5EF4-FFF2-40B4-BE49-F238E27FC236}">
                <a16:creationId xmlns:a16="http://schemas.microsoft.com/office/drawing/2014/main" id="{F3F98651-34AB-5828-0BDF-B3ABCB7A6B41}"/>
              </a:ext>
            </a:extLst>
          </p:cNvPr>
          <p:cNvPicPr>
            <a:picLocks noChangeAspect="1"/>
          </p:cNvPicPr>
          <p:nvPr/>
        </p:nvPicPr>
        <p:blipFill>
          <a:blip r:embed="rId14"/>
          <a:stretch>
            <a:fillRect/>
          </a:stretch>
        </p:blipFill>
        <p:spPr>
          <a:xfrm>
            <a:off x="3801669" y="1715835"/>
            <a:ext cx="581916" cy="581916"/>
          </a:xfrm>
          <a:prstGeom prst="rect">
            <a:avLst/>
          </a:prstGeom>
        </p:spPr>
      </p:pic>
      <p:pic>
        <p:nvPicPr>
          <p:cNvPr id="36" name="Picture 35">
            <a:extLst>
              <a:ext uri="{FF2B5EF4-FFF2-40B4-BE49-F238E27FC236}">
                <a16:creationId xmlns:a16="http://schemas.microsoft.com/office/drawing/2014/main" id="{3FEA472E-CD3B-77E0-AC6F-C260F9815C24}"/>
              </a:ext>
            </a:extLst>
          </p:cNvPr>
          <p:cNvPicPr>
            <a:picLocks noChangeAspect="1"/>
          </p:cNvPicPr>
          <p:nvPr/>
        </p:nvPicPr>
        <p:blipFill>
          <a:blip r:embed="rId14"/>
          <a:stretch>
            <a:fillRect/>
          </a:stretch>
        </p:blipFill>
        <p:spPr>
          <a:xfrm>
            <a:off x="3801669" y="2574342"/>
            <a:ext cx="581916" cy="581916"/>
          </a:xfrm>
          <a:prstGeom prst="rect">
            <a:avLst/>
          </a:prstGeom>
        </p:spPr>
      </p:pic>
      <p:pic>
        <p:nvPicPr>
          <p:cNvPr id="37" name="Picture 36">
            <a:extLst>
              <a:ext uri="{FF2B5EF4-FFF2-40B4-BE49-F238E27FC236}">
                <a16:creationId xmlns:a16="http://schemas.microsoft.com/office/drawing/2014/main" id="{967D2659-1465-8EBB-FF6D-3F641547716E}"/>
              </a:ext>
            </a:extLst>
          </p:cNvPr>
          <p:cNvPicPr>
            <a:picLocks noChangeAspect="1"/>
          </p:cNvPicPr>
          <p:nvPr/>
        </p:nvPicPr>
        <p:blipFill>
          <a:blip r:embed="rId14"/>
          <a:stretch>
            <a:fillRect/>
          </a:stretch>
        </p:blipFill>
        <p:spPr>
          <a:xfrm>
            <a:off x="3801669" y="3432849"/>
            <a:ext cx="581916" cy="581916"/>
          </a:xfrm>
          <a:prstGeom prst="rect">
            <a:avLst/>
          </a:prstGeom>
        </p:spPr>
      </p:pic>
      <p:pic>
        <p:nvPicPr>
          <p:cNvPr id="38" name="Picture 37">
            <a:extLst>
              <a:ext uri="{FF2B5EF4-FFF2-40B4-BE49-F238E27FC236}">
                <a16:creationId xmlns:a16="http://schemas.microsoft.com/office/drawing/2014/main" id="{3572B2B4-23B7-7337-A89B-431FABC0FEB5}"/>
              </a:ext>
            </a:extLst>
          </p:cNvPr>
          <p:cNvPicPr>
            <a:picLocks noChangeAspect="1"/>
          </p:cNvPicPr>
          <p:nvPr/>
        </p:nvPicPr>
        <p:blipFill>
          <a:blip r:embed="rId14"/>
          <a:stretch>
            <a:fillRect/>
          </a:stretch>
        </p:blipFill>
        <p:spPr>
          <a:xfrm>
            <a:off x="3801669" y="5149862"/>
            <a:ext cx="581916" cy="581916"/>
          </a:xfrm>
          <a:prstGeom prst="rect">
            <a:avLst/>
          </a:prstGeom>
        </p:spPr>
      </p:pic>
      <p:pic>
        <p:nvPicPr>
          <p:cNvPr id="39" name="Picture 38">
            <a:extLst>
              <a:ext uri="{FF2B5EF4-FFF2-40B4-BE49-F238E27FC236}">
                <a16:creationId xmlns:a16="http://schemas.microsoft.com/office/drawing/2014/main" id="{5599360D-E368-7EA8-0A3A-77EE86E95BB1}"/>
              </a:ext>
            </a:extLst>
          </p:cNvPr>
          <p:cNvPicPr>
            <a:picLocks noChangeAspect="1"/>
          </p:cNvPicPr>
          <p:nvPr/>
        </p:nvPicPr>
        <p:blipFill>
          <a:blip r:embed="rId14"/>
          <a:stretch>
            <a:fillRect/>
          </a:stretch>
        </p:blipFill>
        <p:spPr>
          <a:xfrm>
            <a:off x="3801669" y="4291356"/>
            <a:ext cx="581916" cy="581916"/>
          </a:xfrm>
          <a:prstGeom prst="rect">
            <a:avLst/>
          </a:prstGeom>
        </p:spPr>
      </p:pic>
      <p:pic>
        <p:nvPicPr>
          <p:cNvPr id="40" name="Picture 2" descr="Error message - Free computer icons">
            <a:extLst>
              <a:ext uri="{FF2B5EF4-FFF2-40B4-BE49-F238E27FC236}">
                <a16:creationId xmlns:a16="http://schemas.microsoft.com/office/drawing/2014/main" id="{AFA29B95-8C7B-5696-3433-006FB3898F2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25866" y="1753748"/>
            <a:ext cx="581916" cy="58191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59B50D45-D019-0B8C-FBC1-ACF702880B89}"/>
              </a:ext>
            </a:extLst>
          </p:cNvPr>
          <p:cNvPicPr>
            <a:picLocks noChangeAspect="1"/>
          </p:cNvPicPr>
          <p:nvPr/>
        </p:nvPicPr>
        <p:blipFill>
          <a:blip r:embed="rId14"/>
          <a:stretch>
            <a:fillRect/>
          </a:stretch>
        </p:blipFill>
        <p:spPr>
          <a:xfrm>
            <a:off x="5379611" y="1753748"/>
            <a:ext cx="581916" cy="581916"/>
          </a:xfrm>
          <a:prstGeom prst="rect">
            <a:avLst/>
          </a:prstGeom>
        </p:spPr>
      </p:pic>
      <p:pic>
        <p:nvPicPr>
          <p:cNvPr id="42" name="Picture 2" descr="Error message - Free computer icons">
            <a:extLst>
              <a:ext uri="{FF2B5EF4-FFF2-40B4-BE49-F238E27FC236}">
                <a16:creationId xmlns:a16="http://schemas.microsoft.com/office/drawing/2014/main" id="{7FA59A9E-6AF5-1098-E7E5-44758588C10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99882" y="3429000"/>
            <a:ext cx="581916" cy="58191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Error message - Free computer icons">
            <a:extLst>
              <a:ext uri="{FF2B5EF4-FFF2-40B4-BE49-F238E27FC236}">
                <a16:creationId xmlns:a16="http://schemas.microsoft.com/office/drawing/2014/main" id="{53A5A4A5-F64C-D9FD-E7D7-F7A881D904A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99882" y="4270226"/>
            <a:ext cx="581916" cy="58191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B0ACFFD8-B37C-999C-8FF0-C4ADBD2FC129}"/>
              </a:ext>
            </a:extLst>
          </p:cNvPr>
          <p:cNvPicPr>
            <a:picLocks noChangeAspect="1"/>
          </p:cNvPicPr>
          <p:nvPr/>
        </p:nvPicPr>
        <p:blipFill>
          <a:blip r:embed="rId14"/>
          <a:stretch>
            <a:fillRect/>
          </a:stretch>
        </p:blipFill>
        <p:spPr>
          <a:xfrm>
            <a:off x="5379611" y="3432849"/>
            <a:ext cx="581916" cy="581916"/>
          </a:xfrm>
          <a:prstGeom prst="rect">
            <a:avLst/>
          </a:prstGeom>
        </p:spPr>
      </p:pic>
      <p:pic>
        <p:nvPicPr>
          <p:cNvPr id="45" name="Picture 44">
            <a:extLst>
              <a:ext uri="{FF2B5EF4-FFF2-40B4-BE49-F238E27FC236}">
                <a16:creationId xmlns:a16="http://schemas.microsoft.com/office/drawing/2014/main" id="{8D4FC492-A009-D597-6F12-FF4A5548B38E}"/>
              </a:ext>
            </a:extLst>
          </p:cNvPr>
          <p:cNvPicPr>
            <a:picLocks noChangeAspect="1"/>
          </p:cNvPicPr>
          <p:nvPr/>
        </p:nvPicPr>
        <p:blipFill>
          <a:blip r:embed="rId14"/>
          <a:stretch>
            <a:fillRect/>
          </a:stretch>
        </p:blipFill>
        <p:spPr>
          <a:xfrm>
            <a:off x="5379611" y="4293879"/>
            <a:ext cx="581916" cy="581916"/>
          </a:xfrm>
          <a:prstGeom prst="rect">
            <a:avLst/>
          </a:prstGeom>
        </p:spPr>
      </p:pic>
      <p:pic>
        <p:nvPicPr>
          <p:cNvPr id="46" name="Picture 2" descr="Error message - Free computer icons">
            <a:extLst>
              <a:ext uri="{FF2B5EF4-FFF2-40B4-BE49-F238E27FC236}">
                <a16:creationId xmlns:a16="http://schemas.microsoft.com/office/drawing/2014/main" id="{17D32BEA-9A08-49FD-905B-925DE265EBD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43823" y="4270226"/>
            <a:ext cx="581916" cy="58191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378553C3-B350-3866-1026-406BB7C64B69}"/>
              </a:ext>
            </a:extLst>
          </p:cNvPr>
          <p:cNvPicPr>
            <a:picLocks noChangeAspect="1"/>
          </p:cNvPicPr>
          <p:nvPr/>
        </p:nvPicPr>
        <p:blipFill>
          <a:blip r:embed="rId14"/>
          <a:stretch>
            <a:fillRect/>
          </a:stretch>
        </p:blipFill>
        <p:spPr>
          <a:xfrm>
            <a:off x="6923552" y="4293879"/>
            <a:ext cx="581916" cy="581916"/>
          </a:xfrm>
          <a:prstGeom prst="rect">
            <a:avLst/>
          </a:prstGeom>
        </p:spPr>
      </p:pic>
      <p:sp>
        <p:nvSpPr>
          <p:cNvPr id="53" name="TextBox 52">
            <a:extLst>
              <a:ext uri="{FF2B5EF4-FFF2-40B4-BE49-F238E27FC236}">
                <a16:creationId xmlns:a16="http://schemas.microsoft.com/office/drawing/2014/main" id="{B24D0996-1BC5-C8BA-FEA2-0B13B89CA7BC}"/>
              </a:ext>
            </a:extLst>
          </p:cNvPr>
          <p:cNvSpPr txBox="1"/>
          <p:nvPr/>
        </p:nvSpPr>
        <p:spPr>
          <a:xfrm>
            <a:off x="6045271" y="1860040"/>
            <a:ext cx="743473" cy="369332"/>
          </a:xfrm>
          <a:prstGeom prst="rect">
            <a:avLst/>
          </a:prstGeom>
          <a:noFill/>
        </p:spPr>
        <p:txBody>
          <a:bodyPr wrap="none" rtlCol="0">
            <a:spAutoFit/>
          </a:bodyPr>
          <a:lstStyle/>
          <a:p>
            <a:r>
              <a:rPr lang="en-US" dirty="0"/>
              <a:t>[EOS]</a:t>
            </a:r>
          </a:p>
        </p:txBody>
      </p:sp>
      <p:sp>
        <p:nvSpPr>
          <p:cNvPr id="56" name="TextBox 55">
            <a:extLst>
              <a:ext uri="{FF2B5EF4-FFF2-40B4-BE49-F238E27FC236}">
                <a16:creationId xmlns:a16="http://schemas.microsoft.com/office/drawing/2014/main" id="{DF1DB756-75D5-C065-5705-E1D20DDED91D}"/>
              </a:ext>
            </a:extLst>
          </p:cNvPr>
          <p:cNvSpPr txBox="1"/>
          <p:nvPr/>
        </p:nvSpPr>
        <p:spPr>
          <a:xfrm>
            <a:off x="4506162" y="2680634"/>
            <a:ext cx="743473" cy="369332"/>
          </a:xfrm>
          <a:prstGeom prst="rect">
            <a:avLst/>
          </a:prstGeom>
          <a:noFill/>
        </p:spPr>
        <p:txBody>
          <a:bodyPr wrap="none" rtlCol="0">
            <a:spAutoFit/>
          </a:bodyPr>
          <a:lstStyle/>
          <a:p>
            <a:r>
              <a:rPr lang="en-US" dirty="0"/>
              <a:t>[EOS]</a:t>
            </a:r>
          </a:p>
        </p:txBody>
      </p:sp>
      <p:sp>
        <p:nvSpPr>
          <p:cNvPr id="57" name="TextBox 56">
            <a:extLst>
              <a:ext uri="{FF2B5EF4-FFF2-40B4-BE49-F238E27FC236}">
                <a16:creationId xmlns:a16="http://schemas.microsoft.com/office/drawing/2014/main" id="{E945758F-116D-B009-5A2B-EB2FE075962F}"/>
              </a:ext>
            </a:extLst>
          </p:cNvPr>
          <p:cNvSpPr txBox="1"/>
          <p:nvPr/>
        </p:nvSpPr>
        <p:spPr>
          <a:xfrm>
            <a:off x="6045271" y="3535292"/>
            <a:ext cx="743473" cy="369332"/>
          </a:xfrm>
          <a:prstGeom prst="rect">
            <a:avLst/>
          </a:prstGeom>
          <a:noFill/>
        </p:spPr>
        <p:txBody>
          <a:bodyPr wrap="none" rtlCol="0">
            <a:spAutoFit/>
          </a:bodyPr>
          <a:lstStyle/>
          <a:p>
            <a:r>
              <a:rPr lang="en-US" dirty="0"/>
              <a:t>[EOS]</a:t>
            </a:r>
          </a:p>
        </p:txBody>
      </p:sp>
      <p:sp>
        <p:nvSpPr>
          <p:cNvPr id="60" name="TextBox 59">
            <a:extLst>
              <a:ext uri="{FF2B5EF4-FFF2-40B4-BE49-F238E27FC236}">
                <a16:creationId xmlns:a16="http://schemas.microsoft.com/office/drawing/2014/main" id="{5D8F8F97-2048-704B-A474-0F474AF828E8}"/>
              </a:ext>
            </a:extLst>
          </p:cNvPr>
          <p:cNvSpPr txBox="1"/>
          <p:nvPr/>
        </p:nvSpPr>
        <p:spPr>
          <a:xfrm>
            <a:off x="7500660" y="4369922"/>
            <a:ext cx="743473" cy="369332"/>
          </a:xfrm>
          <a:prstGeom prst="rect">
            <a:avLst/>
          </a:prstGeom>
          <a:noFill/>
        </p:spPr>
        <p:txBody>
          <a:bodyPr wrap="none" rtlCol="0">
            <a:spAutoFit/>
          </a:bodyPr>
          <a:lstStyle/>
          <a:p>
            <a:r>
              <a:rPr lang="en-US" dirty="0"/>
              <a:t>[EOS]</a:t>
            </a:r>
          </a:p>
        </p:txBody>
      </p:sp>
      <p:sp>
        <p:nvSpPr>
          <p:cNvPr id="64" name="TextBox 63">
            <a:extLst>
              <a:ext uri="{FF2B5EF4-FFF2-40B4-BE49-F238E27FC236}">
                <a16:creationId xmlns:a16="http://schemas.microsoft.com/office/drawing/2014/main" id="{DA8521F5-B746-FFE1-0B97-D91DE8C98372}"/>
              </a:ext>
            </a:extLst>
          </p:cNvPr>
          <p:cNvSpPr txBox="1"/>
          <p:nvPr/>
        </p:nvSpPr>
        <p:spPr>
          <a:xfrm>
            <a:off x="4491008" y="5239718"/>
            <a:ext cx="743473" cy="369332"/>
          </a:xfrm>
          <a:prstGeom prst="rect">
            <a:avLst/>
          </a:prstGeom>
          <a:noFill/>
        </p:spPr>
        <p:txBody>
          <a:bodyPr wrap="none" rtlCol="0">
            <a:spAutoFit/>
          </a:bodyPr>
          <a:lstStyle/>
          <a:p>
            <a:r>
              <a:rPr lang="en-US" dirty="0"/>
              <a:t>[EOS]</a:t>
            </a:r>
          </a:p>
        </p:txBody>
      </p:sp>
    </p:spTree>
    <p:extLst>
      <p:ext uri="{BB962C8B-B14F-4D97-AF65-F5344CB8AC3E}">
        <p14:creationId xmlns:p14="http://schemas.microsoft.com/office/powerpoint/2010/main" val="9678487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878-C4CE-E5C7-DE92-828584A64A52}"/>
              </a:ext>
            </a:extLst>
          </p:cNvPr>
          <p:cNvSpPr>
            <a:spLocks noGrp="1"/>
          </p:cNvSpPr>
          <p:nvPr>
            <p:ph type="title"/>
          </p:nvPr>
        </p:nvSpPr>
        <p:spPr/>
        <p:txBody>
          <a:bodyPr/>
          <a:lstStyle/>
          <a:p>
            <a:r>
              <a:rPr lang="en-US" dirty="0"/>
              <a:t>Experimental Results (Interactive RL)</a:t>
            </a:r>
          </a:p>
        </p:txBody>
      </p:sp>
      <p:sp>
        <p:nvSpPr>
          <p:cNvPr id="4" name="Slide Number Placeholder 3">
            <a:extLst>
              <a:ext uri="{FF2B5EF4-FFF2-40B4-BE49-F238E27FC236}">
                <a16:creationId xmlns:a16="http://schemas.microsoft.com/office/drawing/2014/main" id="{DF0D0007-72FE-9E03-D676-0D5E3825D773}"/>
              </a:ext>
            </a:extLst>
          </p:cNvPr>
          <p:cNvSpPr>
            <a:spLocks noGrp="1"/>
          </p:cNvSpPr>
          <p:nvPr>
            <p:ph type="sldNum" sz="quarter" idx="12"/>
          </p:nvPr>
        </p:nvSpPr>
        <p:spPr/>
        <p:txBody>
          <a:bodyPr/>
          <a:lstStyle/>
          <a:p>
            <a:fld id="{BA64772F-E81F-0045-92B8-B93AB4530561}" type="slidenum">
              <a:rPr lang="en-US" smtClean="0"/>
              <a:t>57</a:t>
            </a:fld>
            <a:endParaRPr lang="en-US"/>
          </a:p>
        </p:txBody>
      </p:sp>
      <p:graphicFrame>
        <p:nvGraphicFramePr>
          <p:cNvPr id="5" name="Content Placeholder 5">
            <a:extLst>
              <a:ext uri="{FF2B5EF4-FFF2-40B4-BE49-F238E27FC236}">
                <a16:creationId xmlns:a16="http://schemas.microsoft.com/office/drawing/2014/main" id="{B4B6F176-61EB-751F-909D-37ECD7299031}"/>
              </a:ext>
            </a:extLst>
          </p:cNvPr>
          <p:cNvGraphicFramePr>
            <a:graphicFrameLocks/>
          </p:cNvGraphicFramePr>
          <p:nvPr/>
        </p:nvGraphicFramePr>
        <p:xfrm>
          <a:off x="963039" y="1690688"/>
          <a:ext cx="9871216" cy="4072803"/>
        </p:xfrm>
        <a:graphic>
          <a:graphicData uri="http://schemas.openxmlformats.org/drawingml/2006/chart">
            <c:chart xmlns:c="http://schemas.openxmlformats.org/drawingml/2006/chart" xmlns:r="http://schemas.openxmlformats.org/officeDocument/2006/relationships" r:id="rId2"/>
          </a:graphicData>
        </a:graphic>
      </p:graphicFrame>
      <p:sp>
        <p:nvSpPr>
          <p:cNvPr id="7" name="Rounded Rectangle 6">
            <a:extLst>
              <a:ext uri="{FF2B5EF4-FFF2-40B4-BE49-F238E27FC236}">
                <a16:creationId xmlns:a16="http://schemas.microsoft.com/office/drawing/2014/main" id="{DA7B910F-CFD5-DBB5-BBEF-406F329D7356}"/>
              </a:ext>
            </a:extLst>
          </p:cNvPr>
          <p:cNvSpPr/>
          <p:nvPr/>
        </p:nvSpPr>
        <p:spPr>
          <a:xfrm>
            <a:off x="1923907" y="5510641"/>
            <a:ext cx="189186" cy="208729"/>
          </a:xfrm>
          <a:prstGeom prst="roundRect">
            <a:avLst/>
          </a:prstGeom>
          <a:solidFill>
            <a:schemeClr val="bg1">
              <a:lumMod val="9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478CA5FD-C964-69AC-C8A3-54210AA4D2BF}"/>
              </a:ext>
            </a:extLst>
          </p:cNvPr>
          <p:cNvSpPr/>
          <p:nvPr/>
        </p:nvSpPr>
        <p:spPr>
          <a:xfrm>
            <a:off x="4917144" y="5505307"/>
            <a:ext cx="189186" cy="208729"/>
          </a:xfrm>
          <a:prstGeom prst="roundRect">
            <a:avLst/>
          </a:prstGeom>
          <a:solidFill>
            <a:schemeClr val="bg1">
              <a:lumMod val="9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Elbow Connector 9">
            <a:extLst>
              <a:ext uri="{FF2B5EF4-FFF2-40B4-BE49-F238E27FC236}">
                <a16:creationId xmlns:a16="http://schemas.microsoft.com/office/drawing/2014/main" id="{24AD9892-EAE9-F170-D70B-3059C4300547}"/>
              </a:ext>
            </a:extLst>
          </p:cNvPr>
          <p:cNvCxnSpPr>
            <a:cxnSpLocks/>
            <a:stCxn id="7" idx="2"/>
            <a:endCxn id="9" idx="2"/>
          </p:cNvCxnSpPr>
          <p:nvPr/>
        </p:nvCxnSpPr>
        <p:spPr>
          <a:xfrm rot="5400000" flipH="1" flipV="1">
            <a:off x="3512451" y="4220084"/>
            <a:ext cx="5334" cy="2993237"/>
          </a:xfrm>
          <a:prstGeom prst="bentConnector3">
            <a:avLst>
              <a:gd name="adj1" fmla="val -4285714"/>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C823752C-C958-B50E-2A95-D5578463C833}"/>
              </a:ext>
            </a:extLst>
          </p:cNvPr>
          <p:cNvSpPr txBox="1"/>
          <p:nvPr/>
        </p:nvSpPr>
        <p:spPr>
          <a:xfrm>
            <a:off x="2498974" y="5966885"/>
            <a:ext cx="2032288" cy="369332"/>
          </a:xfrm>
          <a:prstGeom prst="rect">
            <a:avLst/>
          </a:prstGeom>
          <a:noFill/>
        </p:spPr>
        <p:txBody>
          <a:bodyPr wrap="none" rtlCol="0">
            <a:spAutoFit/>
          </a:bodyPr>
          <a:lstStyle/>
          <a:p>
            <a:r>
              <a:rPr lang="en-US" dirty="0"/>
              <a:t>Non-Interactive RL</a:t>
            </a:r>
          </a:p>
        </p:txBody>
      </p:sp>
      <p:sp>
        <p:nvSpPr>
          <p:cNvPr id="6" name="Rectangle 5">
            <a:extLst>
              <a:ext uri="{FF2B5EF4-FFF2-40B4-BE49-F238E27FC236}">
                <a16:creationId xmlns:a16="http://schemas.microsoft.com/office/drawing/2014/main" id="{25A18720-6900-9C08-CA1F-56C9DB340B48}"/>
              </a:ext>
            </a:extLst>
          </p:cNvPr>
          <p:cNvSpPr/>
          <p:nvPr/>
        </p:nvSpPr>
        <p:spPr>
          <a:xfrm>
            <a:off x="7335313" y="1690688"/>
            <a:ext cx="3498942" cy="42761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8348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878-C4CE-E5C7-DE92-828584A64A52}"/>
              </a:ext>
            </a:extLst>
          </p:cNvPr>
          <p:cNvSpPr>
            <a:spLocks noGrp="1"/>
          </p:cNvSpPr>
          <p:nvPr>
            <p:ph type="title"/>
          </p:nvPr>
        </p:nvSpPr>
        <p:spPr/>
        <p:txBody>
          <a:bodyPr/>
          <a:lstStyle/>
          <a:p>
            <a:r>
              <a:rPr lang="en-US" dirty="0"/>
              <a:t>Experimental Results (Interactive RL)</a:t>
            </a:r>
          </a:p>
        </p:txBody>
      </p:sp>
      <p:sp>
        <p:nvSpPr>
          <p:cNvPr id="4" name="Slide Number Placeholder 3">
            <a:extLst>
              <a:ext uri="{FF2B5EF4-FFF2-40B4-BE49-F238E27FC236}">
                <a16:creationId xmlns:a16="http://schemas.microsoft.com/office/drawing/2014/main" id="{DF0D0007-72FE-9E03-D676-0D5E3825D773}"/>
              </a:ext>
            </a:extLst>
          </p:cNvPr>
          <p:cNvSpPr>
            <a:spLocks noGrp="1"/>
          </p:cNvSpPr>
          <p:nvPr>
            <p:ph type="sldNum" sz="quarter" idx="12"/>
          </p:nvPr>
        </p:nvSpPr>
        <p:spPr/>
        <p:txBody>
          <a:bodyPr/>
          <a:lstStyle/>
          <a:p>
            <a:fld id="{BA64772F-E81F-0045-92B8-B93AB4530561}" type="slidenum">
              <a:rPr lang="en-US" smtClean="0"/>
              <a:t>58</a:t>
            </a:fld>
            <a:endParaRPr lang="en-US"/>
          </a:p>
        </p:txBody>
      </p:sp>
      <p:graphicFrame>
        <p:nvGraphicFramePr>
          <p:cNvPr id="5" name="Content Placeholder 5">
            <a:extLst>
              <a:ext uri="{FF2B5EF4-FFF2-40B4-BE49-F238E27FC236}">
                <a16:creationId xmlns:a16="http://schemas.microsoft.com/office/drawing/2014/main" id="{B4B6F176-61EB-751F-909D-37ECD7299031}"/>
              </a:ext>
            </a:extLst>
          </p:cNvPr>
          <p:cNvGraphicFramePr>
            <a:graphicFrameLocks/>
          </p:cNvGraphicFramePr>
          <p:nvPr>
            <p:extLst>
              <p:ext uri="{D42A27DB-BD31-4B8C-83A1-F6EECF244321}">
                <p14:modId xmlns:p14="http://schemas.microsoft.com/office/powerpoint/2010/main" val="810017392"/>
              </p:ext>
            </p:extLst>
          </p:nvPr>
        </p:nvGraphicFramePr>
        <p:xfrm>
          <a:off x="963039" y="1690688"/>
          <a:ext cx="9871216" cy="4072803"/>
        </p:xfrm>
        <a:graphic>
          <a:graphicData uri="http://schemas.openxmlformats.org/drawingml/2006/chart">
            <c:chart xmlns:c="http://schemas.openxmlformats.org/drawingml/2006/chart" xmlns:r="http://schemas.openxmlformats.org/officeDocument/2006/relationships" r:id="rId2"/>
          </a:graphicData>
        </a:graphic>
      </p:graphicFrame>
      <p:sp>
        <p:nvSpPr>
          <p:cNvPr id="7" name="Rounded Rectangle 6">
            <a:extLst>
              <a:ext uri="{FF2B5EF4-FFF2-40B4-BE49-F238E27FC236}">
                <a16:creationId xmlns:a16="http://schemas.microsoft.com/office/drawing/2014/main" id="{DA7B910F-CFD5-DBB5-BBEF-406F329D7356}"/>
              </a:ext>
            </a:extLst>
          </p:cNvPr>
          <p:cNvSpPr/>
          <p:nvPr/>
        </p:nvSpPr>
        <p:spPr>
          <a:xfrm>
            <a:off x="1923907" y="5510641"/>
            <a:ext cx="189186" cy="208729"/>
          </a:xfrm>
          <a:prstGeom prst="roundRect">
            <a:avLst/>
          </a:prstGeom>
          <a:solidFill>
            <a:schemeClr val="bg1">
              <a:lumMod val="9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478CA5FD-C964-69AC-C8A3-54210AA4D2BF}"/>
              </a:ext>
            </a:extLst>
          </p:cNvPr>
          <p:cNvSpPr/>
          <p:nvPr/>
        </p:nvSpPr>
        <p:spPr>
          <a:xfrm>
            <a:off x="8024026" y="5505307"/>
            <a:ext cx="189186" cy="208729"/>
          </a:xfrm>
          <a:prstGeom prst="roundRect">
            <a:avLst/>
          </a:prstGeom>
          <a:solidFill>
            <a:schemeClr val="bg1">
              <a:lumMod val="9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Elbow Connector 9">
            <a:extLst>
              <a:ext uri="{FF2B5EF4-FFF2-40B4-BE49-F238E27FC236}">
                <a16:creationId xmlns:a16="http://schemas.microsoft.com/office/drawing/2014/main" id="{24AD9892-EAE9-F170-D70B-3059C4300547}"/>
              </a:ext>
            </a:extLst>
          </p:cNvPr>
          <p:cNvCxnSpPr>
            <a:cxnSpLocks/>
            <a:stCxn id="7" idx="2"/>
            <a:endCxn id="9" idx="2"/>
          </p:cNvCxnSpPr>
          <p:nvPr/>
        </p:nvCxnSpPr>
        <p:spPr>
          <a:xfrm rot="5400000" flipH="1" flipV="1">
            <a:off x="5065892" y="2666643"/>
            <a:ext cx="5334" cy="6100119"/>
          </a:xfrm>
          <a:prstGeom prst="bentConnector3">
            <a:avLst>
              <a:gd name="adj1" fmla="val -4285714"/>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C823752C-C958-B50E-2A95-D5578463C833}"/>
              </a:ext>
            </a:extLst>
          </p:cNvPr>
          <p:cNvSpPr txBox="1"/>
          <p:nvPr/>
        </p:nvSpPr>
        <p:spPr>
          <a:xfrm>
            <a:off x="4300079" y="5966885"/>
            <a:ext cx="1536959" cy="369332"/>
          </a:xfrm>
          <a:prstGeom prst="rect">
            <a:avLst/>
          </a:prstGeom>
          <a:noFill/>
        </p:spPr>
        <p:txBody>
          <a:bodyPr wrap="none" rtlCol="0">
            <a:spAutoFit/>
          </a:bodyPr>
          <a:lstStyle/>
          <a:p>
            <a:r>
              <a:rPr lang="en-US" dirty="0"/>
              <a:t>Interactive RL</a:t>
            </a:r>
          </a:p>
        </p:txBody>
      </p:sp>
    </p:spTree>
    <p:extLst>
      <p:ext uri="{BB962C8B-B14F-4D97-AF65-F5344CB8AC3E}">
        <p14:creationId xmlns:p14="http://schemas.microsoft.com/office/powerpoint/2010/main" val="33405661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FE9B-E176-E106-92EC-19770D4B2DA9}"/>
              </a:ext>
            </a:extLst>
          </p:cNvPr>
          <p:cNvSpPr>
            <a:spLocks noGrp="1"/>
          </p:cNvSpPr>
          <p:nvPr>
            <p:ph type="title"/>
          </p:nvPr>
        </p:nvSpPr>
        <p:spPr/>
        <p:txBody>
          <a:bodyPr/>
          <a:lstStyle/>
          <a:p>
            <a:r>
              <a:rPr lang="en-US" dirty="0"/>
              <a:t>Talk Outline</a:t>
            </a:r>
          </a:p>
        </p:txBody>
      </p:sp>
      <p:sp>
        <p:nvSpPr>
          <p:cNvPr id="3" name="Content Placeholder 2">
            <a:extLst>
              <a:ext uri="{FF2B5EF4-FFF2-40B4-BE49-F238E27FC236}">
                <a16:creationId xmlns:a16="http://schemas.microsoft.com/office/drawing/2014/main" id="{781804ED-C963-82E8-F6EA-0FDF5C705A7A}"/>
              </a:ext>
            </a:extLst>
          </p:cNvPr>
          <p:cNvSpPr>
            <a:spLocks noGrp="1"/>
          </p:cNvSpPr>
          <p:nvPr>
            <p:ph idx="1"/>
          </p:nvPr>
        </p:nvSpPr>
        <p:spPr/>
        <p:txBody>
          <a:bodyPr>
            <a:normAutofit/>
          </a:bodyPr>
          <a:lstStyle/>
          <a:p>
            <a:r>
              <a:rPr lang="en-US" dirty="0">
                <a:solidFill>
                  <a:schemeClr val="bg1">
                    <a:lumMod val="95000"/>
                  </a:schemeClr>
                </a:solidFill>
              </a:rPr>
              <a:t>Section 1: Math</a:t>
            </a:r>
          </a:p>
          <a:p>
            <a:pPr lvl="1"/>
            <a:r>
              <a:rPr lang="en-US" dirty="0">
                <a:solidFill>
                  <a:schemeClr val="bg1">
                    <a:lumMod val="95000"/>
                  </a:schemeClr>
                </a:solidFill>
              </a:rPr>
              <a:t>Interacting with Python Tools</a:t>
            </a:r>
          </a:p>
          <a:p>
            <a:pPr lvl="1"/>
            <a:endParaRPr lang="en-US" dirty="0"/>
          </a:p>
          <a:p>
            <a:r>
              <a:rPr lang="en-US" dirty="0">
                <a:solidFill>
                  <a:schemeClr val="bg1">
                    <a:lumMod val="95000"/>
                  </a:schemeClr>
                </a:solidFill>
              </a:rPr>
              <a:t>Section 2: Coding</a:t>
            </a:r>
          </a:p>
          <a:p>
            <a:pPr lvl="1"/>
            <a:r>
              <a:rPr lang="en-US" dirty="0">
                <a:solidFill>
                  <a:schemeClr val="bg1">
                    <a:lumMod val="95000"/>
                  </a:schemeClr>
                </a:solidFill>
              </a:rPr>
              <a:t>Interacting with Executor</a:t>
            </a:r>
          </a:p>
          <a:p>
            <a:pPr lvl="1"/>
            <a:endParaRPr lang="en-US" dirty="0">
              <a:solidFill>
                <a:schemeClr val="bg1">
                  <a:lumMod val="95000"/>
                </a:schemeClr>
              </a:solidFill>
            </a:endParaRPr>
          </a:p>
          <a:p>
            <a:r>
              <a:rPr lang="en-US" dirty="0"/>
              <a:t>Other Work</a:t>
            </a:r>
          </a:p>
          <a:p>
            <a:pPr lvl="1"/>
            <a:r>
              <a:rPr lang="en-US" dirty="0"/>
              <a:t>Evaluation &amp; Multimodal &amp; RAG</a:t>
            </a:r>
          </a:p>
          <a:p>
            <a:pPr lvl="1"/>
            <a:endParaRPr lang="en-US" dirty="0">
              <a:solidFill>
                <a:schemeClr val="bg1">
                  <a:lumMod val="95000"/>
                </a:schemeClr>
              </a:solidFill>
            </a:endParaRPr>
          </a:p>
          <a:p>
            <a:r>
              <a:rPr lang="en-US" dirty="0">
                <a:solidFill>
                  <a:schemeClr val="bg1">
                    <a:lumMod val="95000"/>
                  </a:schemeClr>
                </a:solidFill>
              </a:rPr>
              <a:t>Future Work</a:t>
            </a:r>
          </a:p>
        </p:txBody>
      </p:sp>
      <p:sp>
        <p:nvSpPr>
          <p:cNvPr id="4" name="Slide Number Placeholder 3">
            <a:extLst>
              <a:ext uri="{FF2B5EF4-FFF2-40B4-BE49-F238E27FC236}">
                <a16:creationId xmlns:a16="http://schemas.microsoft.com/office/drawing/2014/main" id="{9E4FCF7C-09EF-8DD4-8B79-89727004F360}"/>
              </a:ext>
            </a:extLst>
          </p:cNvPr>
          <p:cNvSpPr>
            <a:spLocks noGrp="1"/>
          </p:cNvSpPr>
          <p:nvPr>
            <p:ph type="sldNum" sz="quarter" idx="12"/>
          </p:nvPr>
        </p:nvSpPr>
        <p:spPr/>
        <p:txBody>
          <a:bodyPr/>
          <a:lstStyle/>
          <a:p>
            <a:fld id="{BA64772F-E81F-0045-92B8-B93AB4530561}" type="slidenum">
              <a:rPr lang="en-US" smtClean="0"/>
              <a:t>59</a:t>
            </a:fld>
            <a:endParaRPr lang="en-US"/>
          </a:p>
        </p:txBody>
      </p:sp>
    </p:spTree>
    <p:extLst>
      <p:ext uri="{BB962C8B-B14F-4D97-AF65-F5344CB8AC3E}">
        <p14:creationId xmlns:p14="http://schemas.microsoft.com/office/powerpoint/2010/main" val="1517821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F87D-6B61-1D66-6634-895F34FA155C}"/>
              </a:ext>
            </a:extLst>
          </p:cNvPr>
          <p:cNvSpPr>
            <a:spLocks noGrp="1"/>
          </p:cNvSpPr>
          <p:nvPr>
            <p:ph type="title"/>
          </p:nvPr>
        </p:nvSpPr>
        <p:spPr/>
        <p:txBody>
          <a:bodyPr/>
          <a:lstStyle/>
          <a:p>
            <a:r>
              <a:rPr lang="en-US" dirty="0"/>
              <a:t>Hallucination (mathematics)</a:t>
            </a:r>
          </a:p>
        </p:txBody>
      </p:sp>
      <p:sp>
        <p:nvSpPr>
          <p:cNvPr id="4" name="Slide Number Placeholder 3">
            <a:extLst>
              <a:ext uri="{FF2B5EF4-FFF2-40B4-BE49-F238E27FC236}">
                <a16:creationId xmlns:a16="http://schemas.microsoft.com/office/drawing/2014/main" id="{3785F8E7-4750-5193-5B39-5E47BD889B5D}"/>
              </a:ext>
            </a:extLst>
          </p:cNvPr>
          <p:cNvSpPr>
            <a:spLocks noGrp="1"/>
          </p:cNvSpPr>
          <p:nvPr>
            <p:ph type="sldNum" sz="quarter" idx="12"/>
          </p:nvPr>
        </p:nvSpPr>
        <p:spPr/>
        <p:txBody>
          <a:bodyPr/>
          <a:lstStyle/>
          <a:p>
            <a:fld id="{BA64772F-E81F-0045-92B8-B93AB4530561}" type="slidenum">
              <a:rPr lang="en-US" smtClean="0"/>
              <a:t>6</a:t>
            </a:fld>
            <a:endParaRPr lang="en-US"/>
          </a:p>
        </p:txBody>
      </p:sp>
      <p:grpSp>
        <p:nvGrpSpPr>
          <p:cNvPr id="22" name="Group 21">
            <a:extLst>
              <a:ext uri="{FF2B5EF4-FFF2-40B4-BE49-F238E27FC236}">
                <a16:creationId xmlns:a16="http://schemas.microsoft.com/office/drawing/2014/main" id="{4F204C3F-B3E0-2B4B-17DD-F557F49579A9}"/>
              </a:ext>
            </a:extLst>
          </p:cNvPr>
          <p:cNvGrpSpPr/>
          <p:nvPr/>
        </p:nvGrpSpPr>
        <p:grpSpPr>
          <a:xfrm>
            <a:off x="3390570" y="4501525"/>
            <a:ext cx="7201425" cy="1646903"/>
            <a:chOff x="2383588" y="1437565"/>
            <a:chExt cx="7201425" cy="1646903"/>
          </a:xfrm>
        </p:grpSpPr>
        <p:sp>
          <p:nvSpPr>
            <p:cNvPr id="9" name="TextBox 8">
              <a:extLst>
                <a:ext uri="{FF2B5EF4-FFF2-40B4-BE49-F238E27FC236}">
                  <a16:creationId xmlns:a16="http://schemas.microsoft.com/office/drawing/2014/main" id="{0E117795-1117-5444-9FAF-BD26351A8A24}"/>
                </a:ext>
              </a:extLst>
            </p:cNvPr>
            <p:cNvSpPr txBox="1"/>
            <p:nvPr/>
          </p:nvSpPr>
          <p:spPr>
            <a:xfrm>
              <a:off x="3030692" y="2123855"/>
              <a:ext cx="6554321" cy="923330"/>
            </a:xfrm>
            <a:prstGeom prst="rect">
              <a:avLst/>
            </a:prstGeom>
            <a:noFill/>
          </p:spPr>
          <p:txBody>
            <a:bodyPr wrap="square">
              <a:spAutoFit/>
            </a:bodyPr>
            <a:lstStyle/>
            <a:p>
              <a:r>
                <a:rPr lang="en-CA" dirty="0"/>
                <a:t>The first number is 0, the second number is 1, therefore, the third number is 0+1=1. After some iteration, the 50th number is 32,432,268,459.</a:t>
              </a:r>
            </a:p>
          </p:txBody>
        </p:sp>
        <p:pic>
          <p:nvPicPr>
            <p:cNvPr id="10" name="Graphic 9" descr="Close with solid fill">
              <a:extLst>
                <a:ext uri="{FF2B5EF4-FFF2-40B4-BE49-F238E27FC236}">
                  <a16:creationId xmlns:a16="http://schemas.microsoft.com/office/drawing/2014/main" id="{20339D0A-A992-422D-3344-B8076812F5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71633" y="2725546"/>
              <a:ext cx="313661" cy="313661"/>
            </a:xfrm>
            <a:prstGeom prst="rect">
              <a:avLst/>
            </a:prstGeom>
          </p:spPr>
        </p:pic>
        <p:sp>
          <p:nvSpPr>
            <p:cNvPr id="11" name="TextBox 10">
              <a:extLst>
                <a:ext uri="{FF2B5EF4-FFF2-40B4-BE49-F238E27FC236}">
                  <a16:creationId xmlns:a16="http://schemas.microsoft.com/office/drawing/2014/main" id="{AC8A2C7B-ACFE-B1D4-6644-01EA9F3B5C3E}"/>
                </a:ext>
              </a:extLst>
            </p:cNvPr>
            <p:cNvSpPr txBox="1"/>
            <p:nvPr/>
          </p:nvSpPr>
          <p:spPr>
            <a:xfrm>
              <a:off x="3030692" y="1646279"/>
              <a:ext cx="6097772" cy="369332"/>
            </a:xfrm>
            <a:prstGeom prst="rect">
              <a:avLst/>
            </a:prstGeom>
            <a:noFill/>
          </p:spPr>
          <p:txBody>
            <a:bodyPr wrap="square">
              <a:spAutoFit/>
            </a:bodyPr>
            <a:lstStyle/>
            <a:p>
              <a:r>
                <a:rPr lang="en-CA" b="1" dirty="0"/>
                <a:t>Question:</a:t>
              </a:r>
              <a:r>
                <a:rPr lang="en-CA" dirty="0"/>
                <a:t> What is the 50th number in Fibonacci sequence?</a:t>
              </a:r>
              <a:endParaRPr lang="en-US" dirty="0"/>
            </a:p>
          </p:txBody>
        </p:sp>
        <p:pic>
          <p:nvPicPr>
            <p:cNvPr id="12" name="Picture 2" descr="ChatGPT Logo, symbol, meaning, history, PNG, brand">
              <a:extLst>
                <a:ext uri="{FF2B5EF4-FFF2-40B4-BE49-F238E27FC236}">
                  <a16:creationId xmlns:a16="http://schemas.microsoft.com/office/drawing/2014/main" id="{7B601EE5-0461-8AAF-BEBF-33181F9EDA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0111" y="2373352"/>
              <a:ext cx="713162" cy="4011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artoon of a person sitting at a desk with a computer&#10;&#10;Description automatically generated">
              <a:extLst>
                <a:ext uri="{FF2B5EF4-FFF2-40B4-BE49-F238E27FC236}">
                  <a16:creationId xmlns:a16="http://schemas.microsoft.com/office/drawing/2014/main" id="{F5A1DBE0-0461-5E20-2111-7F43FC3F794D}"/>
                </a:ext>
              </a:extLst>
            </p:cNvPr>
            <p:cNvPicPr>
              <a:picLocks noChangeAspect="1"/>
            </p:cNvPicPr>
            <p:nvPr/>
          </p:nvPicPr>
          <p:blipFill>
            <a:blip r:embed="rId6"/>
            <a:stretch>
              <a:fillRect/>
            </a:stretch>
          </p:blipFill>
          <p:spPr>
            <a:xfrm>
              <a:off x="2522692" y="1437565"/>
              <a:ext cx="508000" cy="635000"/>
            </a:xfrm>
            <a:prstGeom prst="rect">
              <a:avLst/>
            </a:prstGeom>
          </p:spPr>
        </p:pic>
        <p:sp>
          <p:nvSpPr>
            <p:cNvPr id="20" name="Rounded Rectangle 19">
              <a:extLst>
                <a:ext uri="{FF2B5EF4-FFF2-40B4-BE49-F238E27FC236}">
                  <a16:creationId xmlns:a16="http://schemas.microsoft.com/office/drawing/2014/main" id="{E0417174-D4A2-534F-881F-4E75E17D0D7D}"/>
                </a:ext>
              </a:extLst>
            </p:cNvPr>
            <p:cNvSpPr/>
            <p:nvPr/>
          </p:nvSpPr>
          <p:spPr>
            <a:xfrm>
              <a:off x="2383588" y="1478089"/>
              <a:ext cx="7201425" cy="160637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E1531E9E-6813-136D-5813-32739FB977BB}"/>
              </a:ext>
            </a:extLst>
          </p:cNvPr>
          <p:cNvGrpSpPr/>
          <p:nvPr/>
        </p:nvGrpSpPr>
        <p:grpSpPr>
          <a:xfrm>
            <a:off x="3390569" y="2940410"/>
            <a:ext cx="7201425" cy="1398008"/>
            <a:chOff x="2420111" y="4024248"/>
            <a:chExt cx="7201425" cy="1398008"/>
          </a:xfrm>
        </p:grpSpPr>
        <p:sp>
          <p:nvSpPr>
            <p:cNvPr id="14" name="TextBox 13">
              <a:extLst>
                <a:ext uri="{FF2B5EF4-FFF2-40B4-BE49-F238E27FC236}">
                  <a16:creationId xmlns:a16="http://schemas.microsoft.com/office/drawing/2014/main" id="{1FF6FDC8-CC7C-F236-FD44-8EC9CA0791A7}"/>
                </a:ext>
              </a:extLst>
            </p:cNvPr>
            <p:cNvSpPr txBox="1"/>
            <p:nvPr/>
          </p:nvSpPr>
          <p:spPr>
            <a:xfrm>
              <a:off x="3133273" y="4872222"/>
              <a:ext cx="4051001" cy="369332"/>
            </a:xfrm>
            <a:prstGeom prst="rect">
              <a:avLst/>
            </a:prstGeom>
            <a:noFill/>
          </p:spPr>
          <p:txBody>
            <a:bodyPr wrap="square">
              <a:spAutoFit/>
            </a:bodyPr>
            <a:lstStyle/>
            <a:p>
              <a:r>
                <a:rPr lang="en-CA" dirty="0"/>
                <a:t>The result of 8432 * 3391 is 28,567,792.</a:t>
              </a:r>
            </a:p>
          </p:txBody>
        </p:sp>
        <p:pic>
          <p:nvPicPr>
            <p:cNvPr id="15" name="Graphic 14" descr="Close with solid fill">
              <a:extLst>
                <a:ext uri="{FF2B5EF4-FFF2-40B4-BE49-F238E27FC236}">
                  <a16:creationId xmlns:a16="http://schemas.microsoft.com/office/drawing/2014/main" id="{AE3CD779-F6CB-9613-DB85-E912BDD3ED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1742" y="4927893"/>
              <a:ext cx="313661" cy="313661"/>
            </a:xfrm>
            <a:prstGeom prst="rect">
              <a:avLst/>
            </a:prstGeom>
          </p:spPr>
        </p:pic>
        <p:sp>
          <p:nvSpPr>
            <p:cNvPr id="16" name="TextBox 15">
              <a:extLst>
                <a:ext uri="{FF2B5EF4-FFF2-40B4-BE49-F238E27FC236}">
                  <a16:creationId xmlns:a16="http://schemas.microsoft.com/office/drawing/2014/main" id="{29524FFC-115B-DA1C-8EAC-740C27B96548}"/>
                </a:ext>
              </a:extLst>
            </p:cNvPr>
            <p:cNvSpPr txBox="1"/>
            <p:nvPr/>
          </p:nvSpPr>
          <p:spPr>
            <a:xfrm>
              <a:off x="3133273" y="4254928"/>
              <a:ext cx="3539376" cy="369332"/>
            </a:xfrm>
            <a:prstGeom prst="rect">
              <a:avLst/>
            </a:prstGeom>
            <a:noFill/>
          </p:spPr>
          <p:txBody>
            <a:bodyPr wrap="square">
              <a:spAutoFit/>
            </a:bodyPr>
            <a:lstStyle/>
            <a:p>
              <a:r>
                <a:rPr lang="en-CA" b="1" dirty="0"/>
                <a:t>Question:</a:t>
              </a:r>
              <a:r>
                <a:rPr lang="en-CA" dirty="0"/>
                <a:t> What is 8432 * 3391?</a:t>
              </a:r>
              <a:endParaRPr lang="en-US" dirty="0"/>
            </a:p>
          </p:txBody>
        </p:sp>
        <p:pic>
          <p:nvPicPr>
            <p:cNvPr id="17" name="Picture 2" descr="ChatGPT Logo, symbol, meaning, history, PNG, brand">
              <a:extLst>
                <a:ext uri="{FF2B5EF4-FFF2-40B4-BE49-F238E27FC236}">
                  <a16:creationId xmlns:a16="http://schemas.microsoft.com/office/drawing/2014/main" id="{5E6949DF-13E2-DC3F-21F5-F04A9BBBE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2692" y="4907859"/>
              <a:ext cx="713162" cy="4011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cartoon of a person sitting at a desk with a computer&#10;&#10;Description automatically generated">
              <a:extLst>
                <a:ext uri="{FF2B5EF4-FFF2-40B4-BE49-F238E27FC236}">
                  <a16:creationId xmlns:a16="http://schemas.microsoft.com/office/drawing/2014/main" id="{E7F907A5-87A3-CAC8-956C-24D03D479196}"/>
                </a:ext>
              </a:extLst>
            </p:cNvPr>
            <p:cNvPicPr>
              <a:picLocks noChangeAspect="1"/>
            </p:cNvPicPr>
            <p:nvPr/>
          </p:nvPicPr>
          <p:blipFill>
            <a:blip r:embed="rId6"/>
            <a:stretch>
              <a:fillRect/>
            </a:stretch>
          </p:blipFill>
          <p:spPr>
            <a:xfrm>
              <a:off x="2637630" y="4046214"/>
              <a:ext cx="508000" cy="635000"/>
            </a:xfrm>
            <a:prstGeom prst="rect">
              <a:avLst/>
            </a:prstGeom>
          </p:spPr>
        </p:pic>
        <p:sp>
          <p:nvSpPr>
            <p:cNvPr id="21" name="Rounded Rectangle 20">
              <a:extLst>
                <a:ext uri="{FF2B5EF4-FFF2-40B4-BE49-F238E27FC236}">
                  <a16:creationId xmlns:a16="http://schemas.microsoft.com/office/drawing/2014/main" id="{A81A9A71-2056-0562-71B5-12353A9EBEA7}"/>
                </a:ext>
              </a:extLst>
            </p:cNvPr>
            <p:cNvSpPr/>
            <p:nvPr/>
          </p:nvSpPr>
          <p:spPr>
            <a:xfrm>
              <a:off x="2420111" y="4024248"/>
              <a:ext cx="7201425" cy="139800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EB9C3B48-F895-4C1A-32E1-4429FB9556BD}"/>
              </a:ext>
            </a:extLst>
          </p:cNvPr>
          <p:cNvGrpSpPr/>
          <p:nvPr/>
        </p:nvGrpSpPr>
        <p:grpSpPr>
          <a:xfrm>
            <a:off x="3387211" y="1361700"/>
            <a:ext cx="7201425" cy="1398008"/>
            <a:chOff x="2420111" y="4024248"/>
            <a:chExt cx="7201425" cy="1398008"/>
          </a:xfrm>
        </p:grpSpPr>
        <p:sp>
          <p:nvSpPr>
            <p:cNvPr id="25" name="TextBox 24">
              <a:extLst>
                <a:ext uri="{FF2B5EF4-FFF2-40B4-BE49-F238E27FC236}">
                  <a16:creationId xmlns:a16="http://schemas.microsoft.com/office/drawing/2014/main" id="{1A1C7648-2DE0-E76A-401C-7874704BC5B2}"/>
                </a:ext>
              </a:extLst>
            </p:cNvPr>
            <p:cNvSpPr txBox="1"/>
            <p:nvPr/>
          </p:nvSpPr>
          <p:spPr>
            <a:xfrm>
              <a:off x="3133273" y="4872222"/>
              <a:ext cx="4051001" cy="369332"/>
            </a:xfrm>
            <a:prstGeom prst="rect">
              <a:avLst/>
            </a:prstGeom>
            <a:noFill/>
          </p:spPr>
          <p:txBody>
            <a:bodyPr wrap="square">
              <a:spAutoFit/>
            </a:bodyPr>
            <a:lstStyle/>
            <a:p>
              <a:r>
                <a:rPr lang="en-CA" dirty="0"/>
                <a:t>The result of 100 + 222 is 322</a:t>
              </a:r>
            </a:p>
          </p:txBody>
        </p:sp>
        <p:sp>
          <p:nvSpPr>
            <p:cNvPr id="27" name="TextBox 26">
              <a:extLst>
                <a:ext uri="{FF2B5EF4-FFF2-40B4-BE49-F238E27FC236}">
                  <a16:creationId xmlns:a16="http://schemas.microsoft.com/office/drawing/2014/main" id="{FB347807-D50F-DE59-AF05-27B9781AFF05}"/>
                </a:ext>
              </a:extLst>
            </p:cNvPr>
            <p:cNvSpPr txBox="1"/>
            <p:nvPr/>
          </p:nvSpPr>
          <p:spPr>
            <a:xfrm>
              <a:off x="3133273" y="4254928"/>
              <a:ext cx="3539376" cy="369332"/>
            </a:xfrm>
            <a:prstGeom prst="rect">
              <a:avLst/>
            </a:prstGeom>
            <a:noFill/>
          </p:spPr>
          <p:txBody>
            <a:bodyPr wrap="square">
              <a:spAutoFit/>
            </a:bodyPr>
            <a:lstStyle/>
            <a:p>
              <a:r>
                <a:rPr lang="en-CA" b="1" dirty="0"/>
                <a:t>Question:</a:t>
              </a:r>
              <a:r>
                <a:rPr lang="en-CA" dirty="0"/>
                <a:t> What is 100 + 222?</a:t>
              </a:r>
              <a:endParaRPr lang="en-US" dirty="0"/>
            </a:p>
          </p:txBody>
        </p:sp>
        <p:pic>
          <p:nvPicPr>
            <p:cNvPr id="28" name="Picture 2" descr="ChatGPT Logo, symbol, meaning, history, PNG, brand">
              <a:extLst>
                <a:ext uri="{FF2B5EF4-FFF2-40B4-BE49-F238E27FC236}">
                  <a16:creationId xmlns:a16="http://schemas.microsoft.com/office/drawing/2014/main" id="{8F3BA8D2-1F18-BE52-D38B-30F70928B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2692" y="4907859"/>
              <a:ext cx="713162" cy="4011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cartoon of a person sitting at a desk with a computer&#10;&#10;Description automatically generated">
              <a:extLst>
                <a:ext uri="{FF2B5EF4-FFF2-40B4-BE49-F238E27FC236}">
                  <a16:creationId xmlns:a16="http://schemas.microsoft.com/office/drawing/2014/main" id="{3581AB46-31EB-DFCB-F2CF-1616AEA62E6F}"/>
                </a:ext>
              </a:extLst>
            </p:cNvPr>
            <p:cNvPicPr>
              <a:picLocks noChangeAspect="1"/>
            </p:cNvPicPr>
            <p:nvPr/>
          </p:nvPicPr>
          <p:blipFill>
            <a:blip r:embed="rId6"/>
            <a:stretch>
              <a:fillRect/>
            </a:stretch>
          </p:blipFill>
          <p:spPr>
            <a:xfrm>
              <a:off x="2637630" y="4046214"/>
              <a:ext cx="508000" cy="635000"/>
            </a:xfrm>
            <a:prstGeom prst="rect">
              <a:avLst/>
            </a:prstGeom>
          </p:spPr>
        </p:pic>
        <p:sp>
          <p:nvSpPr>
            <p:cNvPr id="30" name="Rounded Rectangle 29">
              <a:extLst>
                <a:ext uri="{FF2B5EF4-FFF2-40B4-BE49-F238E27FC236}">
                  <a16:creationId xmlns:a16="http://schemas.microsoft.com/office/drawing/2014/main" id="{2D3A3A3B-4855-27D2-8C22-93CCD657C27D}"/>
                </a:ext>
              </a:extLst>
            </p:cNvPr>
            <p:cNvSpPr/>
            <p:nvPr/>
          </p:nvSpPr>
          <p:spPr>
            <a:xfrm>
              <a:off x="2420111" y="4024248"/>
              <a:ext cx="7201425" cy="139800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7713B938-3F28-9134-B586-7FA5901B41CE}"/>
              </a:ext>
            </a:extLst>
          </p:cNvPr>
          <p:cNvSpPr txBox="1"/>
          <p:nvPr/>
        </p:nvSpPr>
        <p:spPr>
          <a:xfrm>
            <a:off x="834474" y="1876038"/>
            <a:ext cx="1592359" cy="369332"/>
          </a:xfrm>
          <a:prstGeom prst="rect">
            <a:avLst/>
          </a:prstGeom>
          <a:noFill/>
        </p:spPr>
        <p:txBody>
          <a:bodyPr wrap="none" rtlCol="0">
            <a:spAutoFit/>
          </a:bodyPr>
          <a:lstStyle/>
          <a:p>
            <a:r>
              <a:rPr lang="en-US" dirty="0"/>
              <a:t>In-distribution</a:t>
            </a:r>
          </a:p>
        </p:txBody>
      </p:sp>
      <p:sp>
        <p:nvSpPr>
          <p:cNvPr id="32" name="TextBox 31">
            <a:extLst>
              <a:ext uri="{FF2B5EF4-FFF2-40B4-BE49-F238E27FC236}">
                <a16:creationId xmlns:a16="http://schemas.microsoft.com/office/drawing/2014/main" id="{F483269D-74DB-43AD-7161-EC54FA602A76}"/>
              </a:ext>
            </a:extLst>
          </p:cNvPr>
          <p:cNvSpPr txBox="1"/>
          <p:nvPr/>
        </p:nvSpPr>
        <p:spPr>
          <a:xfrm>
            <a:off x="838200" y="4172717"/>
            <a:ext cx="2049087" cy="369332"/>
          </a:xfrm>
          <a:prstGeom prst="rect">
            <a:avLst/>
          </a:prstGeom>
          <a:noFill/>
        </p:spPr>
        <p:txBody>
          <a:bodyPr wrap="none" rtlCol="0">
            <a:spAutoFit/>
          </a:bodyPr>
          <a:lstStyle/>
          <a:p>
            <a:r>
              <a:rPr lang="en-US" dirty="0"/>
              <a:t>Out-of-distribution</a:t>
            </a:r>
          </a:p>
        </p:txBody>
      </p:sp>
      <p:pic>
        <p:nvPicPr>
          <p:cNvPr id="3" name="Graphic 2" descr="Checkmark with solid fill">
            <a:extLst>
              <a:ext uri="{FF2B5EF4-FFF2-40B4-BE49-F238E27FC236}">
                <a16:creationId xmlns:a16="http://schemas.microsoft.com/office/drawing/2014/main" id="{3B05599B-CB5A-258D-72C8-1F6A2FEEB5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74991" y="2338438"/>
            <a:ext cx="317285" cy="317285"/>
          </a:xfrm>
          <a:prstGeom prst="rect">
            <a:avLst/>
          </a:prstGeom>
        </p:spPr>
      </p:pic>
    </p:spTree>
    <p:extLst>
      <p:ext uri="{BB962C8B-B14F-4D97-AF65-F5344CB8AC3E}">
        <p14:creationId xmlns:p14="http://schemas.microsoft.com/office/powerpoint/2010/main" val="244326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2381-BCC0-3A5C-60FF-871B4F3A669C}"/>
              </a:ext>
            </a:extLst>
          </p:cNvPr>
          <p:cNvSpPr>
            <a:spLocks noGrp="1"/>
          </p:cNvSpPr>
          <p:nvPr>
            <p:ph type="title"/>
          </p:nvPr>
        </p:nvSpPr>
        <p:spPr/>
        <p:txBody>
          <a:bodyPr/>
          <a:lstStyle/>
          <a:p>
            <a:r>
              <a:rPr lang="en-US" dirty="0"/>
              <a:t>Evaluation of </a:t>
            </a:r>
            <a:r>
              <a:rPr lang="en-US" dirty="0" err="1"/>
              <a:t>Foudation</a:t>
            </a:r>
            <a:r>
              <a:rPr lang="en-US" dirty="0"/>
              <a:t> Models</a:t>
            </a:r>
          </a:p>
        </p:txBody>
      </p:sp>
      <p:sp>
        <p:nvSpPr>
          <p:cNvPr id="4" name="Slide Number Placeholder 3">
            <a:extLst>
              <a:ext uri="{FF2B5EF4-FFF2-40B4-BE49-F238E27FC236}">
                <a16:creationId xmlns:a16="http://schemas.microsoft.com/office/drawing/2014/main" id="{C53535B2-EBC9-39E7-32EA-E9BE04BAC0B3}"/>
              </a:ext>
            </a:extLst>
          </p:cNvPr>
          <p:cNvSpPr>
            <a:spLocks noGrp="1"/>
          </p:cNvSpPr>
          <p:nvPr>
            <p:ph type="sldNum" sz="quarter" idx="12"/>
          </p:nvPr>
        </p:nvSpPr>
        <p:spPr/>
        <p:txBody>
          <a:bodyPr/>
          <a:lstStyle/>
          <a:p>
            <a:fld id="{BA64772F-E81F-0045-92B8-B93AB4530561}" type="slidenum">
              <a:rPr lang="en-US" smtClean="0"/>
              <a:t>60</a:t>
            </a:fld>
            <a:endParaRPr lang="en-US"/>
          </a:p>
        </p:txBody>
      </p:sp>
      <p:sp>
        <p:nvSpPr>
          <p:cNvPr id="6" name="TextBox 5">
            <a:extLst>
              <a:ext uri="{FF2B5EF4-FFF2-40B4-BE49-F238E27FC236}">
                <a16:creationId xmlns:a16="http://schemas.microsoft.com/office/drawing/2014/main" id="{0D4C4938-B603-3301-016F-6956136178B5}"/>
              </a:ext>
            </a:extLst>
          </p:cNvPr>
          <p:cNvSpPr txBox="1"/>
          <p:nvPr/>
        </p:nvSpPr>
        <p:spPr>
          <a:xfrm>
            <a:off x="838199" y="1606293"/>
            <a:ext cx="8755252" cy="954107"/>
          </a:xfrm>
          <a:prstGeom prst="rect">
            <a:avLst/>
          </a:prstGeom>
          <a:solidFill>
            <a:schemeClr val="bg1"/>
          </a:solidFill>
          <a:ln>
            <a:solidFill>
              <a:schemeClr val="tx1">
                <a:lumMod val="50000"/>
                <a:lumOff val="50000"/>
              </a:schemeClr>
            </a:solidFill>
          </a:ln>
        </p:spPr>
        <p:txBody>
          <a:bodyPr wrap="square">
            <a:spAutoFit/>
          </a:bodyPr>
          <a:lstStyle/>
          <a:p>
            <a:r>
              <a:rPr lang="en-CA" sz="1400" b="1" i="0" dirty="0">
                <a:solidFill>
                  <a:srgbClr val="212529"/>
                </a:solidFill>
                <a:effectLst/>
                <a:highlight>
                  <a:srgbClr val="FFFFFF"/>
                </a:highlight>
              </a:rPr>
              <a:t>MMLU-Pro: A More Robust and Challenging Multi-Task Language Understanding Benchmark</a:t>
            </a:r>
            <a:br>
              <a:rPr lang="en-CA" sz="1400" dirty="0"/>
            </a:br>
            <a:r>
              <a:rPr lang="en-CA" sz="1400" dirty="0" err="1"/>
              <a:t>Yubo</a:t>
            </a:r>
            <a:r>
              <a:rPr lang="en-CA" sz="1400" dirty="0"/>
              <a:t> Wang, </a:t>
            </a:r>
            <a:r>
              <a:rPr lang="en-CA" sz="1400" dirty="0" err="1"/>
              <a:t>Xueguang</a:t>
            </a:r>
            <a:r>
              <a:rPr lang="en-CA" sz="1400" dirty="0"/>
              <a:t> Ma, Ge Zhang, </a:t>
            </a:r>
            <a:r>
              <a:rPr lang="en-CA" sz="1400" dirty="0" err="1"/>
              <a:t>Yuansheng</a:t>
            </a:r>
            <a:r>
              <a:rPr lang="en-CA" sz="1400" dirty="0"/>
              <a:t> Ni, </a:t>
            </a:r>
            <a:r>
              <a:rPr lang="en-CA" sz="1400" dirty="0" err="1"/>
              <a:t>Abhranil</a:t>
            </a:r>
            <a:r>
              <a:rPr lang="en-CA" sz="1400" dirty="0"/>
              <a:t> Chandra, </a:t>
            </a:r>
            <a:r>
              <a:rPr lang="en-CA" sz="1400" dirty="0" err="1"/>
              <a:t>Shiguang</a:t>
            </a:r>
            <a:r>
              <a:rPr lang="en-CA" sz="1400" dirty="0"/>
              <a:t> Guo, </a:t>
            </a:r>
            <a:r>
              <a:rPr lang="en-CA" sz="1400" dirty="0" err="1"/>
              <a:t>Weiming</a:t>
            </a:r>
            <a:r>
              <a:rPr lang="en-CA" sz="1400" dirty="0"/>
              <a:t> Ren, </a:t>
            </a:r>
            <a:r>
              <a:rPr lang="en-CA" sz="1400" dirty="0" err="1"/>
              <a:t>Aaran</a:t>
            </a:r>
            <a:r>
              <a:rPr lang="en-CA" sz="1400" dirty="0"/>
              <a:t> </a:t>
            </a:r>
            <a:r>
              <a:rPr lang="en-CA" sz="1400" dirty="0" err="1"/>
              <a:t>Arulraj</a:t>
            </a:r>
            <a:r>
              <a:rPr lang="en-CA" sz="1400" dirty="0"/>
              <a:t>, Xuan He, </a:t>
            </a:r>
            <a:r>
              <a:rPr lang="en-CA" sz="1400" dirty="0" err="1"/>
              <a:t>Ziyan</a:t>
            </a:r>
            <a:r>
              <a:rPr lang="en-CA" sz="1400" dirty="0"/>
              <a:t> Jiang, </a:t>
            </a:r>
            <a:r>
              <a:rPr lang="en-CA" sz="1400" dirty="0" err="1"/>
              <a:t>Tianle</a:t>
            </a:r>
            <a:r>
              <a:rPr lang="en-CA" sz="1400" dirty="0"/>
              <a:t> Li, Max Ku, Kai Wang, Alex Zhuang, </a:t>
            </a:r>
            <a:r>
              <a:rPr lang="en-CA" sz="1400" dirty="0" err="1"/>
              <a:t>Rongqi</a:t>
            </a:r>
            <a:r>
              <a:rPr lang="en-CA" sz="1400" dirty="0"/>
              <a:t> Fan, Xiang Yue, </a:t>
            </a:r>
            <a:r>
              <a:rPr lang="en-CA" sz="1400" b="1" u="sng" dirty="0" err="1"/>
              <a:t>Wenhu</a:t>
            </a:r>
            <a:r>
              <a:rPr lang="en-CA" sz="1400" b="1" u="sng" dirty="0"/>
              <a:t> Chen</a:t>
            </a:r>
            <a:br>
              <a:rPr lang="en-CA" sz="1400" dirty="0">
                <a:cs typeface="Arial" panose="020B0604020202020204" pitchFamily="34" charset="0"/>
              </a:rPr>
            </a:br>
            <a:r>
              <a:rPr lang="en-US" sz="1400" dirty="0" err="1">
                <a:solidFill>
                  <a:srgbClr val="FF0000"/>
                </a:solidFill>
                <a:cs typeface="Arial" panose="020B0604020202020204" pitchFamily="34" charset="0"/>
              </a:rPr>
              <a:t>NeurIPS</a:t>
            </a:r>
            <a:r>
              <a:rPr lang="en-US" sz="1400" dirty="0">
                <a:solidFill>
                  <a:srgbClr val="FF0000"/>
                </a:solidFill>
                <a:cs typeface="Arial" panose="020B0604020202020204" pitchFamily="34" charset="0"/>
              </a:rPr>
              <a:t> 2024 (Spotlight)</a:t>
            </a:r>
          </a:p>
        </p:txBody>
      </p:sp>
      <p:sp>
        <p:nvSpPr>
          <p:cNvPr id="3" name="TextBox 2">
            <a:extLst>
              <a:ext uri="{FF2B5EF4-FFF2-40B4-BE49-F238E27FC236}">
                <a16:creationId xmlns:a16="http://schemas.microsoft.com/office/drawing/2014/main" id="{66776680-B73F-67D0-1CD5-F23A9B237512}"/>
              </a:ext>
            </a:extLst>
          </p:cNvPr>
          <p:cNvSpPr txBox="1"/>
          <p:nvPr/>
        </p:nvSpPr>
        <p:spPr>
          <a:xfrm>
            <a:off x="838198" y="3760060"/>
            <a:ext cx="8910235" cy="1169551"/>
          </a:xfrm>
          <a:prstGeom prst="rect">
            <a:avLst/>
          </a:prstGeom>
          <a:solidFill>
            <a:schemeClr val="bg1"/>
          </a:solidFill>
          <a:ln>
            <a:solidFill>
              <a:schemeClr val="tx1">
                <a:lumMod val="50000"/>
                <a:lumOff val="50000"/>
              </a:schemeClr>
            </a:solidFill>
          </a:ln>
        </p:spPr>
        <p:txBody>
          <a:bodyPr wrap="square">
            <a:spAutoFit/>
          </a:bodyPr>
          <a:lstStyle/>
          <a:p>
            <a:r>
              <a:rPr lang="en-US" sz="1400" b="1" dirty="0">
                <a:cs typeface="Arial" panose="020B0604020202020204" pitchFamily="34" charset="0"/>
              </a:rPr>
              <a:t>MMMU: A Massive Multi-discipline Multimodal Understanding and Reasoning Benchmark for Expert AGI</a:t>
            </a:r>
          </a:p>
          <a:p>
            <a:r>
              <a:rPr lang="en-CA" sz="1400" b="0" i="0" dirty="0">
                <a:solidFill>
                  <a:srgbClr val="212529"/>
                </a:solidFill>
                <a:effectLst/>
                <a:highlight>
                  <a:srgbClr val="FFFFFF"/>
                </a:highlight>
                <a:cs typeface="Arial" panose="020B0604020202020204" pitchFamily="34" charset="0"/>
              </a:rPr>
              <a:t>Xiang Yue, </a:t>
            </a:r>
            <a:r>
              <a:rPr lang="en-CA" sz="1400" b="0" i="0" dirty="0" err="1">
                <a:solidFill>
                  <a:srgbClr val="212529"/>
                </a:solidFill>
                <a:effectLst/>
                <a:highlight>
                  <a:srgbClr val="FFFFFF"/>
                </a:highlight>
                <a:cs typeface="Arial" panose="020B0604020202020204" pitchFamily="34" charset="0"/>
              </a:rPr>
              <a:t>Yuansheng</a:t>
            </a:r>
            <a:r>
              <a:rPr lang="en-CA" sz="1400" b="0" i="0" dirty="0">
                <a:solidFill>
                  <a:srgbClr val="212529"/>
                </a:solidFill>
                <a:effectLst/>
                <a:highlight>
                  <a:srgbClr val="FFFFFF"/>
                </a:highlight>
                <a:cs typeface="Arial" panose="020B0604020202020204" pitchFamily="34" charset="0"/>
              </a:rPr>
              <a:t> Ni, Kai Zhang, </a:t>
            </a:r>
            <a:r>
              <a:rPr lang="en-CA" sz="1400" b="0" i="0" dirty="0" err="1">
                <a:solidFill>
                  <a:srgbClr val="212529"/>
                </a:solidFill>
                <a:effectLst/>
                <a:highlight>
                  <a:srgbClr val="FFFFFF"/>
                </a:highlight>
                <a:cs typeface="Arial" panose="020B0604020202020204" pitchFamily="34" charset="0"/>
              </a:rPr>
              <a:t>Tianyu</a:t>
            </a:r>
            <a:r>
              <a:rPr lang="en-CA" sz="1400" b="0" i="0" dirty="0">
                <a:solidFill>
                  <a:srgbClr val="212529"/>
                </a:solidFill>
                <a:effectLst/>
                <a:highlight>
                  <a:srgbClr val="FFFFFF"/>
                </a:highlight>
                <a:cs typeface="Arial" panose="020B0604020202020204" pitchFamily="34" charset="0"/>
              </a:rPr>
              <a:t> Zheng, </a:t>
            </a:r>
            <a:r>
              <a:rPr lang="en-CA" sz="1400" b="0" i="0" dirty="0" err="1">
                <a:solidFill>
                  <a:srgbClr val="212529"/>
                </a:solidFill>
                <a:effectLst/>
                <a:highlight>
                  <a:srgbClr val="FFFFFF"/>
                </a:highlight>
              </a:rPr>
              <a:t>Ruoqi</a:t>
            </a:r>
            <a:r>
              <a:rPr lang="en-CA" sz="1400" b="0" i="0" dirty="0">
                <a:solidFill>
                  <a:srgbClr val="212529"/>
                </a:solidFill>
                <a:effectLst/>
                <a:highlight>
                  <a:srgbClr val="FFFFFF"/>
                </a:highlight>
              </a:rPr>
              <a:t> Liu, Ge Zhang, Samuel Stevens</a:t>
            </a:r>
            <a:r>
              <a:rPr lang="en-CA" sz="1400" b="0" i="0" dirty="0">
                <a:solidFill>
                  <a:srgbClr val="212529"/>
                </a:solidFill>
                <a:effectLst/>
                <a:highlight>
                  <a:srgbClr val="FFFFFF"/>
                </a:highlight>
                <a:cs typeface="Arial" panose="020B0604020202020204" pitchFamily="34" charset="0"/>
              </a:rPr>
              <a:t>, </a:t>
            </a:r>
            <a:r>
              <a:rPr lang="en-CA" sz="1400" b="0" i="0" dirty="0" err="1">
                <a:solidFill>
                  <a:srgbClr val="212529"/>
                </a:solidFill>
                <a:effectLst/>
                <a:highlight>
                  <a:srgbClr val="FFFFFF"/>
                </a:highlight>
              </a:rPr>
              <a:t>Dongfu</a:t>
            </a:r>
            <a:r>
              <a:rPr lang="en-CA" sz="1400" b="0" i="0" dirty="0">
                <a:solidFill>
                  <a:srgbClr val="212529"/>
                </a:solidFill>
                <a:effectLst/>
                <a:highlight>
                  <a:srgbClr val="FFFFFF"/>
                </a:highlight>
              </a:rPr>
              <a:t> Jiang, </a:t>
            </a:r>
            <a:r>
              <a:rPr lang="en-CA" sz="1400" b="0" i="0" dirty="0" err="1">
                <a:solidFill>
                  <a:srgbClr val="212529"/>
                </a:solidFill>
                <a:effectLst/>
                <a:highlight>
                  <a:srgbClr val="FFFFFF"/>
                </a:highlight>
              </a:rPr>
              <a:t>Weiming</a:t>
            </a:r>
            <a:r>
              <a:rPr lang="en-CA" sz="1400" b="0" i="0" dirty="0">
                <a:solidFill>
                  <a:srgbClr val="212529"/>
                </a:solidFill>
                <a:effectLst/>
                <a:highlight>
                  <a:srgbClr val="FFFFFF"/>
                </a:highlight>
              </a:rPr>
              <a:t> Ren, Yuxuan Sun, Cong Wei, </a:t>
            </a:r>
            <a:r>
              <a:rPr lang="en-CA" sz="1400" b="0" i="0" dirty="0" err="1">
                <a:solidFill>
                  <a:srgbClr val="212529"/>
                </a:solidFill>
                <a:effectLst/>
                <a:highlight>
                  <a:srgbClr val="FFFFFF"/>
                </a:highlight>
              </a:rPr>
              <a:t>Botao</a:t>
            </a:r>
            <a:r>
              <a:rPr lang="en-CA" sz="1400" b="0" i="0" dirty="0">
                <a:solidFill>
                  <a:srgbClr val="212529"/>
                </a:solidFill>
                <a:effectLst/>
                <a:highlight>
                  <a:srgbClr val="FFFFFF"/>
                </a:highlight>
              </a:rPr>
              <a:t> Yu, </a:t>
            </a:r>
            <a:r>
              <a:rPr lang="en-CA" sz="1400" b="0" i="0" dirty="0" err="1">
                <a:solidFill>
                  <a:srgbClr val="212529"/>
                </a:solidFill>
                <a:effectLst/>
                <a:highlight>
                  <a:srgbClr val="FFFFFF"/>
                </a:highlight>
              </a:rPr>
              <a:t>Ruibin</a:t>
            </a:r>
            <a:r>
              <a:rPr lang="en-CA" sz="1400" b="0" i="0" dirty="0">
                <a:solidFill>
                  <a:srgbClr val="212529"/>
                </a:solidFill>
                <a:effectLst/>
                <a:highlight>
                  <a:srgbClr val="FFFFFF"/>
                </a:highlight>
              </a:rPr>
              <a:t> Yuan, </a:t>
            </a:r>
            <a:r>
              <a:rPr lang="en-CA" sz="1400" b="0" i="0" dirty="0" err="1">
                <a:solidFill>
                  <a:srgbClr val="212529"/>
                </a:solidFill>
                <a:effectLst/>
                <a:highlight>
                  <a:srgbClr val="FFFFFF"/>
                </a:highlight>
              </a:rPr>
              <a:t>Renliang</a:t>
            </a:r>
            <a:r>
              <a:rPr lang="en-CA" sz="1400" b="0" i="0" dirty="0">
                <a:solidFill>
                  <a:srgbClr val="212529"/>
                </a:solidFill>
                <a:effectLst/>
                <a:highlight>
                  <a:srgbClr val="FFFFFF"/>
                </a:highlight>
              </a:rPr>
              <a:t> Sun, Ming Yin, </a:t>
            </a:r>
            <a:r>
              <a:rPr lang="en-CA" sz="1400" b="0" i="0" dirty="0" err="1">
                <a:solidFill>
                  <a:srgbClr val="212529"/>
                </a:solidFill>
                <a:effectLst/>
                <a:highlight>
                  <a:srgbClr val="FFFFFF"/>
                </a:highlight>
              </a:rPr>
              <a:t>Boyuan</a:t>
            </a:r>
            <a:r>
              <a:rPr lang="en-CA" sz="1400" b="0" i="0" dirty="0">
                <a:solidFill>
                  <a:srgbClr val="212529"/>
                </a:solidFill>
                <a:effectLst/>
                <a:highlight>
                  <a:srgbClr val="FFFFFF"/>
                </a:highlight>
              </a:rPr>
              <a:t> Zheng, </a:t>
            </a:r>
            <a:r>
              <a:rPr lang="en-CA" sz="1400" b="0" i="0" dirty="0" err="1">
                <a:solidFill>
                  <a:srgbClr val="212529"/>
                </a:solidFill>
                <a:effectLst/>
                <a:highlight>
                  <a:srgbClr val="FFFFFF"/>
                </a:highlight>
              </a:rPr>
              <a:t>Zhenzhu</a:t>
            </a:r>
            <a:r>
              <a:rPr lang="en-CA" sz="1400" b="0" i="0" dirty="0">
                <a:solidFill>
                  <a:srgbClr val="212529"/>
                </a:solidFill>
                <a:effectLst/>
                <a:highlight>
                  <a:srgbClr val="FFFFFF"/>
                </a:highlight>
              </a:rPr>
              <a:t> Yang, </a:t>
            </a:r>
            <a:r>
              <a:rPr lang="en-CA" sz="1400" b="0" i="0" dirty="0" err="1">
                <a:solidFill>
                  <a:srgbClr val="212529"/>
                </a:solidFill>
                <a:effectLst/>
                <a:highlight>
                  <a:srgbClr val="FFFFFF"/>
                </a:highlight>
              </a:rPr>
              <a:t>Yibo</a:t>
            </a:r>
            <a:r>
              <a:rPr lang="en-CA" sz="1400" b="0" i="0" dirty="0">
                <a:solidFill>
                  <a:srgbClr val="212529"/>
                </a:solidFill>
                <a:effectLst/>
                <a:highlight>
                  <a:srgbClr val="FFFFFF"/>
                </a:highlight>
              </a:rPr>
              <a:t> Liu, </a:t>
            </a:r>
            <a:r>
              <a:rPr lang="en-CA" sz="1400" b="0" i="0" dirty="0" err="1">
                <a:solidFill>
                  <a:srgbClr val="212529"/>
                </a:solidFill>
                <a:effectLst/>
                <a:highlight>
                  <a:srgbClr val="FFFFFF"/>
                </a:highlight>
              </a:rPr>
              <a:t>Wenhao</a:t>
            </a:r>
            <a:r>
              <a:rPr lang="en-CA" sz="1400" b="0" i="0" dirty="0">
                <a:solidFill>
                  <a:srgbClr val="212529"/>
                </a:solidFill>
                <a:effectLst/>
                <a:highlight>
                  <a:srgbClr val="FFFFFF"/>
                </a:highlight>
              </a:rPr>
              <a:t> Huang, Huan Sun, Yu Su, </a:t>
            </a:r>
            <a:r>
              <a:rPr lang="en-CA" sz="1400" b="1" i="0" u="sng" dirty="0" err="1">
                <a:solidFill>
                  <a:srgbClr val="212529"/>
                </a:solidFill>
                <a:effectLst/>
                <a:highlight>
                  <a:srgbClr val="FFFFFF"/>
                </a:highlight>
              </a:rPr>
              <a:t>Wenhu</a:t>
            </a:r>
            <a:r>
              <a:rPr lang="en-CA" sz="1400" b="1" i="0" u="sng" dirty="0">
                <a:solidFill>
                  <a:srgbClr val="212529"/>
                </a:solidFill>
                <a:effectLst/>
                <a:highlight>
                  <a:srgbClr val="FFFFFF"/>
                </a:highlight>
              </a:rPr>
              <a:t> Chen</a:t>
            </a:r>
            <a:br>
              <a:rPr lang="en-CA" sz="1400" dirty="0">
                <a:cs typeface="Arial" panose="020B0604020202020204" pitchFamily="34" charset="0"/>
              </a:rPr>
            </a:br>
            <a:r>
              <a:rPr lang="en-US" sz="1400" dirty="0">
                <a:solidFill>
                  <a:srgbClr val="FF0000"/>
                </a:solidFill>
                <a:cs typeface="Arial" panose="020B0604020202020204" pitchFamily="34" charset="0"/>
              </a:rPr>
              <a:t>CVPR 2024 (Finalist of Best Paper Award)</a:t>
            </a:r>
          </a:p>
        </p:txBody>
      </p:sp>
      <p:grpSp>
        <p:nvGrpSpPr>
          <p:cNvPr id="54" name="Group 53">
            <a:extLst>
              <a:ext uri="{FF2B5EF4-FFF2-40B4-BE49-F238E27FC236}">
                <a16:creationId xmlns:a16="http://schemas.microsoft.com/office/drawing/2014/main" id="{0A86F388-6E79-4DAE-899A-51465F47DC91}"/>
              </a:ext>
            </a:extLst>
          </p:cNvPr>
          <p:cNvGrpSpPr/>
          <p:nvPr/>
        </p:nvGrpSpPr>
        <p:grpSpPr>
          <a:xfrm>
            <a:off x="819038" y="2709091"/>
            <a:ext cx="3575648" cy="808425"/>
            <a:chOff x="838199" y="2592857"/>
            <a:chExt cx="3575648" cy="808425"/>
          </a:xfrm>
        </p:grpSpPr>
        <p:pic>
          <p:nvPicPr>
            <p:cNvPr id="43" name="Picture 42" descr="A white background with black and white clouds&#10;&#10;Description automatically generated">
              <a:extLst>
                <a:ext uri="{FF2B5EF4-FFF2-40B4-BE49-F238E27FC236}">
                  <a16:creationId xmlns:a16="http://schemas.microsoft.com/office/drawing/2014/main" id="{A77C139D-FFE2-9155-B13C-B9EE871592A1}"/>
                </a:ext>
              </a:extLst>
            </p:cNvPr>
            <p:cNvPicPr>
              <a:picLocks noChangeAspect="1"/>
            </p:cNvPicPr>
            <p:nvPr/>
          </p:nvPicPr>
          <p:blipFill rotWithShape="1">
            <a:blip r:embed="rId2"/>
            <a:srcRect l="-86" r="65574"/>
            <a:stretch/>
          </p:blipFill>
          <p:spPr>
            <a:xfrm>
              <a:off x="2734572" y="2592857"/>
              <a:ext cx="1679275" cy="808425"/>
            </a:xfrm>
            <a:prstGeom prst="rect">
              <a:avLst/>
            </a:prstGeom>
            <a:ln>
              <a:noFill/>
            </a:ln>
          </p:spPr>
        </p:pic>
        <p:pic>
          <p:nvPicPr>
            <p:cNvPr id="45" name="Picture 44" descr="A black text on a white background&#10;&#10;Description automatically generated">
              <a:extLst>
                <a:ext uri="{FF2B5EF4-FFF2-40B4-BE49-F238E27FC236}">
                  <a16:creationId xmlns:a16="http://schemas.microsoft.com/office/drawing/2014/main" id="{EAB2EF49-FD3A-47A7-1B6D-B4A23005A281}"/>
                </a:ext>
              </a:extLst>
            </p:cNvPr>
            <p:cNvPicPr>
              <a:picLocks noChangeAspect="1"/>
            </p:cNvPicPr>
            <p:nvPr/>
          </p:nvPicPr>
          <p:blipFill>
            <a:blip r:embed="rId3"/>
            <a:stretch>
              <a:fillRect/>
            </a:stretch>
          </p:blipFill>
          <p:spPr>
            <a:xfrm>
              <a:off x="1017915" y="2729911"/>
              <a:ext cx="1679275" cy="534315"/>
            </a:xfrm>
            <a:prstGeom prst="rect">
              <a:avLst/>
            </a:prstGeom>
          </p:spPr>
        </p:pic>
        <p:sp>
          <p:nvSpPr>
            <p:cNvPr id="47" name="Rounded Rectangle 46">
              <a:extLst>
                <a:ext uri="{FF2B5EF4-FFF2-40B4-BE49-F238E27FC236}">
                  <a16:creationId xmlns:a16="http://schemas.microsoft.com/office/drawing/2014/main" id="{F20F7DE6-076A-3D6F-F5CC-4C83EA70AAD1}"/>
                </a:ext>
              </a:extLst>
            </p:cNvPr>
            <p:cNvSpPr/>
            <p:nvPr/>
          </p:nvSpPr>
          <p:spPr>
            <a:xfrm>
              <a:off x="838199" y="2620575"/>
              <a:ext cx="3556488" cy="780707"/>
            </a:xfrm>
            <a:prstGeom prst="roundRect">
              <a:avLst/>
            </a:prstGeom>
            <a:noFill/>
            <a:ln w="127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554C4C74-D7A3-EC6C-73B0-D14416A5412A}"/>
              </a:ext>
            </a:extLst>
          </p:cNvPr>
          <p:cNvGrpSpPr/>
          <p:nvPr/>
        </p:nvGrpSpPr>
        <p:grpSpPr>
          <a:xfrm>
            <a:off x="838198" y="5132071"/>
            <a:ext cx="3556488" cy="799561"/>
            <a:chOff x="838199" y="4931290"/>
            <a:chExt cx="3556488" cy="799561"/>
          </a:xfrm>
        </p:grpSpPr>
        <p:pic>
          <p:nvPicPr>
            <p:cNvPr id="28" name="Picture 27" descr="A white background with black and white clouds&#10;&#10;Description automatically generated">
              <a:extLst>
                <a:ext uri="{FF2B5EF4-FFF2-40B4-BE49-F238E27FC236}">
                  <a16:creationId xmlns:a16="http://schemas.microsoft.com/office/drawing/2014/main" id="{631D8504-95BF-FCEE-5AC4-A2ABC6E6AD87}"/>
                </a:ext>
              </a:extLst>
            </p:cNvPr>
            <p:cNvPicPr>
              <a:picLocks noChangeAspect="1"/>
            </p:cNvPicPr>
            <p:nvPr/>
          </p:nvPicPr>
          <p:blipFill rotWithShape="1">
            <a:blip r:embed="rId4"/>
            <a:srcRect l="1" r="71292"/>
            <a:stretch/>
          </p:blipFill>
          <p:spPr>
            <a:xfrm>
              <a:off x="2697189" y="4971374"/>
              <a:ext cx="1697498" cy="759477"/>
            </a:xfrm>
            <a:prstGeom prst="rect">
              <a:avLst/>
            </a:prstGeom>
          </p:spPr>
        </p:pic>
        <p:pic>
          <p:nvPicPr>
            <p:cNvPr id="46" name="Picture 45" descr="A black text on a white background&#10;&#10;Description automatically generated">
              <a:extLst>
                <a:ext uri="{FF2B5EF4-FFF2-40B4-BE49-F238E27FC236}">
                  <a16:creationId xmlns:a16="http://schemas.microsoft.com/office/drawing/2014/main" id="{255EBAC6-E67E-AAEB-17F2-E163CDB72D64}"/>
                </a:ext>
              </a:extLst>
            </p:cNvPr>
            <p:cNvPicPr>
              <a:picLocks noChangeAspect="1"/>
            </p:cNvPicPr>
            <p:nvPr/>
          </p:nvPicPr>
          <p:blipFill>
            <a:blip r:embed="rId3"/>
            <a:stretch>
              <a:fillRect/>
            </a:stretch>
          </p:blipFill>
          <p:spPr>
            <a:xfrm>
              <a:off x="1017914" y="5022115"/>
              <a:ext cx="1679275" cy="534315"/>
            </a:xfrm>
            <a:prstGeom prst="rect">
              <a:avLst/>
            </a:prstGeom>
          </p:spPr>
        </p:pic>
        <p:sp>
          <p:nvSpPr>
            <p:cNvPr id="48" name="Rounded Rectangle 47">
              <a:extLst>
                <a:ext uri="{FF2B5EF4-FFF2-40B4-BE49-F238E27FC236}">
                  <a16:creationId xmlns:a16="http://schemas.microsoft.com/office/drawing/2014/main" id="{93A9E9B6-C9C0-D6A4-AA43-4E32EAB14F82}"/>
                </a:ext>
              </a:extLst>
            </p:cNvPr>
            <p:cNvSpPr/>
            <p:nvPr/>
          </p:nvSpPr>
          <p:spPr>
            <a:xfrm>
              <a:off x="838199" y="4931290"/>
              <a:ext cx="3556488" cy="780707"/>
            </a:xfrm>
            <a:prstGeom prst="roundRect">
              <a:avLst/>
            </a:prstGeom>
            <a:noFill/>
            <a:ln w="127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descr="A screenshot of a web page&#10;&#10;Description automatically generated">
            <a:extLst>
              <a:ext uri="{FF2B5EF4-FFF2-40B4-BE49-F238E27FC236}">
                <a16:creationId xmlns:a16="http://schemas.microsoft.com/office/drawing/2014/main" id="{B1F90EE7-1080-9799-49E3-AF3802EC8F07}"/>
              </a:ext>
            </a:extLst>
          </p:cNvPr>
          <p:cNvPicPr>
            <a:picLocks noChangeAspect="1"/>
          </p:cNvPicPr>
          <p:nvPr/>
        </p:nvPicPr>
        <p:blipFill>
          <a:blip r:embed="rId5"/>
          <a:stretch>
            <a:fillRect/>
          </a:stretch>
        </p:blipFill>
        <p:spPr>
          <a:xfrm>
            <a:off x="5689985" y="3760060"/>
            <a:ext cx="5129657" cy="2178285"/>
          </a:xfrm>
          <a:prstGeom prst="rect">
            <a:avLst/>
          </a:prstGeom>
          <a:ln>
            <a:solidFill>
              <a:schemeClr val="tx1">
                <a:lumMod val="50000"/>
                <a:lumOff val="50000"/>
              </a:schemeClr>
            </a:solidFill>
          </a:ln>
        </p:spPr>
      </p:pic>
    </p:spTree>
    <p:extLst>
      <p:ext uri="{BB962C8B-B14F-4D97-AF65-F5344CB8AC3E}">
        <p14:creationId xmlns:p14="http://schemas.microsoft.com/office/powerpoint/2010/main" val="201203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5BF02-2DB9-BB10-83C7-DFAF21741E97}"/>
              </a:ext>
            </a:extLst>
          </p:cNvPr>
          <p:cNvSpPr>
            <a:spLocks noGrp="1"/>
          </p:cNvSpPr>
          <p:nvPr>
            <p:ph type="title"/>
          </p:nvPr>
        </p:nvSpPr>
        <p:spPr/>
        <p:txBody>
          <a:bodyPr>
            <a:normAutofit/>
          </a:bodyPr>
          <a:lstStyle/>
          <a:p>
            <a:r>
              <a:rPr lang="en-US" dirty="0"/>
              <a:t>Retrieval Augmented across Modalities</a:t>
            </a:r>
          </a:p>
        </p:txBody>
      </p:sp>
      <p:sp>
        <p:nvSpPr>
          <p:cNvPr id="4" name="Slide Number Placeholder 3">
            <a:extLst>
              <a:ext uri="{FF2B5EF4-FFF2-40B4-BE49-F238E27FC236}">
                <a16:creationId xmlns:a16="http://schemas.microsoft.com/office/drawing/2014/main" id="{5B9F2563-45A1-ED4F-8D68-773A42171262}"/>
              </a:ext>
            </a:extLst>
          </p:cNvPr>
          <p:cNvSpPr>
            <a:spLocks noGrp="1"/>
          </p:cNvSpPr>
          <p:nvPr>
            <p:ph type="sldNum" sz="quarter" idx="12"/>
          </p:nvPr>
        </p:nvSpPr>
        <p:spPr/>
        <p:txBody>
          <a:bodyPr/>
          <a:lstStyle/>
          <a:p>
            <a:fld id="{BA64772F-E81F-0045-92B8-B93AB4530561}" type="slidenum">
              <a:rPr lang="en-US" smtClean="0"/>
              <a:t>61</a:t>
            </a:fld>
            <a:endParaRPr lang="en-US"/>
          </a:p>
        </p:txBody>
      </p:sp>
      <p:sp>
        <p:nvSpPr>
          <p:cNvPr id="5" name="TextBox 4">
            <a:extLst>
              <a:ext uri="{FF2B5EF4-FFF2-40B4-BE49-F238E27FC236}">
                <a16:creationId xmlns:a16="http://schemas.microsoft.com/office/drawing/2014/main" id="{A05188E9-2A36-3711-3136-38C704CE1020}"/>
              </a:ext>
            </a:extLst>
          </p:cNvPr>
          <p:cNvSpPr txBox="1"/>
          <p:nvPr/>
        </p:nvSpPr>
        <p:spPr>
          <a:xfrm>
            <a:off x="838200" y="1544332"/>
            <a:ext cx="5082148" cy="1169551"/>
          </a:xfrm>
          <a:prstGeom prst="rect">
            <a:avLst/>
          </a:prstGeom>
          <a:solidFill>
            <a:schemeClr val="bg1"/>
          </a:solidFill>
          <a:ln>
            <a:solidFill>
              <a:schemeClr val="tx1">
                <a:lumMod val="50000"/>
                <a:lumOff val="50000"/>
              </a:schemeClr>
            </a:solidFill>
          </a:ln>
        </p:spPr>
        <p:txBody>
          <a:bodyPr wrap="square">
            <a:spAutoFit/>
          </a:bodyPr>
          <a:lstStyle/>
          <a:p>
            <a:r>
              <a:rPr lang="en-US" sz="1400" b="1" dirty="0" err="1"/>
              <a:t>UniIR</a:t>
            </a:r>
            <a:r>
              <a:rPr lang="en-US" sz="1400" b="1" dirty="0"/>
              <a:t>: Training and Benchmarking Universal Multimodal Information Retrievers</a:t>
            </a:r>
            <a:br>
              <a:rPr lang="en-CA" sz="1400" dirty="0"/>
            </a:br>
            <a:r>
              <a:rPr lang="en-US" sz="1400" dirty="0"/>
              <a:t>Cong Wei, Yang Chen, </a:t>
            </a:r>
            <a:r>
              <a:rPr lang="en-US" sz="1400" dirty="0" err="1"/>
              <a:t>Haonan</a:t>
            </a:r>
            <a:r>
              <a:rPr lang="en-US" sz="1400" dirty="0"/>
              <a:t> Chen, </a:t>
            </a:r>
            <a:r>
              <a:rPr lang="en-US" sz="1400" dirty="0" err="1"/>
              <a:t>Hexiang</a:t>
            </a:r>
            <a:r>
              <a:rPr lang="en-US" sz="1400" dirty="0"/>
              <a:t> Hu, Ge Zhang, Jie Fu, Alan Ritter, </a:t>
            </a:r>
            <a:r>
              <a:rPr lang="en-US" sz="1400" b="1" u="sng" dirty="0" err="1"/>
              <a:t>Wenhu</a:t>
            </a:r>
            <a:r>
              <a:rPr lang="en-US" sz="1400" b="1" u="sng" dirty="0"/>
              <a:t> Chen</a:t>
            </a:r>
            <a:br>
              <a:rPr lang="en-CA" sz="1400" dirty="0">
                <a:cs typeface="Arial" panose="020B0604020202020204" pitchFamily="34" charset="0"/>
              </a:rPr>
            </a:br>
            <a:r>
              <a:rPr lang="en-US" sz="1400" dirty="0">
                <a:solidFill>
                  <a:srgbClr val="FF0000"/>
                </a:solidFill>
                <a:cs typeface="Arial" panose="020B0604020202020204" pitchFamily="34" charset="0"/>
              </a:rPr>
              <a:t>ECCV 2024 (Oral)</a:t>
            </a:r>
          </a:p>
        </p:txBody>
      </p:sp>
      <p:sp>
        <p:nvSpPr>
          <p:cNvPr id="6" name="TextBox 5">
            <a:extLst>
              <a:ext uri="{FF2B5EF4-FFF2-40B4-BE49-F238E27FC236}">
                <a16:creationId xmlns:a16="http://schemas.microsoft.com/office/drawing/2014/main" id="{235498B6-824A-5968-9C33-755F6756AA5D}"/>
              </a:ext>
            </a:extLst>
          </p:cNvPr>
          <p:cNvSpPr txBox="1"/>
          <p:nvPr/>
        </p:nvSpPr>
        <p:spPr>
          <a:xfrm>
            <a:off x="838194" y="2830302"/>
            <a:ext cx="5082153" cy="1169551"/>
          </a:xfrm>
          <a:prstGeom prst="rect">
            <a:avLst/>
          </a:prstGeom>
          <a:solidFill>
            <a:schemeClr val="bg1"/>
          </a:solidFill>
          <a:ln>
            <a:solidFill>
              <a:schemeClr val="tx1">
                <a:lumMod val="50000"/>
                <a:lumOff val="50000"/>
              </a:schemeClr>
            </a:solidFill>
          </a:ln>
        </p:spPr>
        <p:txBody>
          <a:bodyPr wrap="square">
            <a:spAutoFit/>
          </a:bodyPr>
          <a:lstStyle/>
          <a:p>
            <a:r>
              <a:rPr lang="en-US" sz="1400" b="1" dirty="0"/>
              <a:t>Unifying Multimodal Retrieval via Document Screenshot Embedding </a:t>
            </a:r>
          </a:p>
          <a:p>
            <a:r>
              <a:rPr lang="en-CA" sz="1400" dirty="0" err="1">
                <a:cs typeface="Arial" panose="020B0604020202020204" pitchFamily="34" charset="0"/>
              </a:rPr>
              <a:t>Xueguang</a:t>
            </a:r>
            <a:r>
              <a:rPr lang="en-CA" sz="1400" dirty="0">
                <a:cs typeface="Arial" panose="020B0604020202020204" pitchFamily="34" charset="0"/>
              </a:rPr>
              <a:t> Ma, Sheng-</a:t>
            </a:r>
            <a:r>
              <a:rPr lang="en-CA" sz="1400" dirty="0" err="1">
                <a:cs typeface="Arial" panose="020B0604020202020204" pitchFamily="34" charset="0"/>
              </a:rPr>
              <a:t>Chieh</a:t>
            </a:r>
            <a:r>
              <a:rPr lang="en-CA" sz="1400" dirty="0">
                <a:cs typeface="Arial" panose="020B0604020202020204" pitchFamily="34" charset="0"/>
              </a:rPr>
              <a:t> Lin, </a:t>
            </a:r>
            <a:r>
              <a:rPr lang="en-CA" sz="1400" dirty="0" err="1">
                <a:cs typeface="Arial" panose="020B0604020202020204" pitchFamily="34" charset="0"/>
              </a:rPr>
              <a:t>Minghan</a:t>
            </a:r>
            <a:r>
              <a:rPr lang="en-CA" sz="1400" dirty="0">
                <a:cs typeface="Arial" panose="020B0604020202020204" pitchFamily="34" charset="0"/>
              </a:rPr>
              <a:t> Li, </a:t>
            </a:r>
            <a:r>
              <a:rPr lang="en-CA" sz="1400" b="1" u="sng" dirty="0" err="1">
                <a:cs typeface="Arial" panose="020B0604020202020204" pitchFamily="34" charset="0"/>
              </a:rPr>
              <a:t>Wenhu</a:t>
            </a:r>
            <a:r>
              <a:rPr lang="en-CA" sz="1400" b="1" u="sng" dirty="0">
                <a:cs typeface="Arial" panose="020B0604020202020204" pitchFamily="34" charset="0"/>
              </a:rPr>
              <a:t> Chen</a:t>
            </a:r>
            <a:r>
              <a:rPr lang="en-CA" sz="1400" dirty="0">
                <a:cs typeface="Arial" panose="020B0604020202020204" pitchFamily="34" charset="0"/>
              </a:rPr>
              <a:t>, Jimmy Lin</a:t>
            </a:r>
            <a:br>
              <a:rPr lang="en-CA" sz="1400" dirty="0">
                <a:cs typeface="Arial" panose="020B0604020202020204" pitchFamily="34" charset="0"/>
              </a:rPr>
            </a:br>
            <a:r>
              <a:rPr lang="en-US" sz="1400" dirty="0">
                <a:cs typeface="Arial" panose="020B0604020202020204" pitchFamily="34" charset="0"/>
              </a:rPr>
              <a:t>EMNLP 2024</a:t>
            </a:r>
          </a:p>
        </p:txBody>
      </p:sp>
      <p:sp>
        <p:nvSpPr>
          <p:cNvPr id="8" name="TextBox 7">
            <a:extLst>
              <a:ext uri="{FF2B5EF4-FFF2-40B4-BE49-F238E27FC236}">
                <a16:creationId xmlns:a16="http://schemas.microsoft.com/office/drawing/2014/main" id="{F725AA1C-1B05-B5FB-1838-4D201A38AD4B}"/>
              </a:ext>
            </a:extLst>
          </p:cNvPr>
          <p:cNvSpPr txBox="1"/>
          <p:nvPr/>
        </p:nvSpPr>
        <p:spPr>
          <a:xfrm>
            <a:off x="838193" y="4116272"/>
            <a:ext cx="5082153" cy="954107"/>
          </a:xfrm>
          <a:prstGeom prst="rect">
            <a:avLst/>
          </a:prstGeom>
          <a:solidFill>
            <a:schemeClr val="bg1"/>
          </a:solidFill>
          <a:ln>
            <a:solidFill>
              <a:schemeClr val="tx1">
                <a:lumMod val="50000"/>
                <a:lumOff val="50000"/>
              </a:schemeClr>
            </a:solidFill>
          </a:ln>
        </p:spPr>
        <p:txBody>
          <a:bodyPr wrap="square">
            <a:spAutoFit/>
          </a:bodyPr>
          <a:lstStyle/>
          <a:p>
            <a:r>
              <a:rPr lang="en-US" sz="1400" b="1" dirty="0" err="1"/>
              <a:t>LongRAG</a:t>
            </a:r>
            <a:r>
              <a:rPr lang="en-US" sz="1400" b="1" dirty="0"/>
              <a:t>: Enhancing Retrieval-Augmented Generation with Long-context LLMs </a:t>
            </a:r>
          </a:p>
          <a:p>
            <a:r>
              <a:rPr lang="en-CA" sz="1400" dirty="0" err="1">
                <a:cs typeface="Arial" panose="020B0604020202020204" pitchFamily="34" charset="0"/>
              </a:rPr>
              <a:t>Ziyan</a:t>
            </a:r>
            <a:r>
              <a:rPr lang="en-CA" sz="1400" dirty="0">
                <a:cs typeface="Arial" panose="020B0604020202020204" pitchFamily="34" charset="0"/>
              </a:rPr>
              <a:t> Jiang, </a:t>
            </a:r>
            <a:r>
              <a:rPr lang="en-CA" sz="1400" dirty="0" err="1">
                <a:cs typeface="Arial" panose="020B0604020202020204" pitchFamily="34" charset="0"/>
              </a:rPr>
              <a:t>Xueguang</a:t>
            </a:r>
            <a:r>
              <a:rPr lang="en-CA" sz="1400" dirty="0">
                <a:cs typeface="Arial" panose="020B0604020202020204" pitchFamily="34" charset="0"/>
              </a:rPr>
              <a:t> Ma, </a:t>
            </a:r>
            <a:r>
              <a:rPr lang="en-CA" sz="1400" b="1" u="sng" dirty="0" err="1">
                <a:cs typeface="Arial" panose="020B0604020202020204" pitchFamily="34" charset="0"/>
              </a:rPr>
              <a:t>Wenhu</a:t>
            </a:r>
            <a:r>
              <a:rPr lang="en-CA" sz="1400" b="1" u="sng" dirty="0">
                <a:cs typeface="Arial" panose="020B0604020202020204" pitchFamily="34" charset="0"/>
              </a:rPr>
              <a:t> Chen</a:t>
            </a:r>
            <a:br>
              <a:rPr lang="en-CA" sz="1400" dirty="0">
                <a:cs typeface="Arial" panose="020B0604020202020204" pitchFamily="34" charset="0"/>
              </a:rPr>
            </a:br>
            <a:r>
              <a:rPr lang="en-US" sz="1400" dirty="0" err="1">
                <a:cs typeface="Arial" panose="020B0604020202020204" pitchFamily="34" charset="0"/>
              </a:rPr>
              <a:t>Arxiv</a:t>
            </a:r>
            <a:r>
              <a:rPr lang="en-US" sz="1400" dirty="0">
                <a:cs typeface="Arial" panose="020B0604020202020204" pitchFamily="34" charset="0"/>
              </a:rPr>
              <a:t> 2024</a:t>
            </a:r>
          </a:p>
        </p:txBody>
      </p:sp>
      <p:sp>
        <p:nvSpPr>
          <p:cNvPr id="9" name="TextBox 8">
            <a:extLst>
              <a:ext uri="{FF2B5EF4-FFF2-40B4-BE49-F238E27FC236}">
                <a16:creationId xmlns:a16="http://schemas.microsoft.com/office/drawing/2014/main" id="{CF746C4A-AA0A-A795-D6AF-E721CD8E563E}"/>
              </a:ext>
            </a:extLst>
          </p:cNvPr>
          <p:cNvSpPr txBox="1"/>
          <p:nvPr/>
        </p:nvSpPr>
        <p:spPr>
          <a:xfrm>
            <a:off x="838193" y="5186799"/>
            <a:ext cx="5082153" cy="1169551"/>
          </a:xfrm>
          <a:prstGeom prst="rect">
            <a:avLst/>
          </a:prstGeom>
          <a:solidFill>
            <a:schemeClr val="bg1"/>
          </a:solidFill>
          <a:ln>
            <a:solidFill>
              <a:schemeClr val="tx1">
                <a:lumMod val="50000"/>
                <a:lumOff val="50000"/>
              </a:schemeClr>
            </a:solidFill>
          </a:ln>
        </p:spPr>
        <p:txBody>
          <a:bodyPr wrap="square">
            <a:spAutoFit/>
          </a:bodyPr>
          <a:lstStyle/>
          <a:p>
            <a:r>
              <a:rPr lang="en-US" sz="1400" b="1" dirty="0"/>
              <a:t>VLM2Vec: Training Vision-Language Models for Massive Multimodal Embedding Tasks </a:t>
            </a:r>
          </a:p>
          <a:p>
            <a:r>
              <a:rPr lang="en-CA" sz="1400" dirty="0" err="1">
                <a:cs typeface="Arial" panose="020B0604020202020204" pitchFamily="34" charset="0"/>
              </a:rPr>
              <a:t>Ziyan</a:t>
            </a:r>
            <a:r>
              <a:rPr lang="en-CA" sz="1400" dirty="0">
                <a:cs typeface="Arial" panose="020B0604020202020204" pitchFamily="34" charset="0"/>
              </a:rPr>
              <a:t> Jiang, Rui Meng, Xinyi Yang, Semih Yavuz, </a:t>
            </a:r>
            <a:r>
              <a:rPr lang="en-CA" sz="1400" dirty="0" err="1">
                <a:cs typeface="Arial" panose="020B0604020202020204" pitchFamily="34" charset="0"/>
              </a:rPr>
              <a:t>Yingbo</a:t>
            </a:r>
            <a:r>
              <a:rPr lang="en-CA" sz="1400" dirty="0">
                <a:cs typeface="Arial" panose="020B0604020202020204" pitchFamily="34" charset="0"/>
              </a:rPr>
              <a:t> Zhou, </a:t>
            </a:r>
            <a:r>
              <a:rPr lang="en-CA" sz="1400" dirty="0" err="1">
                <a:cs typeface="Arial" panose="020B0604020202020204" pitchFamily="34" charset="0"/>
              </a:rPr>
              <a:t>Wenhu</a:t>
            </a:r>
            <a:r>
              <a:rPr lang="en-CA" sz="1400" dirty="0">
                <a:cs typeface="Arial" panose="020B0604020202020204" pitchFamily="34" charset="0"/>
              </a:rPr>
              <a:t> Chen</a:t>
            </a:r>
            <a:br>
              <a:rPr lang="en-CA" sz="1400" dirty="0">
                <a:cs typeface="Arial" panose="020B0604020202020204" pitchFamily="34" charset="0"/>
              </a:rPr>
            </a:br>
            <a:r>
              <a:rPr lang="en-US" sz="1400" dirty="0">
                <a:cs typeface="Arial" panose="020B0604020202020204" pitchFamily="34" charset="0"/>
              </a:rPr>
              <a:t>ICLR 2025</a:t>
            </a:r>
          </a:p>
        </p:txBody>
      </p:sp>
      <p:pic>
        <p:nvPicPr>
          <p:cNvPr id="10" name="Picture 9" descr="A diagram of a food system&#10;&#10;Description automatically generated with medium confidence">
            <a:extLst>
              <a:ext uri="{FF2B5EF4-FFF2-40B4-BE49-F238E27FC236}">
                <a16:creationId xmlns:a16="http://schemas.microsoft.com/office/drawing/2014/main" id="{B75DD6FD-90F4-F4D7-3568-995B1376BFF3}"/>
              </a:ext>
            </a:extLst>
          </p:cNvPr>
          <p:cNvPicPr>
            <a:picLocks noChangeAspect="1"/>
          </p:cNvPicPr>
          <p:nvPr/>
        </p:nvPicPr>
        <p:blipFill>
          <a:blip r:embed="rId2"/>
          <a:stretch>
            <a:fillRect/>
          </a:stretch>
        </p:blipFill>
        <p:spPr>
          <a:xfrm>
            <a:off x="6271654" y="1625929"/>
            <a:ext cx="4896935" cy="2161845"/>
          </a:xfrm>
          <a:prstGeom prst="rect">
            <a:avLst/>
          </a:prstGeom>
        </p:spPr>
      </p:pic>
      <p:pic>
        <p:nvPicPr>
          <p:cNvPr id="11" name="Picture 2" descr="Traditional RAG vs. LongRAG.">
            <a:extLst>
              <a:ext uri="{FF2B5EF4-FFF2-40B4-BE49-F238E27FC236}">
                <a16:creationId xmlns:a16="http://schemas.microsoft.com/office/drawing/2014/main" id="{8675BA09-BC86-53EC-424B-14657A685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653" y="3852340"/>
            <a:ext cx="4896935" cy="2563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2238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1B32B-2DA8-6159-12C0-2531388077B6}"/>
              </a:ext>
            </a:extLst>
          </p:cNvPr>
          <p:cNvSpPr>
            <a:spLocks noGrp="1"/>
          </p:cNvSpPr>
          <p:nvPr>
            <p:ph type="title"/>
          </p:nvPr>
        </p:nvSpPr>
        <p:spPr/>
        <p:txBody>
          <a:bodyPr/>
          <a:lstStyle/>
          <a:p>
            <a:r>
              <a:rPr lang="en-US" dirty="0"/>
              <a:t>Controllable Image Generation</a:t>
            </a:r>
          </a:p>
        </p:txBody>
      </p:sp>
      <p:sp>
        <p:nvSpPr>
          <p:cNvPr id="4" name="Slide Number Placeholder 3">
            <a:extLst>
              <a:ext uri="{FF2B5EF4-FFF2-40B4-BE49-F238E27FC236}">
                <a16:creationId xmlns:a16="http://schemas.microsoft.com/office/drawing/2014/main" id="{F7F6F5F3-4F66-E6E7-3A6D-D2CCD44E880D}"/>
              </a:ext>
            </a:extLst>
          </p:cNvPr>
          <p:cNvSpPr>
            <a:spLocks noGrp="1"/>
          </p:cNvSpPr>
          <p:nvPr>
            <p:ph type="sldNum" sz="quarter" idx="12"/>
          </p:nvPr>
        </p:nvSpPr>
        <p:spPr/>
        <p:txBody>
          <a:bodyPr/>
          <a:lstStyle/>
          <a:p>
            <a:fld id="{BA64772F-E81F-0045-92B8-B93AB4530561}" type="slidenum">
              <a:rPr lang="en-US" smtClean="0"/>
              <a:t>62</a:t>
            </a:fld>
            <a:endParaRPr lang="en-US"/>
          </a:p>
        </p:txBody>
      </p:sp>
      <p:sp>
        <p:nvSpPr>
          <p:cNvPr id="5" name="TextBox 4">
            <a:extLst>
              <a:ext uri="{FF2B5EF4-FFF2-40B4-BE49-F238E27FC236}">
                <a16:creationId xmlns:a16="http://schemas.microsoft.com/office/drawing/2014/main" id="{30342E8B-FC20-ED4A-9E29-20F418352BCF}"/>
              </a:ext>
            </a:extLst>
          </p:cNvPr>
          <p:cNvSpPr txBox="1"/>
          <p:nvPr/>
        </p:nvSpPr>
        <p:spPr>
          <a:xfrm>
            <a:off x="838200" y="1544332"/>
            <a:ext cx="5082153" cy="738664"/>
          </a:xfrm>
          <a:prstGeom prst="rect">
            <a:avLst/>
          </a:prstGeom>
          <a:solidFill>
            <a:schemeClr val="bg1"/>
          </a:solidFill>
          <a:ln>
            <a:solidFill>
              <a:schemeClr val="tx1">
                <a:lumMod val="50000"/>
                <a:lumOff val="50000"/>
              </a:schemeClr>
            </a:solidFill>
          </a:ln>
        </p:spPr>
        <p:txBody>
          <a:bodyPr wrap="square">
            <a:spAutoFit/>
          </a:bodyPr>
          <a:lstStyle/>
          <a:p>
            <a:r>
              <a:rPr lang="en-CA" sz="1400" b="1" dirty="0"/>
              <a:t>Re-Imagen: Retrieval-Augmented Text-to-Image Generator</a:t>
            </a:r>
            <a:br>
              <a:rPr lang="en-CA" sz="1400" dirty="0"/>
            </a:br>
            <a:r>
              <a:rPr lang="en-CA" sz="1400" b="1" u="sng" dirty="0" err="1"/>
              <a:t>Wenhu</a:t>
            </a:r>
            <a:r>
              <a:rPr lang="en-CA" sz="1400" b="1" u="sng" dirty="0"/>
              <a:t> Chen</a:t>
            </a:r>
            <a:r>
              <a:rPr lang="en-CA" sz="1400" dirty="0"/>
              <a:t>, </a:t>
            </a:r>
            <a:r>
              <a:rPr lang="en-CA" sz="1400" dirty="0" err="1"/>
              <a:t>Hexiang</a:t>
            </a:r>
            <a:r>
              <a:rPr lang="en-CA" sz="1400" dirty="0"/>
              <a:t> Hu, Chitwan </a:t>
            </a:r>
            <a:r>
              <a:rPr lang="en-CA" sz="1400" dirty="0" err="1"/>
              <a:t>Saharia</a:t>
            </a:r>
            <a:r>
              <a:rPr lang="en-CA" sz="1400" dirty="0"/>
              <a:t>, William W. Cohen</a:t>
            </a:r>
            <a:br>
              <a:rPr lang="en-CA" sz="1400" dirty="0">
                <a:cs typeface="Arial" panose="020B0604020202020204" pitchFamily="34" charset="0"/>
              </a:rPr>
            </a:br>
            <a:r>
              <a:rPr lang="en-US" sz="1400" dirty="0">
                <a:cs typeface="Arial" panose="020B0604020202020204" pitchFamily="34" charset="0"/>
              </a:rPr>
              <a:t>ICLR 2023</a:t>
            </a:r>
          </a:p>
        </p:txBody>
      </p:sp>
      <p:sp>
        <p:nvSpPr>
          <p:cNvPr id="6" name="TextBox 5">
            <a:extLst>
              <a:ext uri="{FF2B5EF4-FFF2-40B4-BE49-F238E27FC236}">
                <a16:creationId xmlns:a16="http://schemas.microsoft.com/office/drawing/2014/main" id="{8A70752F-B2A4-3440-BD5E-934798151D83}"/>
              </a:ext>
            </a:extLst>
          </p:cNvPr>
          <p:cNvSpPr txBox="1"/>
          <p:nvPr/>
        </p:nvSpPr>
        <p:spPr>
          <a:xfrm>
            <a:off x="838198" y="2388126"/>
            <a:ext cx="5082153" cy="1169551"/>
          </a:xfrm>
          <a:prstGeom prst="rect">
            <a:avLst/>
          </a:prstGeom>
          <a:solidFill>
            <a:schemeClr val="bg1"/>
          </a:solidFill>
          <a:ln>
            <a:solidFill>
              <a:schemeClr val="tx1">
                <a:lumMod val="50000"/>
                <a:lumOff val="50000"/>
              </a:schemeClr>
            </a:solidFill>
          </a:ln>
        </p:spPr>
        <p:txBody>
          <a:bodyPr wrap="square">
            <a:spAutoFit/>
          </a:bodyPr>
          <a:lstStyle/>
          <a:p>
            <a:r>
              <a:rPr lang="en-US" sz="1400" b="1" dirty="0">
                <a:cs typeface="Arial" panose="020B0604020202020204" pitchFamily="34" charset="0"/>
              </a:rPr>
              <a:t>Subject-driven Text-to-Image Generation via Apprenticeship Learning</a:t>
            </a:r>
          </a:p>
          <a:p>
            <a:r>
              <a:rPr lang="en-CA" sz="1400" b="1" u="sng" dirty="0" err="1">
                <a:cs typeface="Arial" panose="020B0604020202020204" pitchFamily="34" charset="0"/>
              </a:rPr>
              <a:t>Wenhu</a:t>
            </a:r>
            <a:r>
              <a:rPr lang="en-CA" sz="1400" b="1" u="sng" dirty="0">
                <a:cs typeface="Arial" panose="020B0604020202020204" pitchFamily="34" charset="0"/>
              </a:rPr>
              <a:t> Chen</a:t>
            </a:r>
            <a:r>
              <a:rPr lang="en-CA" sz="1400" dirty="0">
                <a:cs typeface="Arial" panose="020B0604020202020204" pitchFamily="34" charset="0"/>
              </a:rPr>
              <a:t>, </a:t>
            </a:r>
            <a:r>
              <a:rPr lang="en-CA" sz="1400" dirty="0" err="1">
                <a:cs typeface="Arial" panose="020B0604020202020204" pitchFamily="34" charset="0"/>
              </a:rPr>
              <a:t>Hexiang</a:t>
            </a:r>
            <a:r>
              <a:rPr lang="en-CA" sz="1400" dirty="0">
                <a:cs typeface="Arial" panose="020B0604020202020204" pitchFamily="34" charset="0"/>
              </a:rPr>
              <a:t> Hu, </a:t>
            </a:r>
            <a:r>
              <a:rPr lang="en-CA" sz="1400" dirty="0" err="1">
                <a:cs typeface="Arial" panose="020B0604020202020204" pitchFamily="34" charset="0"/>
              </a:rPr>
              <a:t>Yandong</a:t>
            </a:r>
            <a:r>
              <a:rPr lang="en-CA" sz="1400" dirty="0">
                <a:cs typeface="Arial" panose="020B0604020202020204" pitchFamily="34" charset="0"/>
              </a:rPr>
              <a:t> Li, </a:t>
            </a:r>
            <a:r>
              <a:rPr lang="en-CA" sz="1400" dirty="0" err="1">
                <a:cs typeface="Arial" panose="020B0604020202020204" pitchFamily="34" charset="0"/>
              </a:rPr>
              <a:t>Nataniel</a:t>
            </a:r>
            <a:r>
              <a:rPr lang="en-CA" sz="1400" dirty="0">
                <a:cs typeface="Arial" panose="020B0604020202020204" pitchFamily="34" charset="0"/>
              </a:rPr>
              <a:t> Ruiz, Xuhui Jia, Ming-Wei Chang, William W. Cohen</a:t>
            </a:r>
            <a:br>
              <a:rPr lang="en-CA" sz="1400" dirty="0">
                <a:cs typeface="Arial" panose="020B0604020202020204" pitchFamily="34" charset="0"/>
              </a:rPr>
            </a:br>
            <a:r>
              <a:rPr lang="en-US" sz="1400" dirty="0" err="1">
                <a:cs typeface="Arial" panose="020B0604020202020204" pitchFamily="34" charset="0"/>
              </a:rPr>
              <a:t>NeurIPS</a:t>
            </a:r>
            <a:r>
              <a:rPr lang="en-US" sz="1400" dirty="0">
                <a:cs typeface="Arial" panose="020B0604020202020204" pitchFamily="34" charset="0"/>
              </a:rPr>
              <a:t> 2023</a:t>
            </a:r>
          </a:p>
        </p:txBody>
      </p:sp>
      <p:sp>
        <p:nvSpPr>
          <p:cNvPr id="7" name="TextBox 6">
            <a:extLst>
              <a:ext uri="{FF2B5EF4-FFF2-40B4-BE49-F238E27FC236}">
                <a16:creationId xmlns:a16="http://schemas.microsoft.com/office/drawing/2014/main" id="{837E2319-9669-E7DF-AC14-41A07507B122}"/>
              </a:ext>
            </a:extLst>
          </p:cNvPr>
          <p:cNvSpPr txBox="1"/>
          <p:nvPr/>
        </p:nvSpPr>
        <p:spPr>
          <a:xfrm>
            <a:off x="838196" y="4937489"/>
            <a:ext cx="5082152" cy="1384995"/>
          </a:xfrm>
          <a:prstGeom prst="rect">
            <a:avLst/>
          </a:prstGeom>
          <a:solidFill>
            <a:schemeClr val="bg1"/>
          </a:solidFill>
          <a:ln>
            <a:solidFill>
              <a:schemeClr val="tx1">
                <a:lumMod val="50000"/>
                <a:lumOff val="50000"/>
              </a:schemeClr>
            </a:solidFill>
          </a:ln>
        </p:spPr>
        <p:txBody>
          <a:bodyPr wrap="square">
            <a:spAutoFit/>
          </a:bodyPr>
          <a:lstStyle/>
          <a:p>
            <a:r>
              <a:rPr lang="en-US" sz="1400" b="1" dirty="0">
                <a:cs typeface="Arial" panose="020B0604020202020204" pitchFamily="34" charset="0"/>
              </a:rPr>
              <a:t>Instruct-Imagen: Image Generation with Multi-modal Instruction</a:t>
            </a:r>
          </a:p>
          <a:p>
            <a:r>
              <a:rPr lang="en-CA" sz="1400" dirty="0" err="1">
                <a:cs typeface="Arial" panose="020B0604020202020204" pitchFamily="34" charset="0"/>
              </a:rPr>
              <a:t>Hexiang</a:t>
            </a:r>
            <a:r>
              <a:rPr lang="en-CA" sz="1400" dirty="0">
                <a:cs typeface="Arial" panose="020B0604020202020204" pitchFamily="34" charset="0"/>
              </a:rPr>
              <a:t> Hu*, Kelvin C.K. Chan*, Yu-Chuan Su*, </a:t>
            </a:r>
            <a:r>
              <a:rPr lang="en-CA" sz="1400" b="1" u="sng" dirty="0" err="1">
                <a:cs typeface="Arial" panose="020B0604020202020204" pitchFamily="34" charset="0"/>
              </a:rPr>
              <a:t>Wenhu</a:t>
            </a:r>
            <a:r>
              <a:rPr lang="en-CA" sz="1400" b="1" u="sng" dirty="0">
                <a:cs typeface="Arial" panose="020B0604020202020204" pitchFamily="34" charset="0"/>
              </a:rPr>
              <a:t> Chen*</a:t>
            </a:r>
            <a:r>
              <a:rPr lang="en-CA" sz="1400" dirty="0">
                <a:cs typeface="Arial" panose="020B0604020202020204" pitchFamily="34" charset="0"/>
              </a:rPr>
              <a:t>, </a:t>
            </a:r>
            <a:r>
              <a:rPr lang="en-CA" sz="1400" dirty="0" err="1">
                <a:cs typeface="Arial" panose="020B0604020202020204" pitchFamily="34" charset="0"/>
              </a:rPr>
              <a:t>Yandong</a:t>
            </a:r>
            <a:r>
              <a:rPr lang="en-CA" sz="1400" dirty="0">
                <a:cs typeface="Arial" panose="020B0604020202020204" pitchFamily="34" charset="0"/>
              </a:rPr>
              <a:t> Li, </a:t>
            </a:r>
            <a:r>
              <a:rPr lang="en-CA" sz="1400" dirty="0" err="1">
                <a:cs typeface="Arial" panose="020B0604020202020204" pitchFamily="34" charset="0"/>
              </a:rPr>
              <a:t>Kihyuk</a:t>
            </a:r>
            <a:r>
              <a:rPr lang="en-CA" sz="1400" dirty="0">
                <a:cs typeface="Arial" panose="020B0604020202020204" pitchFamily="34" charset="0"/>
              </a:rPr>
              <a:t> Sohn, Yang Zhao, Xue Ben, </a:t>
            </a:r>
            <a:r>
              <a:rPr lang="en-CA" sz="1400" dirty="0" err="1">
                <a:cs typeface="Arial" panose="020B0604020202020204" pitchFamily="34" charset="0"/>
              </a:rPr>
              <a:t>Boqing</a:t>
            </a:r>
            <a:r>
              <a:rPr lang="en-CA" sz="1400" dirty="0">
                <a:cs typeface="Arial" panose="020B0604020202020204" pitchFamily="34" charset="0"/>
              </a:rPr>
              <a:t> Gong, William Cohen, Ming-Wei Chang, Xuhui Jia</a:t>
            </a:r>
            <a:br>
              <a:rPr lang="en-CA" sz="1400" dirty="0">
                <a:cs typeface="Arial" panose="020B0604020202020204" pitchFamily="34" charset="0"/>
              </a:rPr>
            </a:br>
            <a:r>
              <a:rPr lang="en-US" sz="1400" dirty="0">
                <a:solidFill>
                  <a:srgbClr val="FF0000"/>
                </a:solidFill>
                <a:cs typeface="Arial" panose="020B0604020202020204" pitchFamily="34" charset="0"/>
              </a:rPr>
              <a:t>CVPR 2024 (Oral)</a:t>
            </a:r>
          </a:p>
        </p:txBody>
      </p:sp>
      <p:sp>
        <p:nvSpPr>
          <p:cNvPr id="3" name="TextBox 2">
            <a:extLst>
              <a:ext uri="{FF2B5EF4-FFF2-40B4-BE49-F238E27FC236}">
                <a16:creationId xmlns:a16="http://schemas.microsoft.com/office/drawing/2014/main" id="{BFC903B6-F511-B79B-C20A-E7D465BA81CF}"/>
              </a:ext>
            </a:extLst>
          </p:cNvPr>
          <p:cNvSpPr txBox="1"/>
          <p:nvPr/>
        </p:nvSpPr>
        <p:spPr>
          <a:xfrm>
            <a:off x="838198" y="3662807"/>
            <a:ext cx="5082153" cy="1169551"/>
          </a:xfrm>
          <a:prstGeom prst="rect">
            <a:avLst/>
          </a:prstGeom>
          <a:solidFill>
            <a:schemeClr val="bg1"/>
          </a:solidFill>
          <a:ln>
            <a:solidFill>
              <a:schemeClr val="tx1">
                <a:lumMod val="50000"/>
                <a:lumOff val="50000"/>
              </a:schemeClr>
            </a:solidFill>
          </a:ln>
        </p:spPr>
        <p:txBody>
          <a:bodyPr wrap="square">
            <a:spAutoFit/>
          </a:bodyPr>
          <a:lstStyle/>
          <a:p>
            <a:r>
              <a:rPr lang="en-US" sz="1400" b="1" dirty="0">
                <a:cs typeface="Arial" panose="020B0604020202020204" pitchFamily="34" charset="0"/>
              </a:rPr>
              <a:t>Kosmos-G: Generating Images in Context with Multimodal Large Language Models</a:t>
            </a:r>
          </a:p>
          <a:p>
            <a:r>
              <a:rPr lang="en-CA" sz="1400" dirty="0" err="1">
                <a:cs typeface="Arial" panose="020B0604020202020204" pitchFamily="34" charset="0"/>
              </a:rPr>
              <a:t>Xichen</a:t>
            </a:r>
            <a:r>
              <a:rPr lang="en-CA" sz="1400" dirty="0">
                <a:cs typeface="Arial" panose="020B0604020202020204" pitchFamily="34" charset="0"/>
              </a:rPr>
              <a:t> Pan, Li Dong, </a:t>
            </a:r>
            <a:r>
              <a:rPr lang="en-CA" sz="1400" dirty="0" err="1">
                <a:cs typeface="Arial" panose="020B0604020202020204" pitchFamily="34" charset="0"/>
              </a:rPr>
              <a:t>Shaohan</a:t>
            </a:r>
            <a:r>
              <a:rPr lang="en-CA" sz="1400" dirty="0">
                <a:cs typeface="Arial" panose="020B0604020202020204" pitchFamily="34" charset="0"/>
              </a:rPr>
              <a:t> Huang, </a:t>
            </a:r>
            <a:r>
              <a:rPr lang="en-CA" sz="1400" dirty="0" err="1">
                <a:cs typeface="Arial" panose="020B0604020202020204" pitchFamily="34" charset="0"/>
              </a:rPr>
              <a:t>Zhiliang</a:t>
            </a:r>
            <a:r>
              <a:rPr lang="en-CA" sz="1400" dirty="0">
                <a:cs typeface="Arial" panose="020B0604020202020204" pitchFamily="34" charset="0"/>
              </a:rPr>
              <a:t> Peng, </a:t>
            </a:r>
            <a:r>
              <a:rPr lang="en-CA" sz="1400" b="1" u="sng" dirty="0" err="1">
                <a:cs typeface="Arial" panose="020B0604020202020204" pitchFamily="34" charset="0"/>
              </a:rPr>
              <a:t>Wenhu</a:t>
            </a:r>
            <a:r>
              <a:rPr lang="en-CA" sz="1400" b="1" u="sng" dirty="0">
                <a:cs typeface="Arial" panose="020B0604020202020204" pitchFamily="34" charset="0"/>
              </a:rPr>
              <a:t> Chen</a:t>
            </a:r>
            <a:r>
              <a:rPr lang="en-CA" sz="1400" dirty="0">
                <a:cs typeface="Arial" panose="020B0604020202020204" pitchFamily="34" charset="0"/>
              </a:rPr>
              <a:t> , </a:t>
            </a:r>
            <a:r>
              <a:rPr lang="en-CA" sz="1400" dirty="0" err="1">
                <a:cs typeface="Arial" panose="020B0604020202020204" pitchFamily="34" charset="0"/>
              </a:rPr>
              <a:t>Furu</a:t>
            </a:r>
            <a:r>
              <a:rPr lang="en-CA" sz="1400" dirty="0">
                <a:cs typeface="Arial" panose="020B0604020202020204" pitchFamily="34" charset="0"/>
              </a:rPr>
              <a:t> Wei</a:t>
            </a:r>
            <a:br>
              <a:rPr lang="en-CA" sz="1400" dirty="0">
                <a:cs typeface="Arial" panose="020B0604020202020204" pitchFamily="34" charset="0"/>
              </a:rPr>
            </a:br>
            <a:r>
              <a:rPr lang="en-US" sz="1400" dirty="0">
                <a:cs typeface="Arial" panose="020B0604020202020204" pitchFamily="34" charset="0"/>
              </a:rPr>
              <a:t>ICLR 2024</a:t>
            </a:r>
          </a:p>
        </p:txBody>
      </p:sp>
      <p:pic>
        <p:nvPicPr>
          <p:cNvPr id="15" name="Picture 14" descr="A collage of images of sunglasses&#10;&#10;Description automatically generated">
            <a:extLst>
              <a:ext uri="{FF2B5EF4-FFF2-40B4-BE49-F238E27FC236}">
                <a16:creationId xmlns:a16="http://schemas.microsoft.com/office/drawing/2014/main" id="{4C3F6F03-7A4E-05DA-668F-88E839BE79DD}"/>
              </a:ext>
            </a:extLst>
          </p:cNvPr>
          <p:cNvPicPr>
            <a:picLocks noChangeAspect="1"/>
          </p:cNvPicPr>
          <p:nvPr/>
        </p:nvPicPr>
        <p:blipFill rotWithShape="1">
          <a:blip r:embed="rId2"/>
          <a:srcRect t="3148"/>
          <a:stretch/>
        </p:blipFill>
        <p:spPr>
          <a:xfrm>
            <a:off x="6271648" y="1510466"/>
            <a:ext cx="4912065" cy="3316931"/>
          </a:xfrm>
          <a:prstGeom prst="rect">
            <a:avLst/>
          </a:prstGeom>
        </p:spPr>
      </p:pic>
      <p:pic>
        <p:nvPicPr>
          <p:cNvPr id="17" name="Picture 16" descr="A collage of a cat&#10;&#10;Description automatically generated">
            <a:extLst>
              <a:ext uri="{FF2B5EF4-FFF2-40B4-BE49-F238E27FC236}">
                <a16:creationId xmlns:a16="http://schemas.microsoft.com/office/drawing/2014/main" id="{FB7FA820-264A-E586-CC24-B9D2A36C8B3A}"/>
              </a:ext>
            </a:extLst>
          </p:cNvPr>
          <p:cNvPicPr>
            <a:picLocks noChangeAspect="1"/>
          </p:cNvPicPr>
          <p:nvPr/>
        </p:nvPicPr>
        <p:blipFill rotWithShape="1">
          <a:blip r:embed="rId3"/>
          <a:srcRect t="6248" b="11942"/>
          <a:stretch/>
        </p:blipFill>
        <p:spPr>
          <a:xfrm>
            <a:off x="6271647" y="4971355"/>
            <a:ext cx="4912065" cy="1312198"/>
          </a:xfrm>
          <a:prstGeom prst="rect">
            <a:avLst/>
          </a:prstGeom>
        </p:spPr>
      </p:pic>
    </p:spTree>
    <p:extLst>
      <p:ext uri="{BB962C8B-B14F-4D97-AF65-F5344CB8AC3E}">
        <p14:creationId xmlns:p14="http://schemas.microsoft.com/office/powerpoint/2010/main" val="21829102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CC711-A65E-CC03-1D26-5A2836C088D9}"/>
              </a:ext>
            </a:extLst>
          </p:cNvPr>
          <p:cNvSpPr>
            <a:spLocks noGrp="1"/>
          </p:cNvSpPr>
          <p:nvPr>
            <p:ph type="title"/>
          </p:nvPr>
        </p:nvSpPr>
        <p:spPr/>
        <p:txBody>
          <a:bodyPr/>
          <a:lstStyle/>
          <a:p>
            <a:r>
              <a:rPr lang="en-US" dirty="0"/>
              <a:t>Image &amp; Video Editing</a:t>
            </a:r>
          </a:p>
        </p:txBody>
      </p:sp>
      <p:sp>
        <p:nvSpPr>
          <p:cNvPr id="4" name="Slide Number Placeholder 3">
            <a:extLst>
              <a:ext uri="{FF2B5EF4-FFF2-40B4-BE49-F238E27FC236}">
                <a16:creationId xmlns:a16="http://schemas.microsoft.com/office/drawing/2014/main" id="{3837F2A5-F87C-34EA-CB63-D292AFF93945}"/>
              </a:ext>
            </a:extLst>
          </p:cNvPr>
          <p:cNvSpPr>
            <a:spLocks noGrp="1"/>
          </p:cNvSpPr>
          <p:nvPr>
            <p:ph type="sldNum" sz="quarter" idx="12"/>
          </p:nvPr>
        </p:nvSpPr>
        <p:spPr/>
        <p:txBody>
          <a:bodyPr/>
          <a:lstStyle/>
          <a:p>
            <a:fld id="{BA64772F-E81F-0045-92B8-B93AB4530561}" type="slidenum">
              <a:rPr lang="en-US" smtClean="0"/>
              <a:t>63</a:t>
            </a:fld>
            <a:endParaRPr lang="en-US"/>
          </a:p>
        </p:txBody>
      </p:sp>
      <p:sp>
        <p:nvSpPr>
          <p:cNvPr id="5" name="TextBox 4">
            <a:extLst>
              <a:ext uri="{FF2B5EF4-FFF2-40B4-BE49-F238E27FC236}">
                <a16:creationId xmlns:a16="http://schemas.microsoft.com/office/drawing/2014/main" id="{6C69EEE5-95FE-5FD9-C442-0BAF7399C42A}"/>
              </a:ext>
            </a:extLst>
          </p:cNvPr>
          <p:cNvSpPr txBox="1"/>
          <p:nvPr/>
        </p:nvSpPr>
        <p:spPr>
          <a:xfrm>
            <a:off x="838201" y="1739446"/>
            <a:ext cx="4369230" cy="954107"/>
          </a:xfrm>
          <a:prstGeom prst="rect">
            <a:avLst/>
          </a:prstGeom>
          <a:solidFill>
            <a:schemeClr val="bg1"/>
          </a:solidFill>
          <a:ln>
            <a:solidFill>
              <a:schemeClr val="tx1">
                <a:lumMod val="50000"/>
                <a:lumOff val="50000"/>
              </a:schemeClr>
            </a:solidFill>
          </a:ln>
        </p:spPr>
        <p:txBody>
          <a:bodyPr wrap="square">
            <a:spAutoFit/>
          </a:bodyPr>
          <a:lstStyle/>
          <a:p>
            <a:r>
              <a:rPr lang="en-US" sz="1400" b="1" dirty="0" err="1">
                <a:cs typeface="Arial" panose="020B0604020202020204" pitchFamily="34" charset="0"/>
              </a:rPr>
              <a:t>MagicBrush</a:t>
            </a:r>
            <a:r>
              <a:rPr lang="en-US" sz="1400" b="1" dirty="0">
                <a:cs typeface="Arial" panose="020B0604020202020204" pitchFamily="34" charset="0"/>
              </a:rPr>
              <a:t>: A Manually Annotated Dataset for Instruction-Guided Image Editing</a:t>
            </a:r>
          </a:p>
          <a:p>
            <a:r>
              <a:rPr lang="en-CA" sz="1400" dirty="0">
                <a:cs typeface="Arial" panose="020B0604020202020204" pitchFamily="34" charset="0"/>
              </a:rPr>
              <a:t>Kai Zhang, </a:t>
            </a:r>
            <a:r>
              <a:rPr lang="en-CA" sz="1400" dirty="0" err="1">
                <a:cs typeface="Arial" panose="020B0604020202020204" pitchFamily="34" charset="0"/>
              </a:rPr>
              <a:t>Lingbo</a:t>
            </a:r>
            <a:r>
              <a:rPr lang="en-CA" sz="1400" dirty="0">
                <a:cs typeface="Arial" panose="020B0604020202020204" pitchFamily="34" charset="0"/>
              </a:rPr>
              <a:t> Mo, </a:t>
            </a:r>
            <a:r>
              <a:rPr lang="en-CA" sz="1400" b="1" u="sng" dirty="0" err="1">
                <a:cs typeface="Arial" panose="020B0604020202020204" pitchFamily="34" charset="0"/>
              </a:rPr>
              <a:t>Wenhu</a:t>
            </a:r>
            <a:r>
              <a:rPr lang="en-CA" sz="1400" b="1" u="sng" dirty="0">
                <a:cs typeface="Arial" panose="020B0604020202020204" pitchFamily="34" charset="0"/>
              </a:rPr>
              <a:t> Chen</a:t>
            </a:r>
            <a:r>
              <a:rPr lang="en-CA" sz="1400" dirty="0">
                <a:cs typeface="Arial" panose="020B0604020202020204" pitchFamily="34" charset="0"/>
              </a:rPr>
              <a:t>, Huan Sun, Yu Su</a:t>
            </a:r>
            <a:br>
              <a:rPr lang="en-CA" sz="1400" dirty="0">
                <a:cs typeface="Arial" panose="020B0604020202020204" pitchFamily="34" charset="0"/>
              </a:rPr>
            </a:br>
            <a:r>
              <a:rPr lang="en-US" sz="1400" dirty="0" err="1">
                <a:cs typeface="Arial" panose="020B0604020202020204" pitchFamily="34" charset="0"/>
              </a:rPr>
              <a:t>NeurIPS</a:t>
            </a:r>
            <a:r>
              <a:rPr lang="en-US" sz="1400" dirty="0">
                <a:cs typeface="Arial" panose="020B0604020202020204" pitchFamily="34" charset="0"/>
              </a:rPr>
              <a:t> 2023</a:t>
            </a:r>
          </a:p>
        </p:txBody>
      </p:sp>
      <p:sp>
        <p:nvSpPr>
          <p:cNvPr id="6" name="TextBox 5">
            <a:extLst>
              <a:ext uri="{FF2B5EF4-FFF2-40B4-BE49-F238E27FC236}">
                <a16:creationId xmlns:a16="http://schemas.microsoft.com/office/drawing/2014/main" id="{FB8E3AC8-BEE1-7004-D158-44FD520498AA}"/>
              </a:ext>
            </a:extLst>
          </p:cNvPr>
          <p:cNvSpPr txBox="1"/>
          <p:nvPr/>
        </p:nvSpPr>
        <p:spPr>
          <a:xfrm>
            <a:off x="838200" y="2969903"/>
            <a:ext cx="4369231" cy="1169551"/>
          </a:xfrm>
          <a:prstGeom prst="rect">
            <a:avLst/>
          </a:prstGeom>
          <a:solidFill>
            <a:schemeClr val="bg1"/>
          </a:solidFill>
          <a:ln>
            <a:solidFill>
              <a:schemeClr val="tx1">
                <a:lumMod val="50000"/>
                <a:lumOff val="50000"/>
              </a:schemeClr>
            </a:solidFill>
          </a:ln>
        </p:spPr>
        <p:txBody>
          <a:bodyPr wrap="square">
            <a:spAutoFit/>
          </a:bodyPr>
          <a:lstStyle/>
          <a:p>
            <a:r>
              <a:rPr lang="en-US" sz="1400" b="1" dirty="0" err="1">
                <a:cs typeface="Arial" panose="020B0604020202020204" pitchFamily="34" charset="0"/>
              </a:rPr>
              <a:t>OmniEdit</a:t>
            </a:r>
            <a:r>
              <a:rPr lang="en-US" sz="1400" b="1" dirty="0">
                <a:cs typeface="Arial" panose="020B0604020202020204" pitchFamily="34" charset="0"/>
              </a:rPr>
              <a:t>: Building Image Editing Generalist Models Through Specialist Supervision</a:t>
            </a:r>
          </a:p>
          <a:p>
            <a:r>
              <a:rPr lang="en-CA" sz="1400" dirty="0">
                <a:cs typeface="Arial" panose="020B0604020202020204" pitchFamily="34" charset="0"/>
              </a:rPr>
              <a:t>Cong Wei, </a:t>
            </a:r>
            <a:r>
              <a:rPr lang="en-CA" sz="1400" dirty="0" err="1">
                <a:cs typeface="Arial" panose="020B0604020202020204" pitchFamily="34" charset="0"/>
              </a:rPr>
              <a:t>Zheyang</a:t>
            </a:r>
            <a:r>
              <a:rPr lang="en-CA" sz="1400" dirty="0">
                <a:cs typeface="Arial" panose="020B0604020202020204" pitchFamily="34" charset="0"/>
              </a:rPr>
              <a:t> Xiong, </a:t>
            </a:r>
            <a:r>
              <a:rPr lang="en-CA" sz="1400" dirty="0" err="1">
                <a:cs typeface="Arial" panose="020B0604020202020204" pitchFamily="34" charset="0"/>
              </a:rPr>
              <a:t>Weiming</a:t>
            </a:r>
            <a:r>
              <a:rPr lang="en-CA" sz="1400" dirty="0">
                <a:cs typeface="Arial" panose="020B0604020202020204" pitchFamily="34" charset="0"/>
              </a:rPr>
              <a:t> Ren, </a:t>
            </a:r>
            <a:r>
              <a:rPr lang="en-CA" sz="1400" dirty="0" err="1">
                <a:cs typeface="Arial" panose="020B0604020202020204" pitchFamily="34" charset="0"/>
              </a:rPr>
              <a:t>Xinrun</a:t>
            </a:r>
            <a:r>
              <a:rPr lang="en-CA" sz="1400" dirty="0">
                <a:cs typeface="Arial" panose="020B0604020202020204" pitchFamily="34" charset="0"/>
              </a:rPr>
              <a:t> Du, Ge Zhang, </a:t>
            </a:r>
            <a:r>
              <a:rPr lang="en-CA" sz="1400" b="1" u="sng" dirty="0" err="1">
                <a:cs typeface="Arial" panose="020B0604020202020204" pitchFamily="34" charset="0"/>
              </a:rPr>
              <a:t>Wenhu</a:t>
            </a:r>
            <a:r>
              <a:rPr lang="en-CA" sz="1400" b="1" u="sng" dirty="0">
                <a:cs typeface="Arial" panose="020B0604020202020204" pitchFamily="34" charset="0"/>
              </a:rPr>
              <a:t> Chen</a:t>
            </a:r>
            <a:br>
              <a:rPr lang="en-CA" sz="1400" dirty="0">
                <a:cs typeface="Arial" panose="020B0604020202020204" pitchFamily="34" charset="0"/>
              </a:rPr>
            </a:br>
            <a:r>
              <a:rPr lang="en-US" sz="1400" dirty="0">
                <a:cs typeface="Arial" panose="020B0604020202020204" pitchFamily="34" charset="0"/>
              </a:rPr>
              <a:t>ICLR 2025</a:t>
            </a:r>
          </a:p>
        </p:txBody>
      </p:sp>
      <p:sp>
        <p:nvSpPr>
          <p:cNvPr id="7" name="TextBox 6">
            <a:extLst>
              <a:ext uri="{FF2B5EF4-FFF2-40B4-BE49-F238E27FC236}">
                <a16:creationId xmlns:a16="http://schemas.microsoft.com/office/drawing/2014/main" id="{487B380F-4871-5414-5ECC-246AA9355F27}"/>
              </a:ext>
            </a:extLst>
          </p:cNvPr>
          <p:cNvSpPr txBox="1"/>
          <p:nvPr/>
        </p:nvSpPr>
        <p:spPr>
          <a:xfrm>
            <a:off x="838200" y="4437605"/>
            <a:ext cx="4369231" cy="1169551"/>
          </a:xfrm>
          <a:prstGeom prst="rect">
            <a:avLst/>
          </a:prstGeom>
          <a:solidFill>
            <a:schemeClr val="bg1"/>
          </a:solidFill>
          <a:ln>
            <a:solidFill>
              <a:schemeClr val="tx1">
                <a:lumMod val="50000"/>
                <a:lumOff val="50000"/>
              </a:schemeClr>
            </a:solidFill>
          </a:ln>
        </p:spPr>
        <p:txBody>
          <a:bodyPr wrap="square">
            <a:spAutoFit/>
          </a:bodyPr>
          <a:lstStyle/>
          <a:p>
            <a:r>
              <a:rPr lang="en-US" sz="1400" b="1" dirty="0">
                <a:cs typeface="Arial" panose="020B0604020202020204" pitchFamily="34" charset="0"/>
              </a:rPr>
              <a:t>AnyV2V: A Tuning-Free Framework For Any Video-to-Video Editing Tasks</a:t>
            </a:r>
          </a:p>
          <a:p>
            <a:r>
              <a:rPr lang="en-CA" sz="1400" dirty="0">
                <a:cs typeface="Arial" panose="020B0604020202020204" pitchFamily="34" charset="0"/>
              </a:rPr>
              <a:t>Max Ku, Cong Wei, </a:t>
            </a:r>
            <a:r>
              <a:rPr lang="en-CA" sz="1400" dirty="0" err="1">
                <a:cs typeface="Arial" panose="020B0604020202020204" pitchFamily="34" charset="0"/>
              </a:rPr>
              <a:t>Weiming</a:t>
            </a:r>
            <a:r>
              <a:rPr lang="en-CA" sz="1400" dirty="0">
                <a:cs typeface="Arial" panose="020B0604020202020204" pitchFamily="34" charset="0"/>
              </a:rPr>
              <a:t> Ren, Harry Yang, </a:t>
            </a:r>
            <a:r>
              <a:rPr lang="en-CA" sz="1400" b="1" u="sng" dirty="0" err="1">
                <a:cs typeface="Arial" panose="020B0604020202020204" pitchFamily="34" charset="0"/>
              </a:rPr>
              <a:t>Wenhu</a:t>
            </a:r>
            <a:r>
              <a:rPr lang="en-CA" sz="1400" b="1" u="sng" dirty="0">
                <a:cs typeface="Arial" panose="020B0604020202020204" pitchFamily="34" charset="0"/>
              </a:rPr>
              <a:t> Chen</a:t>
            </a:r>
            <a:br>
              <a:rPr lang="en-CA" sz="1400" dirty="0">
                <a:cs typeface="Arial" panose="020B0604020202020204" pitchFamily="34" charset="0"/>
              </a:rPr>
            </a:br>
            <a:r>
              <a:rPr lang="en-CA" sz="1400" dirty="0">
                <a:cs typeface="Arial" panose="020B0604020202020204" pitchFamily="34" charset="0"/>
              </a:rPr>
              <a:t>TMLR </a:t>
            </a:r>
            <a:r>
              <a:rPr lang="en-US" sz="1400" dirty="0">
                <a:cs typeface="Arial" panose="020B0604020202020204" pitchFamily="34" charset="0"/>
              </a:rPr>
              <a:t>2024</a:t>
            </a:r>
          </a:p>
        </p:txBody>
      </p:sp>
      <p:pic>
        <p:nvPicPr>
          <p:cNvPr id="9" name="video-editing">
            <a:hlinkClick r:id="" action="ppaction://media"/>
            <a:extLst>
              <a:ext uri="{FF2B5EF4-FFF2-40B4-BE49-F238E27FC236}">
                <a16:creationId xmlns:a16="http://schemas.microsoft.com/office/drawing/2014/main" id="{E33F8106-E637-2D97-2EA4-50BAB8ADBA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60568" y="1758692"/>
            <a:ext cx="5590963" cy="3848464"/>
          </a:xfrm>
          <a:prstGeom prst="rect">
            <a:avLst/>
          </a:prstGeom>
        </p:spPr>
      </p:pic>
    </p:spTree>
    <p:extLst>
      <p:ext uri="{BB962C8B-B14F-4D97-AF65-F5344CB8AC3E}">
        <p14:creationId xmlns:p14="http://schemas.microsoft.com/office/powerpoint/2010/main" val="1654601042"/>
      </p:ext>
    </p:extLst>
  </p:cSld>
  <p:clrMapOvr>
    <a:masterClrMapping/>
  </p:clrMapOvr>
  <p:timing>
    <p:tnLst>
      <p:par>
        <p:cTn id="1" dur="indefinite" restart="never" nodeType="tmRoot">
          <p:childTnLst>
            <p:video>
              <p:cMediaNode vol="80000">
                <p:cTn id="2" fill="hold" display="0">
                  <p:stCondLst>
                    <p:cond delay="indefinite"/>
                  </p:stCondLst>
                </p:cTn>
                <p:tgtEl>
                  <p:spTgt spid="9"/>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FE9B-E176-E106-92EC-19770D4B2DA9}"/>
              </a:ext>
            </a:extLst>
          </p:cNvPr>
          <p:cNvSpPr>
            <a:spLocks noGrp="1"/>
          </p:cNvSpPr>
          <p:nvPr>
            <p:ph type="title"/>
          </p:nvPr>
        </p:nvSpPr>
        <p:spPr/>
        <p:txBody>
          <a:bodyPr/>
          <a:lstStyle/>
          <a:p>
            <a:r>
              <a:rPr lang="en-US" dirty="0"/>
              <a:t>Talk Outline</a:t>
            </a:r>
          </a:p>
        </p:txBody>
      </p:sp>
      <p:sp>
        <p:nvSpPr>
          <p:cNvPr id="3" name="Content Placeholder 2">
            <a:extLst>
              <a:ext uri="{FF2B5EF4-FFF2-40B4-BE49-F238E27FC236}">
                <a16:creationId xmlns:a16="http://schemas.microsoft.com/office/drawing/2014/main" id="{781804ED-C963-82E8-F6EA-0FDF5C705A7A}"/>
              </a:ext>
            </a:extLst>
          </p:cNvPr>
          <p:cNvSpPr>
            <a:spLocks noGrp="1"/>
          </p:cNvSpPr>
          <p:nvPr>
            <p:ph idx="1"/>
          </p:nvPr>
        </p:nvSpPr>
        <p:spPr/>
        <p:txBody>
          <a:bodyPr>
            <a:normAutofit/>
          </a:bodyPr>
          <a:lstStyle/>
          <a:p>
            <a:r>
              <a:rPr lang="en-US" dirty="0">
                <a:solidFill>
                  <a:schemeClr val="bg1">
                    <a:lumMod val="95000"/>
                  </a:schemeClr>
                </a:solidFill>
              </a:rPr>
              <a:t>Section 1: Math</a:t>
            </a:r>
          </a:p>
          <a:p>
            <a:pPr lvl="1"/>
            <a:r>
              <a:rPr lang="en-US" dirty="0">
                <a:solidFill>
                  <a:schemeClr val="bg1">
                    <a:lumMod val="95000"/>
                  </a:schemeClr>
                </a:solidFill>
              </a:rPr>
              <a:t>Interacting with Python Tools</a:t>
            </a:r>
          </a:p>
          <a:p>
            <a:pPr lvl="1"/>
            <a:endParaRPr lang="en-US" dirty="0"/>
          </a:p>
          <a:p>
            <a:r>
              <a:rPr lang="en-US" dirty="0">
                <a:solidFill>
                  <a:schemeClr val="bg1">
                    <a:lumMod val="95000"/>
                  </a:schemeClr>
                </a:solidFill>
              </a:rPr>
              <a:t>Section 2: Coding</a:t>
            </a:r>
          </a:p>
          <a:p>
            <a:pPr lvl="1"/>
            <a:r>
              <a:rPr lang="en-US" dirty="0">
                <a:solidFill>
                  <a:schemeClr val="bg1">
                    <a:lumMod val="95000"/>
                  </a:schemeClr>
                </a:solidFill>
              </a:rPr>
              <a:t>Interacting with Executor</a:t>
            </a:r>
          </a:p>
          <a:p>
            <a:pPr lvl="1"/>
            <a:endParaRPr lang="en-US" dirty="0">
              <a:solidFill>
                <a:schemeClr val="bg1">
                  <a:lumMod val="95000"/>
                </a:schemeClr>
              </a:solidFill>
            </a:endParaRPr>
          </a:p>
          <a:p>
            <a:r>
              <a:rPr lang="en-US" dirty="0">
                <a:solidFill>
                  <a:schemeClr val="bg1">
                    <a:lumMod val="95000"/>
                  </a:schemeClr>
                </a:solidFill>
              </a:rPr>
              <a:t>Other Work</a:t>
            </a:r>
          </a:p>
          <a:p>
            <a:pPr lvl="1"/>
            <a:r>
              <a:rPr lang="en-US" dirty="0">
                <a:solidFill>
                  <a:schemeClr val="bg1">
                    <a:lumMod val="95000"/>
                  </a:schemeClr>
                </a:solidFill>
              </a:rPr>
              <a:t>Evaluation and Multimodal</a:t>
            </a:r>
          </a:p>
          <a:p>
            <a:pPr lvl="1"/>
            <a:endParaRPr lang="en-US" dirty="0">
              <a:solidFill>
                <a:schemeClr val="bg1">
                  <a:lumMod val="95000"/>
                </a:schemeClr>
              </a:solidFill>
            </a:endParaRPr>
          </a:p>
          <a:p>
            <a:r>
              <a:rPr lang="en-US" dirty="0"/>
              <a:t>Future Work</a:t>
            </a:r>
          </a:p>
        </p:txBody>
      </p:sp>
      <p:sp>
        <p:nvSpPr>
          <p:cNvPr id="4" name="Slide Number Placeholder 3">
            <a:extLst>
              <a:ext uri="{FF2B5EF4-FFF2-40B4-BE49-F238E27FC236}">
                <a16:creationId xmlns:a16="http://schemas.microsoft.com/office/drawing/2014/main" id="{9E4FCF7C-09EF-8DD4-8B79-89727004F360}"/>
              </a:ext>
            </a:extLst>
          </p:cNvPr>
          <p:cNvSpPr>
            <a:spLocks noGrp="1"/>
          </p:cNvSpPr>
          <p:nvPr>
            <p:ph type="sldNum" sz="quarter" idx="12"/>
          </p:nvPr>
        </p:nvSpPr>
        <p:spPr/>
        <p:txBody>
          <a:bodyPr/>
          <a:lstStyle/>
          <a:p>
            <a:fld id="{BA64772F-E81F-0045-92B8-B93AB4530561}" type="slidenum">
              <a:rPr lang="en-US" smtClean="0"/>
              <a:t>64</a:t>
            </a:fld>
            <a:endParaRPr lang="en-US"/>
          </a:p>
        </p:txBody>
      </p:sp>
    </p:spTree>
    <p:extLst>
      <p:ext uri="{BB962C8B-B14F-4D97-AF65-F5344CB8AC3E}">
        <p14:creationId xmlns:p14="http://schemas.microsoft.com/office/powerpoint/2010/main" val="1995468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D243B-6BA3-6E17-A4AD-68F4F77ED1D9}"/>
              </a:ext>
            </a:extLst>
          </p:cNvPr>
          <p:cNvSpPr>
            <a:spLocks noGrp="1"/>
          </p:cNvSpPr>
          <p:nvPr>
            <p:ph type="title"/>
          </p:nvPr>
        </p:nvSpPr>
        <p:spPr/>
        <p:txBody>
          <a:bodyPr/>
          <a:lstStyle/>
          <a:p>
            <a:r>
              <a:rPr lang="en-US" dirty="0"/>
              <a:t>Interactive Deep Thinking</a:t>
            </a:r>
          </a:p>
        </p:txBody>
      </p:sp>
      <p:sp>
        <p:nvSpPr>
          <p:cNvPr id="4" name="Slide Number Placeholder 3">
            <a:extLst>
              <a:ext uri="{FF2B5EF4-FFF2-40B4-BE49-F238E27FC236}">
                <a16:creationId xmlns:a16="http://schemas.microsoft.com/office/drawing/2014/main" id="{5BD6C4E3-1524-B1B3-DDC8-E19706004842}"/>
              </a:ext>
            </a:extLst>
          </p:cNvPr>
          <p:cNvSpPr>
            <a:spLocks noGrp="1"/>
          </p:cNvSpPr>
          <p:nvPr>
            <p:ph type="sldNum" sz="quarter" idx="12"/>
          </p:nvPr>
        </p:nvSpPr>
        <p:spPr/>
        <p:txBody>
          <a:bodyPr/>
          <a:lstStyle/>
          <a:p>
            <a:fld id="{BA64772F-E81F-0045-92B8-B93AB4530561}" type="slidenum">
              <a:rPr lang="en-US" smtClean="0"/>
              <a:t>65</a:t>
            </a:fld>
            <a:endParaRPr lang="en-US" dirty="0"/>
          </a:p>
        </p:txBody>
      </p:sp>
      <p:pic>
        <p:nvPicPr>
          <p:cNvPr id="2050" name="Picture 2" descr="OpenAI Unveils New A.I. Agent for Research - The New York Times">
            <a:extLst>
              <a:ext uri="{FF2B5EF4-FFF2-40B4-BE49-F238E27FC236}">
                <a16:creationId xmlns:a16="http://schemas.microsoft.com/office/drawing/2014/main" id="{4DB59BB8-1488-D1C1-B480-0EEFDFE30B6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5502" b="10136"/>
          <a:stretch/>
        </p:blipFill>
        <p:spPr bwMode="auto">
          <a:xfrm>
            <a:off x="1052280" y="1482828"/>
            <a:ext cx="2017644" cy="107026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2052" name="Picture 4" descr="Gemini Deep Research in 4 Minutes">
            <a:extLst>
              <a:ext uri="{FF2B5EF4-FFF2-40B4-BE49-F238E27FC236}">
                <a16:creationId xmlns:a16="http://schemas.microsoft.com/office/drawing/2014/main" id="{FB31B5D4-D4E7-A618-B665-9F42C4E7E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8115" y="1482828"/>
            <a:ext cx="1902071" cy="107026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E684FAE-0503-A30A-A06A-FECADCD10B71}"/>
              </a:ext>
            </a:extLst>
          </p:cNvPr>
          <p:cNvGrpSpPr/>
          <p:nvPr/>
        </p:nvGrpSpPr>
        <p:grpSpPr>
          <a:xfrm>
            <a:off x="8149055" y="1496574"/>
            <a:ext cx="2590083" cy="3086904"/>
            <a:chOff x="7337368" y="1652709"/>
            <a:chExt cx="2590083" cy="3086904"/>
          </a:xfrm>
        </p:grpSpPr>
        <p:pic>
          <p:nvPicPr>
            <p:cNvPr id="8" name="Picture 6" descr="Search engine - Free seo and web icons">
              <a:extLst>
                <a:ext uri="{FF2B5EF4-FFF2-40B4-BE49-F238E27FC236}">
                  <a16:creationId xmlns:a16="http://schemas.microsoft.com/office/drawing/2014/main" id="{99A6AED9-90E6-2641-267E-C649BE4EAE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451" b="22326"/>
            <a:stretch/>
          </p:blipFill>
          <p:spPr bwMode="auto">
            <a:xfrm>
              <a:off x="7435069" y="1829700"/>
              <a:ext cx="1041798" cy="5232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ommand Line Icon - Free PNG &amp; SVG 4118837 - Noun Project">
              <a:extLst>
                <a:ext uri="{FF2B5EF4-FFF2-40B4-BE49-F238E27FC236}">
                  <a16:creationId xmlns:a16="http://schemas.microsoft.com/office/drawing/2014/main" id="{4D8CB3DC-D0C7-6BBF-64B3-CBC3CDBB04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587" y="2805431"/>
              <a:ext cx="471022" cy="4710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atabase icons for free download | Freepik">
              <a:extLst>
                <a:ext uri="{FF2B5EF4-FFF2-40B4-BE49-F238E27FC236}">
                  <a16:creationId xmlns:a16="http://schemas.microsoft.com/office/drawing/2014/main" id="{A5D8B708-4195-112D-0DAB-744F1493ED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6125" y="1738702"/>
              <a:ext cx="614218" cy="6142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Python icon - Free download on Iconfinder">
              <a:extLst>
                <a:ext uri="{FF2B5EF4-FFF2-40B4-BE49-F238E27FC236}">
                  <a16:creationId xmlns:a16="http://schemas.microsoft.com/office/drawing/2014/main" id="{8EC5081F-AE0C-1C8D-084A-10F33100D6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64433" y="2728343"/>
              <a:ext cx="603811" cy="60381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4CC54AF-5BF1-82F9-FD5C-FED610164DF0}"/>
                </a:ext>
              </a:extLst>
            </p:cNvPr>
            <p:cNvSpPr txBox="1"/>
            <p:nvPr/>
          </p:nvSpPr>
          <p:spPr>
            <a:xfrm>
              <a:off x="7495559" y="2282211"/>
              <a:ext cx="864404" cy="369332"/>
            </a:xfrm>
            <a:prstGeom prst="rect">
              <a:avLst/>
            </a:prstGeom>
            <a:noFill/>
          </p:spPr>
          <p:txBody>
            <a:bodyPr wrap="none" rtlCol="0">
              <a:spAutoFit/>
            </a:bodyPr>
            <a:lstStyle/>
            <a:p>
              <a:r>
                <a:rPr lang="en-US" dirty="0"/>
                <a:t>search</a:t>
              </a:r>
            </a:p>
          </p:txBody>
        </p:sp>
        <p:sp>
          <p:nvSpPr>
            <p:cNvPr id="16" name="TextBox 15">
              <a:extLst>
                <a:ext uri="{FF2B5EF4-FFF2-40B4-BE49-F238E27FC236}">
                  <a16:creationId xmlns:a16="http://schemas.microsoft.com/office/drawing/2014/main" id="{4BA20C2D-731C-301F-3709-A70EA4638E33}"/>
                </a:ext>
              </a:extLst>
            </p:cNvPr>
            <p:cNvSpPr txBox="1"/>
            <p:nvPr/>
          </p:nvSpPr>
          <p:spPr>
            <a:xfrm>
              <a:off x="7337369" y="3293763"/>
              <a:ext cx="1237198" cy="369332"/>
            </a:xfrm>
            <a:prstGeom prst="rect">
              <a:avLst/>
            </a:prstGeom>
            <a:noFill/>
          </p:spPr>
          <p:txBody>
            <a:bodyPr wrap="none" rtlCol="0">
              <a:spAutoFit/>
            </a:bodyPr>
            <a:lstStyle/>
            <a:p>
              <a:r>
                <a:rPr lang="en-US" dirty="0"/>
                <a:t>interpreter</a:t>
              </a:r>
            </a:p>
          </p:txBody>
        </p:sp>
        <p:sp>
          <p:nvSpPr>
            <p:cNvPr id="17" name="TextBox 16">
              <a:extLst>
                <a:ext uri="{FF2B5EF4-FFF2-40B4-BE49-F238E27FC236}">
                  <a16:creationId xmlns:a16="http://schemas.microsoft.com/office/drawing/2014/main" id="{3D9B375B-DA19-D0AB-B6EB-74657DFD8D0D}"/>
                </a:ext>
              </a:extLst>
            </p:cNvPr>
            <p:cNvSpPr txBox="1"/>
            <p:nvPr/>
          </p:nvSpPr>
          <p:spPr>
            <a:xfrm>
              <a:off x="8687177" y="2325927"/>
              <a:ext cx="1121076" cy="369332"/>
            </a:xfrm>
            <a:prstGeom prst="rect">
              <a:avLst/>
            </a:prstGeom>
            <a:noFill/>
          </p:spPr>
          <p:txBody>
            <a:bodyPr wrap="none" rtlCol="0">
              <a:spAutoFit/>
            </a:bodyPr>
            <a:lstStyle/>
            <a:p>
              <a:r>
                <a:rPr lang="en-US" dirty="0"/>
                <a:t>database</a:t>
              </a:r>
            </a:p>
          </p:txBody>
        </p:sp>
        <p:sp>
          <p:nvSpPr>
            <p:cNvPr id="19" name="TextBox 18">
              <a:extLst>
                <a:ext uri="{FF2B5EF4-FFF2-40B4-BE49-F238E27FC236}">
                  <a16:creationId xmlns:a16="http://schemas.microsoft.com/office/drawing/2014/main" id="{1FA39088-641C-D14B-F4A9-4CCF06C25F0C}"/>
                </a:ext>
              </a:extLst>
            </p:cNvPr>
            <p:cNvSpPr txBox="1"/>
            <p:nvPr/>
          </p:nvSpPr>
          <p:spPr>
            <a:xfrm>
              <a:off x="8809890" y="3299138"/>
              <a:ext cx="871713" cy="369332"/>
            </a:xfrm>
            <a:prstGeom prst="rect">
              <a:avLst/>
            </a:prstGeom>
            <a:noFill/>
          </p:spPr>
          <p:txBody>
            <a:bodyPr wrap="none" rtlCol="0">
              <a:spAutoFit/>
            </a:bodyPr>
            <a:lstStyle/>
            <a:p>
              <a:r>
                <a:rPr lang="en-US" dirty="0"/>
                <a:t>python</a:t>
              </a:r>
            </a:p>
          </p:txBody>
        </p:sp>
        <p:pic>
          <p:nvPicPr>
            <p:cNvPr id="20" name="Picture 16" descr="Simulation - Free computer icons">
              <a:extLst>
                <a:ext uri="{FF2B5EF4-FFF2-40B4-BE49-F238E27FC236}">
                  <a16:creationId xmlns:a16="http://schemas.microsoft.com/office/drawing/2014/main" id="{84BCF405-DBC2-3FDE-C2BE-E37DEDA415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9951" y="3698942"/>
              <a:ext cx="587736" cy="5877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B934C2E-F29F-D8DA-D629-BC5F883E915F}"/>
                </a:ext>
              </a:extLst>
            </p:cNvPr>
            <p:cNvSpPr txBox="1"/>
            <p:nvPr/>
          </p:nvSpPr>
          <p:spPr>
            <a:xfrm>
              <a:off x="7376364" y="4370281"/>
              <a:ext cx="1135247" cy="369332"/>
            </a:xfrm>
            <a:prstGeom prst="rect">
              <a:avLst/>
            </a:prstGeom>
            <a:noFill/>
          </p:spPr>
          <p:txBody>
            <a:bodyPr wrap="none" rtlCol="0">
              <a:spAutoFit/>
            </a:bodyPr>
            <a:lstStyle/>
            <a:p>
              <a:r>
                <a:rPr lang="en-US" dirty="0"/>
                <a:t>simulator</a:t>
              </a:r>
            </a:p>
          </p:txBody>
        </p:sp>
        <p:pic>
          <p:nvPicPr>
            <p:cNvPr id="22" name="Picture 18" descr="File system - Free files and folders icons">
              <a:extLst>
                <a:ext uri="{FF2B5EF4-FFF2-40B4-BE49-F238E27FC236}">
                  <a16:creationId xmlns:a16="http://schemas.microsoft.com/office/drawing/2014/main" id="{9FD9BC91-3A98-D0AB-614F-F46A70ECCC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64433" y="3648422"/>
              <a:ext cx="688775" cy="6887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B847186-2373-A17A-78C7-E9D5E330B98E}"/>
                </a:ext>
              </a:extLst>
            </p:cNvPr>
            <p:cNvSpPr txBox="1"/>
            <p:nvPr/>
          </p:nvSpPr>
          <p:spPr>
            <a:xfrm>
              <a:off x="8858344" y="4370281"/>
              <a:ext cx="900952" cy="369332"/>
            </a:xfrm>
            <a:prstGeom prst="rect">
              <a:avLst/>
            </a:prstGeom>
            <a:noFill/>
          </p:spPr>
          <p:txBody>
            <a:bodyPr wrap="none" rtlCol="0">
              <a:spAutoFit/>
            </a:bodyPr>
            <a:lstStyle/>
            <a:p>
              <a:r>
                <a:rPr lang="en-US" dirty="0"/>
                <a:t>system</a:t>
              </a:r>
            </a:p>
          </p:txBody>
        </p:sp>
        <p:sp>
          <p:nvSpPr>
            <p:cNvPr id="24" name="Rounded Rectangle 23">
              <a:extLst>
                <a:ext uri="{FF2B5EF4-FFF2-40B4-BE49-F238E27FC236}">
                  <a16:creationId xmlns:a16="http://schemas.microsoft.com/office/drawing/2014/main" id="{E33C7D6D-C551-C2AE-AB02-B8146AC95E4C}"/>
                </a:ext>
              </a:extLst>
            </p:cNvPr>
            <p:cNvSpPr/>
            <p:nvPr/>
          </p:nvSpPr>
          <p:spPr>
            <a:xfrm>
              <a:off x="7337368" y="1652709"/>
              <a:ext cx="2590083" cy="3086904"/>
            </a:xfrm>
            <a:prstGeom prst="roundRect">
              <a:avLst>
                <a:gd name="adj" fmla="val 7483"/>
              </a:avLst>
            </a:prstGeom>
            <a:no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descr="A screenshot of a phone&#10;&#10;Description automatically generated">
            <a:extLst>
              <a:ext uri="{FF2B5EF4-FFF2-40B4-BE49-F238E27FC236}">
                <a16:creationId xmlns:a16="http://schemas.microsoft.com/office/drawing/2014/main" id="{67D17FE9-0E6C-236E-1E25-558DEE2DA40A}"/>
              </a:ext>
            </a:extLst>
          </p:cNvPr>
          <p:cNvPicPr>
            <a:picLocks noChangeAspect="1"/>
          </p:cNvPicPr>
          <p:nvPr/>
        </p:nvPicPr>
        <p:blipFill>
          <a:blip r:embed="rId11"/>
          <a:stretch>
            <a:fillRect/>
          </a:stretch>
        </p:blipFill>
        <p:spPr>
          <a:xfrm>
            <a:off x="1015780" y="2769054"/>
            <a:ext cx="4108287" cy="854075"/>
          </a:xfrm>
          <a:prstGeom prst="rect">
            <a:avLst/>
          </a:prstGeom>
        </p:spPr>
      </p:pic>
      <p:sp>
        <p:nvSpPr>
          <p:cNvPr id="29" name="Left Brace 28">
            <a:extLst>
              <a:ext uri="{FF2B5EF4-FFF2-40B4-BE49-F238E27FC236}">
                <a16:creationId xmlns:a16="http://schemas.microsoft.com/office/drawing/2014/main" id="{91F536F0-C35F-E68B-461C-E7801333935C}"/>
              </a:ext>
            </a:extLst>
          </p:cNvPr>
          <p:cNvSpPr/>
          <p:nvPr/>
        </p:nvSpPr>
        <p:spPr>
          <a:xfrm rot="16200000">
            <a:off x="2867213" y="3105860"/>
            <a:ext cx="251791" cy="1663651"/>
          </a:xfrm>
          <a:prstGeom prst="leftBrac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9" name="Group 38">
            <a:extLst>
              <a:ext uri="{FF2B5EF4-FFF2-40B4-BE49-F238E27FC236}">
                <a16:creationId xmlns:a16="http://schemas.microsoft.com/office/drawing/2014/main" id="{B4B9DF0F-60AC-C270-F4DD-CD73BEF175E7}"/>
              </a:ext>
            </a:extLst>
          </p:cNvPr>
          <p:cNvGrpSpPr/>
          <p:nvPr/>
        </p:nvGrpSpPr>
        <p:grpSpPr>
          <a:xfrm>
            <a:off x="1244695" y="4193799"/>
            <a:ext cx="3504584" cy="998301"/>
            <a:chOff x="884917" y="4193799"/>
            <a:chExt cx="3504584" cy="998301"/>
          </a:xfrm>
        </p:grpSpPr>
        <p:pic>
          <p:nvPicPr>
            <p:cNvPr id="27" name="Picture 6" descr="Search engine - Free seo and web icons">
              <a:extLst>
                <a:ext uri="{FF2B5EF4-FFF2-40B4-BE49-F238E27FC236}">
                  <a16:creationId xmlns:a16="http://schemas.microsoft.com/office/drawing/2014/main" id="{6C842E93-0748-1324-8A90-BBF668DB80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451" b="22326"/>
            <a:stretch/>
          </p:blipFill>
          <p:spPr bwMode="auto">
            <a:xfrm>
              <a:off x="3347703" y="4342754"/>
              <a:ext cx="1041798" cy="5232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5103A79F-3FB4-A629-CDF6-A2E06F9FA441}"/>
                </a:ext>
              </a:extLst>
            </p:cNvPr>
            <p:cNvPicPr>
              <a:picLocks noChangeAspect="1"/>
            </p:cNvPicPr>
            <p:nvPr/>
          </p:nvPicPr>
          <p:blipFill>
            <a:blip r:embed="rId12"/>
            <a:stretch>
              <a:fillRect/>
            </a:stretch>
          </p:blipFill>
          <p:spPr>
            <a:xfrm>
              <a:off x="1349495" y="4193799"/>
              <a:ext cx="550263" cy="550263"/>
            </a:xfrm>
            <a:prstGeom prst="rect">
              <a:avLst/>
            </a:prstGeom>
          </p:spPr>
        </p:pic>
        <p:sp>
          <p:nvSpPr>
            <p:cNvPr id="30" name="TextBox 29">
              <a:extLst>
                <a:ext uri="{FF2B5EF4-FFF2-40B4-BE49-F238E27FC236}">
                  <a16:creationId xmlns:a16="http://schemas.microsoft.com/office/drawing/2014/main" id="{52B67D4E-1E4D-CF07-9BC8-99681632607F}"/>
                </a:ext>
              </a:extLst>
            </p:cNvPr>
            <p:cNvSpPr txBox="1"/>
            <p:nvPr/>
          </p:nvSpPr>
          <p:spPr>
            <a:xfrm>
              <a:off x="884917" y="4822768"/>
              <a:ext cx="1598515" cy="369332"/>
            </a:xfrm>
            <a:prstGeom prst="rect">
              <a:avLst/>
            </a:prstGeom>
            <a:noFill/>
          </p:spPr>
          <p:txBody>
            <a:bodyPr wrap="none" rtlCol="0">
              <a:spAutoFit/>
            </a:bodyPr>
            <a:lstStyle/>
            <a:p>
              <a:r>
                <a:rPr lang="en-US" dirty="0"/>
                <a:t>Deep thinking </a:t>
              </a:r>
            </a:p>
          </p:txBody>
        </p:sp>
        <p:sp>
          <p:nvSpPr>
            <p:cNvPr id="31" name="TextBox 30">
              <a:extLst>
                <a:ext uri="{FF2B5EF4-FFF2-40B4-BE49-F238E27FC236}">
                  <a16:creationId xmlns:a16="http://schemas.microsoft.com/office/drawing/2014/main" id="{DBACEC5C-2BF7-3596-B482-25D5B0779E18}"/>
                </a:ext>
              </a:extLst>
            </p:cNvPr>
            <p:cNvSpPr txBox="1"/>
            <p:nvPr/>
          </p:nvSpPr>
          <p:spPr>
            <a:xfrm>
              <a:off x="3427584" y="4822768"/>
              <a:ext cx="882036" cy="369332"/>
            </a:xfrm>
            <a:prstGeom prst="rect">
              <a:avLst/>
            </a:prstGeom>
            <a:noFill/>
          </p:spPr>
          <p:txBody>
            <a:bodyPr wrap="none" rtlCol="0">
              <a:spAutoFit/>
            </a:bodyPr>
            <a:lstStyle/>
            <a:p>
              <a:r>
                <a:rPr lang="en-US" dirty="0"/>
                <a:t>Search</a:t>
              </a:r>
            </a:p>
          </p:txBody>
        </p:sp>
        <p:pic>
          <p:nvPicPr>
            <p:cNvPr id="32" name="Picture 31">
              <a:extLst>
                <a:ext uri="{FF2B5EF4-FFF2-40B4-BE49-F238E27FC236}">
                  <a16:creationId xmlns:a16="http://schemas.microsoft.com/office/drawing/2014/main" id="{DA21C9F7-9977-81CC-D7B1-31E463F191ED}"/>
                </a:ext>
              </a:extLst>
            </p:cNvPr>
            <p:cNvPicPr>
              <a:picLocks noChangeAspect="1"/>
            </p:cNvPicPr>
            <p:nvPr/>
          </p:nvPicPr>
          <p:blipFill>
            <a:blip r:embed="rId13"/>
            <a:stretch>
              <a:fillRect/>
            </a:stretch>
          </p:blipFill>
          <p:spPr>
            <a:xfrm>
              <a:off x="2600957" y="4300280"/>
              <a:ext cx="292909" cy="292909"/>
            </a:xfrm>
            <a:prstGeom prst="rect">
              <a:avLst/>
            </a:prstGeom>
          </p:spPr>
        </p:pic>
      </p:grpSp>
      <p:pic>
        <p:nvPicPr>
          <p:cNvPr id="33" name="Picture 32">
            <a:extLst>
              <a:ext uri="{FF2B5EF4-FFF2-40B4-BE49-F238E27FC236}">
                <a16:creationId xmlns:a16="http://schemas.microsoft.com/office/drawing/2014/main" id="{70B2473B-22D2-1C46-4D72-F761CDD1D12C}"/>
              </a:ext>
            </a:extLst>
          </p:cNvPr>
          <p:cNvPicPr>
            <a:picLocks noChangeAspect="1"/>
          </p:cNvPicPr>
          <p:nvPr/>
        </p:nvPicPr>
        <p:blipFill>
          <a:blip r:embed="rId12"/>
          <a:stretch>
            <a:fillRect/>
          </a:stretch>
        </p:blipFill>
        <p:spPr>
          <a:xfrm>
            <a:off x="6462349" y="3836674"/>
            <a:ext cx="550263" cy="550263"/>
          </a:xfrm>
          <a:prstGeom prst="rect">
            <a:avLst/>
          </a:prstGeom>
        </p:spPr>
      </p:pic>
      <p:pic>
        <p:nvPicPr>
          <p:cNvPr id="34" name="Picture 33">
            <a:extLst>
              <a:ext uri="{FF2B5EF4-FFF2-40B4-BE49-F238E27FC236}">
                <a16:creationId xmlns:a16="http://schemas.microsoft.com/office/drawing/2014/main" id="{BEB9BBFB-ABB3-EBB7-54C9-AA854C046B1B}"/>
              </a:ext>
            </a:extLst>
          </p:cNvPr>
          <p:cNvPicPr>
            <a:picLocks noChangeAspect="1"/>
          </p:cNvPicPr>
          <p:nvPr/>
        </p:nvPicPr>
        <p:blipFill>
          <a:blip r:embed="rId13"/>
          <a:stretch>
            <a:fillRect/>
          </a:stretch>
        </p:blipFill>
        <p:spPr>
          <a:xfrm>
            <a:off x="7255854" y="3979261"/>
            <a:ext cx="292909" cy="292909"/>
          </a:xfrm>
          <a:prstGeom prst="rect">
            <a:avLst/>
          </a:prstGeom>
        </p:spPr>
      </p:pic>
      <p:pic>
        <p:nvPicPr>
          <p:cNvPr id="2054" name="Picture 6" descr="State of Sustainability Research for Chemicals of Concern">
            <a:extLst>
              <a:ext uri="{FF2B5EF4-FFF2-40B4-BE49-F238E27FC236}">
                <a16:creationId xmlns:a16="http://schemas.microsoft.com/office/drawing/2014/main" id="{CA4225D8-1E46-4647-64F9-6758D607CEF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89806" y="4766619"/>
            <a:ext cx="781844" cy="8585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hysics - Free education icons">
            <a:extLst>
              <a:ext uri="{FF2B5EF4-FFF2-40B4-BE49-F238E27FC236}">
                <a16:creationId xmlns:a16="http://schemas.microsoft.com/office/drawing/2014/main" id="{85F7E2C5-C88B-B0CD-5D10-295C2585957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03451" y="4829366"/>
            <a:ext cx="781843" cy="78184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4633805B-4122-6675-0F21-A8ED8EBB69A0}"/>
              </a:ext>
            </a:extLst>
          </p:cNvPr>
          <p:cNvSpPr txBox="1"/>
          <p:nvPr/>
        </p:nvSpPr>
        <p:spPr>
          <a:xfrm>
            <a:off x="8307246" y="5685360"/>
            <a:ext cx="2399183" cy="369332"/>
          </a:xfrm>
          <a:prstGeom prst="rect">
            <a:avLst/>
          </a:prstGeom>
          <a:noFill/>
        </p:spPr>
        <p:txBody>
          <a:bodyPr wrap="none" rtlCol="0">
            <a:spAutoFit/>
          </a:bodyPr>
          <a:lstStyle/>
          <a:p>
            <a:r>
              <a:rPr lang="en-US" dirty="0"/>
              <a:t>Domain-specific Tools</a:t>
            </a:r>
          </a:p>
        </p:txBody>
      </p:sp>
      <p:sp>
        <p:nvSpPr>
          <p:cNvPr id="37" name="Rounded Rectangle 36">
            <a:extLst>
              <a:ext uri="{FF2B5EF4-FFF2-40B4-BE49-F238E27FC236}">
                <a16:creationId xmlns:a16="http://schemas.microsoft.com/office/drawing/2014/main" id="{2017C529-B1CA-FC9C-2688-0505BB824EF6}"/>
              </a:ext>
            </a:extLst>
          </p:cNvPr>
          <p:cNvSpPr/>
          <p:nvPr/>
        </p:nvSpPr>
        <p:spPr>
          <a:xfrm>
            <a:off x="8181074" y="4704931"/>
            <a:ext cx="2590083" cy="1300561"/>
          </a:xfrm>
          <a:prstGeom prst="roundRect">
            <a:avLst>
              <a:gd name="adj" fmla="val 7483"/>
            </a:avLst>
          </a:prstGeom>
          <a:no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CB18A95-2C20-EA7B-0387-4504ED60890D}"/>
              </a:ext>
            </a:extLst>
          </p:cNvPr>
          <p:cNvSpPr txBox="1"/>
          <p:nvPr/>
        </p:nvSpPr>
        <p:spPr>
          <a:xfrm>
            <a:off x="1051093" y="5608976"/>
            <a:ext cx="4072974" cy="369332"/>
          </a:xfrm>
          <a:prstGeom prst="rect">
            <a:avLst/>
          </a:prstGeom>
          <a:solidFill>
            <a:srgbClr val="F8F4F2"/>
          </a:solidFill>
          <a:ln>
            <a:solidFill>
              <a:schemeClr val="tx1">
                <a:lumMod val="50000"/>
                <a:lumOff val="50000"/>
              </a:schemeClr>
            </a:solidFill>
          </a:ln>
        </p:spPr>
        <p:txBody>
          <a:bodyPr wrap="none" rtlCol="0">
            <a:spAutoFit/>
          </a:bodyPr>
          <a:lstStyle/>
          <a:p>
            <a:r>
              <a:rPr lang="en-US" dirty="0"/>
              <a:t>How can we improve Deep (Re)Search?</a:t>
            </a:r>
          </a:p>
        </p:txBody>
      </p:sp>
    </p:spTree>
    <p:extLst>
      <p:ext uri="{BB962C8B-B14F-4D97-AF65-F5344CB8AC3E}">
        <p14:creationId xmlns:p14="http://schemas.microsoft.com/office/powerpoint/2010/main" val="232001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6" grpId="0"/>
      <p:bldP spid="37" grpId="0" animBg="1"/>
      <p:bldP spid="3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90E63-60B0-F4BC-B4F6-0CD3C586A595}"/>
              </a:ext>
            </a:extLst>
          </p:cNvPr>
          <p:cNvSpPr>
            <a:spLocks noGrp="1"/>
          </p:cNvSpPr>
          <p:nvPr>
            <p:ph type="title"/>
          </p:nvPr>
        </p:nvSpPr>
        <p:spPr/>
        <p:txBody>
          <a:bodyPr/>
          <a:lstStyle/>
          <a:p>
            <a:r>
              <a:rPr lang="en-US" dirty="0"/>
              <a:t>Interactive Reasoning in Pixel Space</a:t>
            </a:r>
          </a:p>
        </p:txBody>
      </p:sp>
      <p:sp>
        <p:nvSpPr>
          <p:cNvPr id="4" name="Slide Number Placeholder 3">
            <a:extLst>
              <a:ext uri="{FF2B5EF4-FFF2-40B4-BE49-F238E27FC236}">
                <a16:creationId xmlns:a16="http://schemas.microsoft.com/office/drawing/2014/main" id="{3E8D066F-918F-D753-0E4C-EA4761C4FCC3}"/>
              </a:ext>
            </a:extLst>
          </p:cNvPr>
          <p:cNvSpPr>
            <a:spLocks noGrp="1"/>
          </p:cNvSpPr>
          <p:nvPr>
            <p:ph type="sldNum" sz="quarter" idx="12"/>
          </p:nvPr>
        </p:nvSpPr>
        <p:spPr/>
        <p:txBody>
          <a:bodyPr/>
          <a:lstStyle/>
          <a:p>
            <a:fld id="{BA64772F-E81F-0045-92B8-B93AB4530561}" type="slidenum">
              <a:rPr lang="en-US" smtClean="0"/>
              <a:t>66</a:t>
            </a:fld>
            <a:endParaRPr lang="en-US"/>
          </a:p>
        </p:txBody>
      </p:sp>
      <p:sp>
        <p:nvSpPr>
          <p:cNvPr id="51" name="TextBox 50">
            <a:extLst>
              <a:ext uri="{FF2B5EF4-FFF2-40B4-BE49-F238E27FC236}">
                <a16:creationId xmlns:a16="http://schemas.microsoft.com/office/drawing/2014/main" id="{7520E60D-1C4A-CFAC-9CEA-331BF40B9D37}"/>
              </a:ext>
            </a:extLst>
          </p:cNvPr>
          <p:cNvSpPr txBox="1"/>
          <p:nvPr/>
        </p:nvSpPr>
        <p:spPr>
          <a:xfrm>
            <a:off x="785106" y="4964863"/>
            <a:ext cx="3995334" cy="646331"/>
          </a:xfrm>
          <a:prstGeom prst="rect">
            <a:avLst/>
          </a:prstGeom>
          <a:solidFill>
            <a:srgbClr val="F8F4F2"/>
          </a:solidFill>
          <a:ln>
            <a:solidFill>
              <a:schemeClr val="tx1">
                <a:lumMod val="50000"/>
                <a:lumOff val="50000"/>
              </a:schemeClr>
            </a:solidFill>
          </a:ln>
        </p:spPr>
        <p:txBody>
          <a:bodyPr wrap="square" rtlCol="0">
            <a:spAutoFit/>
          </a:bodyPr>
          <a:lstStyle/>
          <a:p>
            <a:r>
              <a:rPr lang="en-US" dirty="0"/>
              <a:t>Can we put more reasoning effort in the pixel space?</a:t>
            </a:r>
          </a:p>
        </p:txBody>
      </p:sp>
      <p:pic>
        <p:nvPicPr>
          <p:cNvPr id="53" name="Picture 52" descr="A screenshot of a math test&#10;&#10;Description automatically generated">
            <a:extLst>
              <a:ext uri="{FF2B5EF4-FFF2-40B4-BE49-F238E27FC236}">
                <a16:creationId xmlns:a16="http://schemas.microsoft.com/office/drawing/2014/main" id="{151CAD65-F30C-7434-2397-9ED234E98D8A}"/>
              </a:ext>
            </a:extLst>
          </p:cNvPr>
          <p:cNvPicPr>
            <a:picLocks noChangeAspect="1"/>
          </p:cNvPicPr>
          <p:nvPr/>
        </p:nvPicPr>
        <p:blipFill>
          <a:blip r:embed="rId2"/>
          <a:stretch>
            <a:fillRect/>
          </a:stretch>
        </p:blipFill>
        <p:spPr>
          <a:xfrm>
            <a:off x="7422498" y="1372769"/>
            <a:ext cx="2803262" cy="2735714"/>
          </a:xfrm>
          <a:prstGeom prst="rect">
            <a:avLst/>
          </a:prstGeom>
        </p:spPr>
      </p:pic>
      <p:sp>
        <p:nvSpPr>
          <p:cNvPr id="54" name="Down Arrow 53">
            <a:extLst>
              <a:ext uri="{FF2B5EF4-FFF2-40B4-BE49-F238E27FC236}">
                <a16:creationId xmlns:a16="http://schemas.microsoft.com/office/drawing/2014/main" id="{FF42DDBD-8D01-436F-96C4-C35D704F9DEE}"/>
              </a:ext>
            </a:extLst>
          </p:cNvPr>
          <p:cNvSpPr/>
          <p:nvPr/>
        </p:nvSpPr>
        <p:spPr>
          <a:xfrm rot="16200000">
            <a:off x="6156391" y="2520821"/>
            <a:ext cx="319018" cy="590505"/>
          </a:xfrm>
          <a:prstGeom prst="downArrow">
            <a:avLst>
              <a:gd name="adj1" fmla="val 30567"/>
              <a:gd name="adj2" fmla="val 50000"/>
            </a:avLst>
          </a:prstGeom>
          <a:solidFill>
            <a:schemeClr val="bg1">
              <a:lumMod val="9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A0BCE89E-ACDF-D6AA-FD32-ECBF1E77DA5F}"/>
              </a:ext>
            </a:extLst>
          </p:cNvPr>
          <p:cNvSpPr txBox="1"/>
          <p:nvPr/>
        </p:nvSpPr>
        <p:spPr>
          <a:xfrm>
            <a:off x="5497028" y="2172494"/>
            <a:ext cx="1690976" cy="369332"/>
          </a:xfrm>
          <a:prstGeom prst="rect">
            <a:avLst/>
          </a:prstGeom>
          <a:noFill/>
        </p:spPr>
        <p:txBody>
          <a:bodyPr wrap="none" rtlCol="0">
            <a:spAutoFit/>
          </a:bodyPr>
          <a:lstStyle/>
          <a:p>
            <a:r>
              <a:rPr lang="en-US" dirty="0"/>
              <a:t>Fail simple test</a:t>
            </a:r>
          </a:p>
        </p:txBody>
      </p:sp>
      <p:sp>
        <p:nvSpPr>
          <p:cNvPr id="56" name="Rounded Rectangle 55">
            <a:extLst>
              <a:ext uri="{FF2B5EF4-FFF2-40B4-BE49-F238E27FC236}">
                <a16:creationId xmlns:a16="http://schemas.microsoft.com/office/drawing/2014/main" id="{2CC94DA6-6053-38C6-8E39-D641D8F72726}"/>
              </a:ext>
            </a:extLst>
          </p:cNvPr>
          <p:cNvSpPr/>
          <p:nvPr/>
        </p:nvSpPr>
        <p:spPr>
          <a:xfrm>
            <a:off x="7529087" y="4440264"/>
            <a:ext cx="2696673" cy="1673817"/>
          </a:xfrm>
          <a:prstGeom prst="roundRect">
            <a:avLst>
              <a:gd name="adj" fmla="val 7483"/>
            </a:avLst>
          </a:prstGeom>
          <a:no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4" descr="Gallery free icons designed by Freepik">
            <a:extLst>
              <a:ext uri="{FF2B5EF4-FFF2-40B4-BE49-F238E27FC236}">
                <a16:creationId xmlns:a16="http://schemas.microsoft.com/office/drawing/2014/main" id="{9574D28A-BDEB-6FC3-1ED0-303DDC56A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625" y="4953625"/>
            <a:ext cx="649386" cy="649386"/>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Straight Arrow Connector 58">
            <a:extLst>
              <a:ext uri="{FF2B5EF4-FFF2-40B4-BE49-F238E27FC236}">
                <a16:creationId xmlns:a16="http://schemas.microsoft.com/office/drawing/2014/main" id="{BB7ED559-0827-2A0B-E386-7855394F685B}"/>
              </a:ext>
            </a:extLst>
          </p:cNvPr>
          <p:cNvCxnSpPr>
            <a:cxnSpLocks/>
            <a:stCxn id="57" idx="3"/>
            <a:endCxn id="56" idx="1"/>
          </p:cNvCxnSpPr>
          <p:nvPr/>
        </p:nvCxnSpPr>
        <p:spPr>
          <a:xfrm flipV="1">
            <a:off x="6220011" y="5277173"/>
            <a:ext cx="1309076" cy="1145"/>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082" name="Picture 10" descr="Image segmentation detailed overview [Updated 2024] | SuperAnnotate">
            <a:extLst>
              <a:ext uri="{FF2B5EF4-FFF2-40B4-BE49-F238E27FC236}">
                <a16:creationId xmlns:a16="http://schemas.microsoft.com/office/drawing/2014/main" id="{60B8AE5B-63A3-B09C-4B91-2D3285AA63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1136" y="4598544"/>
            <a:ext cx="826870" cy="58819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Image Detection, Recognition, And Classification With Machine Learning">
            <a:extLst>
              <a:ext uri="{FF2B5EF4-FFF2-40B4-BE49-F238E27FC236}">
                <a16:creationId xmlns:a16="http://schemas.microsoft.com/office/drawing/2014/main" id="{9A2AB44A-5AAA-D189-9FD3-36C17CC7A6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3810"/>
          <a:stretch/>
        </p:blipFill>
        <p:spPr bwMode="auto">
          <a:xfrm>
            <a:off x="7721136" y="5289556"/>
            <a:ext cx="826870" cy="624617"/>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How to use Google Lens in Chrome Desktop (Search Faster) - YouTube">
            <a:extLst>
              <a:ext uri="{FF2B5EF4-FFF2-40B4-BE49-F238E27FC236}">
                <a16:creationId xmlns:a16="http://schemas.microsoft.com/office/drawing/2014/main" id="{2FE260B4-8820-62B3-E2AF-97684421D2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8272" y="5309316"/>
            <a:ext cx="1045333" cy="588190"/>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Optical Flow - Everything You Need to Know in 2025 - viso.ai">
            <a:extLst>
              <a:ext uri="{FF2B5EF4-FFF2-40B4-BE49-F238E27FC236}">
                <a16:creationId xmlns:a16="http://schemas.microsoft.com/office/drawing/2014/main" id="{706E69AB-23A7-B47E-E019-0125DADCD8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8272" y="4610960"/>
            <a:ext cx="1045333" cy="588189"/>
          </a:xfrm>
          <a:prstGeom prst="rect">
            <a:avLst/>
          </a:prstGeom>
          <a:noFill/>
          <a:extLst>
            <a:ext uri="{909E8E84-426E-40DD-AFC4-6F175D3DCCD1}">
              <a14:hiddenFill xmlns:a14="http://schemas.microsoft.com/office/drawing/2010/main">
                <a:solidFill>
                  <a:srgbClr val="FFFFFF"/>
                </a:solidFill>
              </a14:hiddenFill>
            </a:ext>
          </a:extLst>
        </p:spPr>
      </p:pic>
      <p:sp>
        <p:nvSpPr>
          <p:cNvPr id="3075" name="TextBox 3074">
            <a:extLst>
              <a:ext uri="{FF2B5EF4-FFF2-40B4-BE49-F238E27FC236}">
                <a16:creationId xmlns:a16="http://schemas.microsoft.com/office/drawing/2014/main" id="{D57FDC51-7174-E1FA-7812-144C1D12E8E7}"/>
              </a:ext>
            </a:extLst>
          </p:cNvPr>
          <p:cNvSpPr txBox="1"/>
          <p:nvPr/>
        </p:nvSpPr>
        <p:spPr>
          <a:xfrm>
            <a:off x="6236852" y="4892639"/>
            <a:ext cx="1265090" cy="369332"/>
          </a:xfrm>
          <a:prstGeom prst="rect">
            <a:avLst/>
          </a:prstGeom>
          <a:noFill/>
        </p:spPr>
        <p:txBody>
          <a:bodyPr wrap="none" rtlCol="0">
            <a:spAutoFit/>
          </a:bodyPr>
          <a:lstStyle/>
          <a:p>
            <a:r>
              <a:rPr lang="en-US" dirty="0"/>
              <a:t>Interaction</a:t>
            </a:r>
          </a:p>
        </p:txBody>
      </p:sp>
      <p:grpSp>
        <p:nvGrpSpPr>
          <p:cNvPr id="3087" name="Group 3086">
            <a:extLst>
              <a:ext uri="{FF2B5EF4-FFF2-40B4-BE49-F238E27FC236}">
                <a16:creationId xmlns:a16="http://schemas.microsoft.com/office/drawing/2014/main" id="{8C866CA7-47CE-5933-A062-F50CC49B0DB8}"/>
              </a:ext>
            </a:extLst>
          </p:cNvPr>
          <p:cNvGrpSpPr/>
          <p:nvPr/>
        </p:nvGrpSpPr>
        <p:grpSpPr>
          <a:xfrm>
            <a:off x="1036072" y="1403347"/>
            <a:ext cx="3892456" cy="2699090"/>
            <a:chOff x="1036072" y="1403347"/>
            <a:chExt cx="3892456" cy="2699090"/>
          </a:xfrm>
        </p:grpSpPr>
        <p:grpSp>
          <p:nvGrpSpPr>
            <p:cNvPr id="3083" name="Group 3082">
              <a:extLst>
                <a:ext uri="{FF2B5EF4-FFF2-40B4-BE49-F238E27FC236}">
                  <a16:creationId xmlns:a16="http://schemas.microsoft.com/office/drawing/2014/main" id="{2C111397-545C-D1B8-C0D5-CCEF1155657A}"/>
                </a:ext>
              </a:extLst>
            </p:cNvPr>
            <p:cNvGrpSpPr/>
            <p:nvPr/>
          </p:nvGrpSpPr>
          <p:grpSpPr>
            <a:xfrm>
              <a:off x="1036072" y="1403347"/>
              <a:ext cx="3892456" cy="2699090"/>
              <a:chOff x="1036072" y="1403347"/>
              <a:chExt cx="3892456" cy="2699090"/>
            </a:xfrm>
          </p:grpSpPr>
          <p:sp>
            <p:nvSpPr>
              <p:cNvPr id="43" name="TextBox 42">
                <a:extLst>
                  <a:ext uri="{FF2B5EF4-FFF2-40B4-BE49-F238E27FC236}">
                    <a16:creationId xmlns:a16="http://schemas.microsoft.com/office/drawing/2014/main" id="{EAC8AA10-3443-ED17-3997-72E528B4F0E3}"/>
                  </a:ext>
                </a:extLst>
              </p:cNvPr>
              <p:cNvSpPr txBox="1"/>
              <p:nvPr/>
            </p:nvSpPr>
            <p:spPr>
              <a:xfrm>
                <a:off x="2823044" y="1403347"/>
                <a:ext cx="1705660" cy="369332"/>
              </a:xfrm>
              <a:prstGeom prst="rect">
                <a:avLst/>
              </a:prstGeom>
              <a:noFill/>
            </p:spPr>
            <p:txBody>
              <a:bodyPr wrap="none" rtlCol="0">
                <a:spAutoFit/>
              </a:bodyPr>
              <a:lstStyle/>
              <a:p>
                <a:r>
                  <a:rPr lang="en-US" dirty="0"/>
                  <a:t>100,000 tokens</a:t>
                </a:r>
              </a:p>
            </p:txBody>
          </p:sp>
          <p:grpSp>
            <p:nvGrpSpPr>
              <p:cNvPr id="3081" name="Group 3080">
                <a:extLst>
                  <a:ext uri="{FF2B5EF4-FFF2-40B4-BE49-F238E27FC236}">
                    <a16:creationId xmlns:a16="http://schemas.microsoft.com/office/drawing/2014/main" id="{60CC14C1-2830-96D1-2E65-5B58C32B180A}"/>
                  </a:ext>
                </a:extLst>
              </p:cNvPr>
              <p:cNvGrpSpPr/>
              <p:nvPr/>
            </p:nvGrpSpPr>
            <p:grpSpPr>
              <a:xfrm>
                <a:off x="1036072" y="1772679"/>
                <a:ext cx="3892456" cy="2329758"/>
                <a:chOff x="1036072" y="1772679"/>
                <a:chExt cx="3892456" cy="2329758"/>
              </a:xfrm>
            </p:grpSpPr>
            <p:pic>
              <p:nvPicPr>
                <p:cNvPr id="3076" name="Picture 4" descr="Gallery free icons designed by Freepik">
                  <a:extLst>
                    <a:ext uri="{FF2B5EF4-FFF2-40B4-BE49-F238E27FC236}">
                      <a16:creationId xmlns:a16="http://schemas.microsoft.com/office/drawing/2014/main" id="{72421E73-6491-AC46-5C21-995C268B6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428" y="3453051"/>
                  <a:ext cx="649386" cy="649386"/>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499AEBE6-F911-9861-ABEC-A7BEDE6C929F}"/>
                    </a:ext>
                  </a:extLst>
                </p:cNvPr>
                <p:cNvSpPr/>
                <p:nvPr/>
              </p:nvSpPr>
              <p:spPr>
                <a:xfrm>
                  <a:off x="1036072" y="3037487"/>
                  <a:ext cx="1298097" cy="33784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Vision Enc</a:t>
                  </a:r>
                </a:p>
              </p:txBody>
            </p:sp>
            <p:sp>
              <p:nvSpPr>
                <p:cNvPr id="10" name="Rectangle 9">
                  <a:extLst>
                    <a:ext uri="{FF2B5EF4-FFF2-40B4-BE49-F238E27FC236}">
                      <a16:creationId xmlns:a16="http://schemas.microsoft.com/office/drawing/2014/main" id="{CA4A4B6A-5FB7-0BED-9BDA-A92646CD6E6A}"/>
                    </a:ext>
                  </a:extLst>
                </p:cNvPr>
                <p:cNvSpPr/>
                <p:nvPr/>
              </p:nvSpPr>
              <p:spPr>
                <a:xfrm>
                  <a:off x="1086648" y="2740631"/>
                  <a:ext cx="113288" cy="105197"/>
                </a:xfrm>
                <a:prstGeom prst="rect">
                  <a:avLst/>
                </a:prstGeom>
                <a:solidFill>
                  <a:srgbClr val="F5E5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3E48DE-B07B-52FD-4420-A13013E86E94}"/>
                    </a:ext>
                  </a:extLst>
                </p:cNvPr>
                <p:cNvSpPr/>
                <p:nvPr/>
              </p:nvSpPr>
              <p:spPr>
                <a:xfrm>
                  <a:off x="1303784" y="2740630"/>
                  <a:ext cx="113288" cy="105197"/>
                </a:xfrm>
                <a:prstGeom prst="rect">
                  <a:avLst/>
                </a:prstGeom>
                <a:solidFill>
                  <a:srgbClr val="F5E5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4752DE-FA47-1DB7-5FDE-77B2D004A0F2}"/>
                    </a:ext>
                  </a:extLst>
                </p:cNvPr>
                <p:cNvSpPr/>
                <p:nvPr/>
              </p:nvSpPr>
              <p:spPr>
                <a:xfrm>
                  <a:off x="1515526" y="2740629"/>
                  <a:ext cx="113288" cy="105197"/>
                </a:xfrm>
                <a:prstGeom prst="rect">
                  <a:avLst/>
                </a:prstGeom>
                <a:solidFill>
                  <a:srgbClr val="F5E5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327E17-5502-9D68-91EE-D99F689533DC}"/>
                    </a:ext>
                  </a:extLst>
                </p:cNvPr>
                <p:cNvSpPr/>
                <p:nvPr/>
              </p:nvSpPr>
              <p:spPr>
                <a:xfrm>
                  <a:off x="1736034" y="2740628"/>
                  <a:ext cx="113288" cy="105197"/>
                </a:xfrm>
                <a:prstGeom prst="rect">
                  <a:avLst/>
                </a:prstGeom>
                <a:solidFill>
                  <a:srgbClr val="F5E5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CA89F6EE-DD07-9ABF-8448-EC1A09F63E92}"/>
                    </a:ext>
                  </a:extLst>
                </p:cNvPr>
                <p:cNvSpPr/>
                <p:nvPr/>
              </p:nvSpPr>
              <p:spPr>
                <a:xfrm>
                  <a:off x="1044351" y="2261342"/>
                  <a:ext cx="3884177" cy="337843"/>
                </a:xfrm>
                <a:prstGeom prst="roundRect">
                  <a:avLst/>
                </a:prstGeom>
                <a:solidFill>
                  <a:srgbClr val="F9F9F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Vision Enc</a:t>
                  </a:r>
                </a:p>
              </p:txBody>
            </p:sp>
            <p:sp>
              <p:nvSpPr>
                <p:cNvPr id="16" name="Rectangle 15">
                  <a:extLst>
                    <a:ext uri="{FF2B5EF4-FFF2-40B4-BE49-F238E27FC236}">
                      <a16:creationId xmlns:a16="http://schemas.microsoft.com/office/drawing/2014/main" id="{CCB57628-4061-0F48-5219-0E2B128E013B}"/>
                    </a:ext>
                  </a:extLst>
                </p:cNvPr>
                <p:cNvSpPr/>
                <p:nvPr/>
              </p:nvSpPr>
              <p:spPr>
                <a:xfrm>
                  <a:off x="1953170" y="2740627"/>
                  <a:ext cx="113288" cy="105197"/>
                </a:xfrm>
                <a:prstGeom prst="rect">
                  <a:avLst/>
                </a:prstGeom>
                <a:solidFill>
                  <a:srgbClr val="F5E5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838C1BD-1429-2D36-DC8F-A41081E9FF22}"/>
                    </a:ext>
                  </a:extLst>
                </p:cNvPr>
                <p:cNvSpPr/>
                <p:nvPr/>
              </p:nvSpPr>
              <p:spPr>
                <a:xfrm>
                  <a:off x="2182445" y="2740626"/>
                  <a:ext cx="113288" cy="105197"/>
                </a:xfrm>
                <a:prstGeom prst="rect">
                  <a:avLst/>
                </a:prstGeom>
                <a:solidFill>
                  <a:srgbClr val="F5E5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D0E91AF-76CB-0581-2ECA-EDD45CFC3EAA}"/>
                    </a:ext>
                  </a:extLst>
                </p:cNvPr>
                <p:cNvSpPr txBox="1"/>
                <p:nvPr/>
              </p:nvSpPr>
              <p:spPr>
                <a:xfrm>
                  <a:off x="2382048" y="2631408"/>
                  <a:ext cx="1393074" cy="369332"/>
                </a:xfrm>
                <a:prstGeom prst="rect">
                  <a:avLst/>
                </a:prstGeom>
                <a:noFill/>
              </p:spPr>
              <p:txBody>
                <a:bodyPr wrap="none" rtlCol="0">
                  <a:spAutoFit/>
                </a:bodyPr>
                <a:lstStyle/>
                <a:p>
                  <a:r>
                    <a:rPr lang="en-US" dirty="0"/>
                    <a:t>1000 tokens</a:t>
                  </a:r>
                </a:p>
              </p:txBody>
            </p:sp>
            <p:sp>
              <p:nvSpPr>
                <p:cNvPr id="25" name="Rectangle 24">
                  <a:extLst>
                    <a:ext uri="{FF2B5EF4-FFF2-40B4-BE49-F238E27FC236}">
                      <a16:creationId xmlns:a16="http://schemas.microsoft.com/office/drawing/2014/main" id="{A6187884-7673-B2B9-AD58-B5437C071113}"/>
                    </a:ext>
                  </a:extLst>
                </p:cNvPr>
                <p:cNvSpPr/>
                <p:nvPr/>
              </p:nvSpPr>
              <p:spPr>
                <a:xfrm>
                  <a:off x="2492620" y="2067302"/>
                  <a:ext cx="113288" cy="10519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72EB23A-3581-B75D-9003-4F8954E4E386}"/>
                    </a:ext>
                  </a:extLst>
                </p:cNvPr>
                <p:cNvSpPr/>
                <p:nvPr/>
              </p:nvSpPr>
              <p:spPr>
                <a:xfrm>
                  <a:off x="2709756" y="2067301"/>
                  <a:ext cx="113288" cy="10519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48D636C-9805-BA40-0083-4F1343C13D13}"/>
                    </a:ext>
                  </a:extLst>
                </p:cNvPr>
                <p:cNvSpPr/>
                <p:nvPr/>
              </p:nvSpPr>
              <p:spPr>
                <a:xfrm>
                  <a:off x="2921498" y="2067300"/>
                  <a:ext cx="113288" cy="10519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0B6E7AF-949E-6BBF-DF11-3B0E165F0F2F}"/>
                    </a:ext>
                  </a:extLst>
                </p:cNvPr>
                <p:cNvSpPr/>
                <p:nvPr/>
              </p:nvSpPr>
              <p:spPr>
                <a:xfrm>
                  <a:off x="3142006" y="2067299"/>
                  <a:ext cx="113288" cy="10519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5E15CB0-FBA8-C4AA-2E1E-629708BBE08B}"/>
                    </a:ext>
                  </a:extLst>
                </p:cNvPr>
                <p:cNvSpPr/>
                <p:nvPr/>
              </p:nvSpPr>
              <p:spPr>
                <a:xfrm>
                  <a:off x="3359142" y="2067298"/>
                  <a:ext cx="113288" cy="10519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3C64F83-BDA8-0283-8C0F-236A673090F9}"/>
                    </a:ext>
                  </a:extLst>
                </p:cNvPr>
                <p:cNvSpPr/>
                <p:nvPr/>
              </p:nvSpPr>
              <p:spPr>
                <a:xfrm>
                  <a:off x="3588417" y="2067297"/>
                  <a:ext cx="113288" cy="10519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A9AB526-B4C1-AF25-6E91-38A5722B99CF}"/>
                    </a:ext>
                  </a:extLst>
                </p:cNvPr>
                <p:cNvSpPr/>
                <p:nvPr/>
              </p:nvSpPr>
              <p:spPr>
                <a:xfrm>
                  <a:off x="3823794" y="2067302"/>
                  <a:ext cx="113288" cy="10519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C9FE984-8A26-5098-B533-BD60543D98A6}"/>
                    </a:ext>
                  </a:extLst>
                </p:cNvPr>
                <p:cNvSpPr/>
                <p:nvPr/>
              </p:nvSpPr>
              <p:spPr>
                <a:xfrm>
                  <a:off x="4040930" y="2067301"/>
                  <a:ext cx="113288" cy="10519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53879C6-FF8F-31C3-61A3-253C18777A52}"/>
                    </a:ext>
                  </a:extLst>
                </p:cNvPr>
                <p:cNvSpPr/>
                <p:nvPr/>
              </p:nvSpPr>
              <p:spPr>
                <a:xfrm>
                  <a:off x="4252672" y="2067300"/>
                  <a:ext cx="113288" cy="10519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38B8D8D-F8B3-5DF6-864C-7E561D31836D}"/>
                    </a:ext>
                  </a:extLst>
                </p:cNvPr>
                <p:cNvSpPr/>
                <p:nvPr/>
              </p:nvSpPr>
              <p:spPr>
                <a:xfrm>
                  <a:off x="4473180" y="2067299"/>
                  <a:ext cx="113288" cy="10519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43B6A11-387C-C3DE-C7EF-D7E567478959}"/>
                    </a:ext>
                  </a:extLst>
                </p:cNvPr>
                <p:cNvSpPr/>
                <p:nvPr/>
              </p:nvSpPr>
              <p:spPr>
                <a:xfrm>
                  <a:off x="4690316" y="2067298"/>
                  <a:ext cx="113288" cy="10519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Brace 43">
                  <a:extLst>
                    <a:ext uri="{FF2B5EF4-FFF2-40B4-BE49-F238E27FC236}">
                      <a16:creationId xmlns:a16="http://schemas.microsoft.com/office/drawing/2014/main" id="{3B8A7FA1-7178-B0F7-483F-3F452F629B83}"/>
                    </a:ext>
                  </a:extLst>
                </p:cNvPr>
                <p:cNvSpPr/>
                <p:nvPr/>
              </p:nvSpPr>
              <p:spPr>
                <a:xfrm rot="16200000">
                  <a:off x="3537023" y="741504"/>
                  <a:ext cx="201305" cy="2263656"/>
                </a:xfrm>
                <a:prstGeom prst="rightBrac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3085" name="TextBox 3084">
              <a:extLst>
                <a:ext uri="{FF2B5EF4-FFF2-40B4-BE49-F238E27FC236}">
                  <a16:creationId xmlns:a16="http://schemas.microsoft.com/office/drawing/2014/main" id="{83F3729B-C8F2-175A-68E2-3F15D5C14187}"/>
                </a:ext>
              </a:extLst>
            </p:cNvPr>
            <p:cNvSpPr txBox="1"/>
            <p:nvPr/>
          </p:nvSpPr>
          <p:spPr>
            <a:xfrm>
              <a:off x="2642298" y="3577361"/>
              <a:ext cx="1819729" cy="369332"/>
            </a:xfrm>
            <a:prstGeom prst="rect">
              <a:avLst/>
            </a:prstGeom>
            <a:noFill/>
          </p:spPr>
          <p:txBody>
            <a:bodyPr wrap="none" rtlCol="0">
              <a:spAutoFit/>
            </a:bodyPr>
            <a:lstStyle/>
            <a:p>
              <a:r>
                <a:rPr lang="en-US" dirty="0"/>
                <a:t>Reasoning VLMs</a:t>
              </a:r>
            </a:p>
          </p:txBody>
        </p:sp>
      </p:grpSp>
    </p:spTree>
    <p:extLst>
      <p:ext uri="{BB962C8B-B14F-4D97-AF65-F5344CB8AC3E}">
        <p14:creationId xmlns:p14="http://schemas.microsoft.com/office/powerpoint/2010/main" val="349053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8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9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9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0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animBg="1"/>
      <p:bldP spid="55" grpId="0"/>
      <p:bldP spid="56" grpId="0" animBg="1"/>
      <p:bldP spid="307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F1313-E070-F743-5E6A-915B215F1121}"/>
              </a:ext>
            </a:extLst>
          </p:cNvPr>
          <p:cNvSpPr>
            <a:spLocks noGrp="1"/>
          </p:cNvSpPr>
          <p:nvPr>
            <p:ph type="title"/>
          </p:nvPr>
        </p:nvSpPr>
        <p:spPr/>
        <p:txBody>
          <a:bodyPr/>
          <a:lstStyle/>
          <a:p>
            <a:r>
              <a:rPr lang="en-US" dirty="0"/>
              <a:t>Human-AI Collaboration</a:t>
            </a:r>
          </a:p>
        </p:txBody>
      </p:sp>
      <p:sp>
        <p:nvSpPr>
          <p:cNvPr id="4" name="Slide Number Placeholder 3">
            <a:extLst>
              <a:ext uri="{FF2B5EF4-FFF2-40B4-BE49-F238E27FC236}">
                <a16:creationId xmlns:a16="http://schemas.microsoft.com/office/drawing/2014/main" id="{976FA8D7-79A8-7285-0CC5-464DE2FE2E3B}"/>
              </a:ext>
            </a:extLst>
          </p:cNvPr>
          <p:cNvSpPr>
            <a:spLocks noGrp="1"/>
          </p:cNvSpPr>
          <p:nvPr>
            <p:ph type="sldNum" sz="quarter" idx="12"/>
          </p:nvPr>
        </p:nvSpPr>
        <p:spPr/>
        <p:txBody>
          <a:bodyPr/>
          <a:lstStyle/>
          <a:p>
            <a:fld id="{BA64772F-E81F-0045-92B8-B93AB4530561}" type="slidenum">
              <a:rPr lang="en-US" smtClean="0"/>
              <a:t>67</a:t>
            </a:fld>
            <a:endParaRPr lang="en-US"/>
          </a:p>
        </p:txBody>
      </p:sp>
      <p:pic>
        <p:nvPicPr>
          <p:cNvPr id="1028" name="Picture 4" descr="Big and little | AI; HUMAN | image tagged in big and little | made w/ Imgflip meme maker">
            <a:extLst>
              <a:ext uri="{FF2B5EF4-FFF2-40B4-BE49-F238E27FC236}">
                <a16:creationId xmlns:a16="http://schemas.microsoft.com/office/drawing/2014/main" id="{9268C71E-1312-7714-0B5B-BD23EE36EE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6452" y="1514252"/>
            <a:ext cx="3872426" cy="3533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EA4AB5F-0031-72BD-5F4F-B12C0F46BCD1}"/>
              </a:ext>
            </a:extLst>
          </p:cNvPr>
          <p:cNvSpPr/>
          <p:nvPr/>
        </p:nvSpPr>
        <p:spPr>
          <a:xfrm>
            <a:off x="1073404" y="5342539"/>
            <a:ext cx="3872426" cy="854075"/>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 near future, AI will become much better than the smartest humans.</a:t>
            </a:r>
          </a:p>
        </p:txBody>
      </p:sp>
      <p:pic>
        <p:nvPicPr>
          <p:cNvPr id="1032" name="Picture 8" descr="Engineering Application of Artificial Intelligence &amp; Machine Learning  (Part-1)">
            <a:extLst>
              <a:ext uri="{FF2B5EF4-FFF2-40B4-BE49-F238E27FC236}">
                <a16:creationId xmlns:a16="http://schemas.microsoft.com/office/drawing/2014/main" id="{206D0FD2-A926-F930-7ABC-910F4374E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1672" y="1514252"/>
            <a:ext cx="5581544" cy="30829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A3344CA-9D7B-2A61-50F5-CE65986242BE}"/>
              </a:ext>
            </a:extLst>
          </p:cNvPr>
          <p:cNvSpPr txBox="1"/>
          <p:nvPr/>
        </p:nvSpPr>
        <p:spPr>
          <a:xfrm>
            <a:off x="5671672" y="4723732"/>
            <a:ext cx="5581544" cy="1477328"/>
          </a:xfrm>
          <a:prstGeom prst="rect">
            <a:avLst/>
          </a:prstGeom>
          <a:solidFill>
            <a:schemeClr val="accent2">
              <a:lumMod val="20000"/>
              <a:lumOff val="80000"/>
            </a:schemeClr>
          </a:solidFill>
          <a:ln>
            <a:solidFill>
              <a:schemeClr val="accent1">
                <a:shade val="15000"/>
              </a:schemeClr>
            </a:solidFill>
          </a:ln>
        </p:spPr>
        <p:txBody>
          <a:bodyPr wrap="square" rtlCol="0">
            <a:spAutoFit/>
          </a:bodyPr>
          <a:lstStyle/>
          <a:p>
            <a:r>
              <a:rPr lang="en-US" dirty="0"/>
              <a:t>How can we collaborate with AI to solve problems that humanity couldn’t solve?</a:t>
            </a:r>
          </a:p>
          <a:p>
            <a:pPr marL="342900" indent="-342900">
              <a:buAutoNum type="arabicPeriod"/>
            </a:pPr>
            <a:r>
              <a:rPr lang="en-US" dirty="0"/>
              <a:t>Which part should humans do?</a:t>
            </a:r>
          </a:p>
          <a:p>
            <a:pPr marL="342900" indent="-342900">
              <a:buAutoNum type="arabicPeriod"/>
            </a:pPr>
            <a:r>
              <a:rPr lang="en-US" dirty="0"/>
              <a:t>How can we verify their answers if we can’t even understand their reasoning.</a:t>
            </a:r>
          </a:p>
        </p:txBody>
      </p:sp>
    </p:spTree>
    <p:extLst>
      <p:ext uri="{BB962C8B-B14F-4D97-AF65-F5344CB8AC3E}">
        <p14:creationId xmlns:p14="http://schemas.microsoft.com/office/powerpoint/2010/main" val="361472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3BFE-63CC-8E0D-5C7C-DB224C4D36FF}"/>
              </a:ext>
            </a:extLst>
          </p:cNvPr>
          <p:cNvSpPr>
            <a:spLocks noGrp="1"/>
          </p:cNvSpPr>
          <p:nvPr>
            <p:ph type="title"/>
          </p:nvPr>
        </p:nvSpPr>
        <p:spPr/>
        <p:txBody>
          <a:bodyPr/>
          <a:lstStyle/>
          <a:p>
            <a:r>
              <a:rPr lang="en-US" dirty="0"/>
              <a:t>Acknowledgement</a:t>
            </a:r>
          </a:p>
        </p:txBody>
      </p:sp>
      <p:sp>
        <p:nvSpPr>
          <p:cNvPr id="5" name="Slide Number Placeholder 4">
            <a:extLst>
              <a:ext uri="{FF2B5EF4-FFF2-40B4-BE49-F238E27FC236}">
                <a16:creationId xmlns:a16="http://schemas.microsoft.com/office/drawing/2014/main" id="{EACF60B0-C345-A7DA-A5FC-F71087C7F07F}"/>
              </a:ext>
            </a:extLst>
          </p:cNvPr>
          <p:cNvSpPr>
            <a:spLocks noGrp="1"/>
          </p:cNvSpPr>
          <p:nvPr>
            <p:ph type="sldNum" sz="quarter" idx="12"/>
          </p:nvPr>
        </p:nvSpPr>
        <p:spPr/>
        <p:txBody>
          <a:bodyPr/>
          <a:lstStyle/>
          <a:p>
            <a:fld id="{BA64772F-E81F-0045-92B8-B93AB4530561}" type="slidenum">
              <a:rPr lang="en-US" smtClean="0"/>
              <a:t>68</a:t>
            </a:fld>
            <a:endParaRPr lang="en-US"/>
          </a:p>
        </p:txBody>
      </p:sp>
      <p:pic>
        <p:nvPicPr>
          <p:cNvPr id="6" name="Picture 8" descr="xiangyue9607 (Xiang Yue) · GitHub">
            <a:extLst>
              <a:ext uri="{FF2B5EF4-FFF2-40B4-BE49-F238E27FC236}">
                <a16:creationId xmlns:a16="http://schemas.microsoft.com/office/drawing/2014/main" id="{84E5F5F4-D85E-5DC3-90DB-6F60516B6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866" y="1969611"/>
            <a:ext cx="986459" cy="9864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Hexiang Hu">
            <a:extLst>
              <a:ext uri="{FF2B5EF4-FFF2-40B4-BE49-F238E27FC236}">
                <a16:creationId xmlns:a16="http://schemas.microsoft.com/office/drawing/2014/main" id="{E768ED8B-AC40-1DF7-DB3E-C1D45A5E7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756" y="1969612"/>
            <a:ext cx="986459" cy="9864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Dongfu Jiang (姜东甫)">
            <a:extLst>
              <a:ext uri="{FF2B5EF4-FFF2-40B4-BE49-F238E27FC236}">
                <a16:creationId xmlns:a16="http://schemas.microsoft.com/office/drawing/2014/main" id="{99D3FEEB-4EFE-216F-448A-D9B564D83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646" y="1959893"/>
            <a:ext cx="1058328" cy="9913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a:extLst>
              <a:ext uri="{FF2B5EF4-FFF2-40B4-BE49-F238E27FC236}">
                <a16:creationId xmlns:a16="http://schemas.microsoft.com/office/drawing/2014/main" id="{7E081BD0-6631-201E-46C1-374957C1B8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5526" y="1965737"/>
            <a:ext cx="986459" cy="9864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081E7A4C-BFA2-4FEA-3D47-BB32DE70A9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9482" y="1985260"/>
            <a:ext cx="991323" cy="9913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Xinyi Wang">
            <a:extLst>
              <a:ext uri="{FF2B5EF4-FFF2-40B4-BE49-F238E27FC236}">
                <a16:creationId xmlns:a16="http://schemas.microsoft.com/office/drawing/2014/main" id="{CCAECFC7-0138-411B-4591-02BCE756A2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3416" y="1974475"/>
            <a:ext cx="986459" cy="9864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uan Sun « NAECON (National Aerospace &amp; Electronics Conference) 2019">
            <a:extLst>
              <a:ext uri="{FF2B5EF4-FFF2-40B4-BE49-F238E27FC236}">
                <a16:creationId xmlns:a16="http://schemas.microsoft.com/office/drawing/2014/main" id="{7AF9A64D-DD88-9BE1-A435-E701D27F50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9747" y="4848901"/>
            <a:ext cx="986459" cy="9420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0201C7B4-23CF-BF34-089E-E4D4DED59B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7109" y="1969611"/>
            <a:ext cx="986400" cy="9864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ianle LI">
            <a:extLst>
              <a:ext uri="{FF2B5EF4-FFF2-40B4-BE49-F238E27FC236}">
                <a16:creationId xmlns:a16="http://schemas.microsoft.com/office/drawing/2014/main" id="{6E0D17CE-B311-47FD-4B57-600938EE65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1866" y="3327018"/>
            <a:ext cx="986400" cy="9864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x Ku">
            <a:extLst>
              <a:ext uri="{FF2B5EF4-FFF2-40B4-BE49-F238E27FC236}">
                <a16:creationId xmlns:a16="http://schemas.microsoft.com/office/drawing/2014/main" id="{1E3BD7FD-5BEC-2CB0-E428-BBBEBD1D4B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08609" y="3327018"/>
            <a:ext cx="963281" cy="9864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F6FFE1FE-B05A-D898-42E8-176CBFDB79D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 t="16501" r="14178" b="15212"/>
          <a:stretch/>
        </p:blipFill>
        <p:spPr bwMode="auto">
          <a:xfrm>
            <a:off x="3602233" y="3327018"/>
            <a:ext cx="931209" cy="9864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ahel Sharifymoghaddam">
            <a:extLst>
              <a:ext uri="{FF2B5EF4-FFF2-40B4-BE49-F238E27FC236}">
                <a16:creationId xmlns:a16="http://schemas.microsoft.com/office/drawing/2014/main" id="{CCA6A7FB-66E9-B881-F0C7-408BD8EB9F4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80528" y="3327018"/>
            <a:ext cx="986400" cy="9864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Wenwen Zhuang">
            <a:extLst>
              <a:ext uri="{FF2B5EF4-FFF2-40B4-BE49-F238E27FC236}">
                <a16:creationId xmlns:a16="http://schemas.microsoft.com/office/drawing/2014/main" id="{C29A9CA1-FF0F-3B1B-148E-1104156C793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97271" y="3327018"/>
            <a:ext cx="986400" cy="9864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Aaran Arulraj">
            <a:extLst>
              <a:ext uri="{FF2B5EF4-FFF2-40B4-BE49-F238E27FC236}">
                <a16:creationId xmlns:a16="http://schemas.microsoft.com/office/drawing/2014/main" id="{5B4B16C7-54DA-3774-BFA3-6B5ADD10978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63785" y="3327018"/>
            <a:ext cx="986400" cy="98640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id="{BB8383F3-9CBE-6DA9-8289-86CCCDDD199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1255" y="4848901"/>
            <a:ext cx="820385" cy="942068"/>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a:extLst>
              <a:ext uri="{FF2B5EF4-FFF2-40B4-BE49-F238E27FC236}">
                <a16:creationId xmlns:a16="http://schemas.microsoft.com/office/drawing/2014/main" id="{C0F1F007-ACA5-C988-97D8-3881E6FA1B8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00394" y="4848901"/>
            <a:ext cx="715492" cy="942068"/>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a:extLst>
              <a:ext uri="{FF2B5EF4-FFF2-40B4-BE49-F238E27FC236}">
                <a16:creationId xmlns:a16="http://schemas.microsoft.com/office/drawing/2014/main" id="{ED1C4CA6-A076-C420-E24E-BE00062D9DA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r="35799" b="43763"/>
          <a:stretch/>
        </p:blipFill>
        <p:spPr bwMode="auto">
          <a:xfrm>
            <a:off x="1927393" y="4848901"/>
            <a:ext cx="717248" cy="942068"/>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a:extLst>
              <a:ext uri="{FF2B5EF4-FFF2-40B4-BE49-F238E27FC236}">
                <a16:creationId xmlns:a16="http://schemas.microsoft.com/office/drawing/2014/main" id="{41C77198-84BD-839B-3F20-48E7129DF85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79780" y="4848901"/>
            <a:ext cx="942068" cy="942068"/>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Site Logo">
            <a:extLst>
              <a:ext uri="{FF2B5EF4-FFF2-40B4-BE49-F238E27FC236}">
                <a16:creationId xmlns:a16="http://schemas.microsoft.com/office/drawing/2014/main" id="{8B601B07-4D58-6624-3DDE-85C1C09C6B7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77601" y="4848901"/>
            <a:ext cx="723954" cy="942068"/>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Zhiheng Lyu">
            <a:extLst>
              <a:ext uri="{FF2B5EF4-FFF2-40B4-BE49-F238E27FC236}">
                <a16:creationId xmlns:a16="http://schemas.microsoft.com/office/drawing/2014/main" id="{F3A26FF4-0709-64FC-EF16-2B1C6347EAD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814014" y="3327018"/>
            <a:ext cx="985944" cy="986400"/>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Yejin Choi | Stanford HAI">
            <a:extLst>
              <a:ext uri="{FF2B5EF4-FFF2-40B4-BE49-F238E27FC236}">
                <a16:creationId xmlns:a16="http://schemas.microsoft.com/office/drawing/2014/main" id="{FA2C53AC-0832-9A5F-233C-36B78C0F12A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081959" y="4848901"/>
            <a:ext cx="942068" cy="942068"/>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Jimmy Lin headshot">
            <a:extLst>
              <a:ext uri="{FF2B5EF4-FFF2-40B4-BE49-F238E27FC236}">
                <a16:creationId xmlns:a16="http://schemas.microsoft.com/office/drawing/2014/main" id="{6433CEDF-EA7A-1938-41FB-6202DD6E526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841926" y="4848901"/>
            <a:ext cx="942068" cy="942068"/>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Yuansheng Ni - Research Assistant - University of Waterloo ...">
            <a:extLst>
              <a:ext uri="{FF2B5EF4-FFF2-40B4-BE49-F238E27FC236}">
                <a16:creationId xmlns:a16="http://schemas.microsoft.com/office/drawing/2014/main" id="{31E96F49-E2D4-E2D0-95DC-A8E014DD4E6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130302" y="3327018"/>
            <a:ext cx="986400" cy="986400"/>
          </a:xfrm>
          <a:prstGeom prst="rect">
            <a:avLst/>
          </a:prstGeom>
          <a:noFill/>
          <a:extLst>
            <a:ext uri="{909E8E84-426E-40DD-AFC4-6F175D3DCCD1}">
              <a14:hiddenFill xmlns:a14="http://schemas.microsoft.com/office/drawing/2010/main">
                <a:solidFill>
                  <a:srgbClr val="FFFFFF"/>
                </a:solidFill>
              </a14:hiddenFill>
            </a:ext>
          </a:extLst>
        </p:spPr>
      </p:pic>
      <p:pic>
        <p:nvPicPr>
          <p:cNvPr id="2098" name="Picture 50">
            <a:extLst>
              <a:ext uri="{FF2B5EF4-FFF2-40B4-BE49-F238E27FC236}">
                <a16:creationId xmlns:a16="http://schemas.microsoft.com/office/drawing/2014/main" id="{65E61051-F46D-2A29-0676-11E43F328C2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157310" y="4848902"/>
            <a:ext cx="942067" cy="942067"/>
          </a:xfrm>
          <a:prstGeom prst="rect">
            <a:avLst/>
          </a:prstGeom>
          <a:noFill/>
          <a:extLst>
            <a:ext uri="{909E8E84-426E-40DD-AFC4-6F175D3DCCD1}">
              <a14:hiddenFill xmlns:a14="http://schemas.microsoft.com/office/drawing/2010/main">
                <a:solidFill>
                  <a:srgbClr val="FFFFFF"/>
                </a:solidFill>
              </a14:hiddenFill>
            </a:ext>
          </a:extLst>
        </p:spPr>
      </p:pic>
      <p:pic>
        <p:nvPicPr>
          <p:cNvPr id="2100" name="Picture 52" descr="Yu Su">
            <a:extLst>
              <a:ext uri="{FF2B5EF4-FFF2-40B4-BE49-F238E27FC236}">
                <a16:creationId xmlns:a16="http://schemas.microsoft.com/office/drawing/2014/main" id="{5F88D4B6-0E95-1A2A-78AB-95C76DA5454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671639" y="4847769"/>
            <a:ext cx="1014534" cy="943200"/>
          </a:xfrm>
          <a:prstGeom prst="rect">
            <a:avLst/>
          </a:prstGeom>
          <a:noFill/>
          <a:extLst>
            <a:ext uri="{909E8E84-426E-40DD-AFC4-6F175D3DCCD1}">
              <a14:hiddenFill xmlns:a14="http://schemas.microsoft.com/office/drawing/2010/main">
                <a:solidFill>
                  <a:srgbClr val="FFFFFF"/>
                </a:solidFill>
              </a14:hiddenFill>
            </a:ext>
          </a:extLst>
        </p:spPr>
      </p:pic>
      <p:pic>
        <p:nvPicPr>
          <p:cNvPr id="2102" name="Picture 54" descr="Yujie Lu | Vision and Image Understanding Lab | Miguel ...">
            <a:extLst>
              <a:ext uri="{FF2B5EF4-FFF2-40B4-BE49-F238E27FC236}">
                <a16:creationId xmlns:a16="http://schemas.microsoft.com/office/drawing/2014/main" id="{DDA238B8-9814-49F2-1F4B-0A1D70BE3FC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871592" y="1959893"/>
            <a:ext cx="986400" cy="9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687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9DF54-07C3-19C3-4FF3-C7D15C51244F}"/>
              </a:ext>
            </a:extLst>
          </p:cNvPr>
          <p:cNvSpPr>
            <a:spLocks noGrp="1"/>
          </p:cNvSpPr>
          <p:nvPr>
            <p:ph type="title"/>
          </p:nvPr>
        </p:nvSpPr>
        <p:spPr/>
        <p:txBody>
          <a:bodyPr/>
          <a:lstStyle/>
          <a:p>
            <a:r>
              <a:rPr lang="en-US" dirty="0"/>
              <a:t>Hallucination (coding)</a:t>
            </a:r>
          </a:p>
        </p:txBody>
      </p:sp>
      <p:sp>
        <p:nvSpPr>
          <p:cNvPr id="4" name="Slide Number Placeholder 3">
            <a:extLst>
              <a:ext uri="{FF2B5EF4-FFF2-40B4-BE49-F238E27FC236}">
                <a16:creationId xmlns:a16="http://schemas.microsoft.com/office/drawing/2014/main" id="{678C3A86-69FC-EE0F-8A72-74A1BF5EB3EB}"/>
              </a:ext>
            </a:extLst>
          </p:cNvPr>
          <p:cNvSpPr>
            <a:spLocks noGrp="1"/>
          </p:cNvSpPr>
          <p:nvPr>
            <p:ph type="sldNum" sz="quarter" idx="12"/>
          </p:nvPr>
        </p:nvSpPr>
        <p:spPr/>
        <p:txBody>
          <a:bodyPr/>
          <a:lstStyle/>
          <a:p>
            <a:fld id="{BA64772F-E81F-0045-92B8-B93AB4530561}" type="slidenum">
              <a:rPr lang="en-US" smtClean="0"/>
              <a:t>7</a:t>
            </a:fld>
            <a:endParaRPr lang="en-US"/>
          </a:p>
        </p:txBody>
      </p:sp>
      <p:sp>
        <p:nvSpPr>
          <p:cNvPr id="12" name="TextBox 11">
            <a:extLst>
              <a:ext uri="{FF2B5EF4-FFF2-40B4-BE49-F238E27FC236}">
                <a16:creationId xmlns:a16="http://schemas.microsoft.com/office/drawing/2014/main" id="{45270F40-8718-7649-6BBD-3C361E2DD730}"/>
              </a:ext>
            </a:extLst>
          </p:cNvPr>
          <p:cNvSpPr txBox="1"/>
          <p:nvPr/>
        </p:nvSpPr>
        <p:spPr>
          <a:xfrm>
            <a:off x="2293643" y="1354418"/>
            <a:ext cx="1592359" cy="369332"/>
          </a:xfrm>
          <a:prstGeom prst="rect">
            <a:avLst/>
          </a:prstGeom>
          <a:noFill/>
        </p:spPr>
        <p:txBody>
          <a:bodyPr wrap="none" rtlCol="0">
            <a:spAutoFit/>
          </a:bodyPr>
          <a:lstStyle/>
          <a:p>
            <a:r>
              <a:rPr lang="en-US" dirty="0"/>
              <a:t>In-distribution</a:t>
            </a:r>
          </a:p>
        </p:txBody>
      </p:sp>
      <p:grpSp>
        <p:nvGrpSpPr>
          <p:cNvPr id="3" name="Group 2">
            <a:extLst>
              <a:ext uri="{FF2B5EF4-FFF2-40B4-BE49-F238E27FC236}">
                <a16:creationId xmlns:a16="http://schemas.microsoft.com/office/drawing/2014/main" id="{294EC30B-BDC4-D4BF-C955-66EBF1363F4D}"/>
              </a:ext>
            </a:extLst>
          </p:cNvPr>
          <p:cNvGrpSpPr/>
          <p:nvPr/>
        </p:nvGrpSpPr>
        <p:grpSpPr>
          <a:xfrm>
            <a:off x="909188" y="1858968"/>
            <a:ext cx="4566062" cy="4340664"/>
            <a:chOff x="909188" y="1858968"/>
            <a:chExt cx="4566062" cy="4340664"/>
          </a:xfrm>
        </p:grpSpPr>
        <p:grpSp>
          <p:nvGrpSpPr>
            <p:cNvPr id="6" name="Group 5">
              <a:extLst>
                <a:ext uri="{FF2B5EF4-FFF2-40B4-BE49-F238E27FC236}">
                  <a16:creationId xmlns:a16="http://schemas.microsoft.com/office/drawing/2014/main" id="{AB1706F6-14C6-D82D-5A7F-4A037331EBFD}"/>
                </a:ext>
              </a:extLst>
            </p:cNvPr>
            <p:cNvGrpSpPr/>
            <p:nvPr/>
          </p:nvGrpSpPr>
          <p:grpSpPr>
            <a:xfrm>
              <a:off x="909188" y="1858968"/>
              <a:ext cx="4566062" cy="4340664"/>
              <a:chOff x="2420112" y="4100892"/>
              <a:chExt cx="4566062" cy="4340664"/>
            </a:xfrm>
          </p:grpSpPr>
          <p:sp>
            <p:nvSpPr>
              <p:cNvPr id="8" name="TextBox 7">
                <a:extLst>
                  <a:ext uri="{FF2B5EF4-FFF2-40B4-BE49-F238E27FC236}">
                    <a16:creationId xmlns:a16="http://schemas.microsoft.com/office/drawing/2014/main" id="{54661F92-DA6E-234D-CAA4-8B8B3B666631}"/>
                  </a:ext>
                </a:extLst>
              </p:cNvPr>
              <p:cNvSpPr txBox="1"/>
              <p:nvPr/>
            </p:nvSpPr>
            <p:spPr>
              <a:xfrm>
                <a:off x="3133272" y="4254928"/>
                <a:ext cx="3448000" cy="923330"/>
              </a:xfrm>
              <a:prstGeom prst="rect">
                <a:avLst/>
              </a:prstGeom>
              <a:noFill/>
            </p:spPr>
            <p:txBody>
              <a:bodyPr wrap="square">
                <a:spAutoFit/>
              </a:bodyPr>
              <a:lstStyle/>
              <a:p>
                <a:r>
                  <a:rPr lang="en-CA" b="1" dirty="0"/>
                  <a:t>Question:</a:t>
                </a:r>
                <a:r>
                  <a:rPr lang="en-CA" dirty="0"/>
                  <a:t> Can you write the Python program to solve the two-sum problem?</a:t>
                </a:r>
                <a:endParaRPr lang="en-US" dirty="0"/>
              </a:p>
            </p:txBody>
          </p:sp>
          <p:pic>
            <p:nvPicPr>
              <p:cNvPr id="9" name="Picture 2" descr="ChatGPT Logo, symbol, meaning, history, PNG, brand">
                <a:extLst>
                  <a:ext uri="{FF2B5EF4-FFF2-40B4-BE49-F238E27FC236}">
                    <a16:creationId xmlns:a16="http://schemas.microsoft.com/office/drawing/2014/main" id="{57D42595-8E01-C540-ADF7-37905AE61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692" y="5467512"/>
                <a:ext cx="713162" cy="4011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artoon of a person sitting at a desk with a computer&#10;&#10;Description automatically generated">
                <a:extLst>
                  <a:ext uri="{FF2B5EF4-FFF2-40B4-BE49-F238E27FC236}">
                    <a16:creationId xmlns:a16="http://schemas.microsoft.com/office/drawing/2014/main" id="{3B831B67-AB01-6E82-BF4F-FE956AFF384A}"/>
                  </a:ext>
                </a:extLst>
              </p:cNvPr>
              <p:cNvPicPr>
                <a:picLocks noChangeAspect="1"/>
              </p:cNvPicPr>
              <p:nvPr/>
            </p:nvPicPr>
            <p:blipFill>
              <a:blip r:embed="rId4"/>
              <a:stretch>
                <a:fillRect/>
              </a:stretch>
            </p:blipFill>
            <p:spPr>
              <a:xfrm>
                <a:off x="2634924" y="4115584"/>
                <a:ext cx="508000" cy="635000"/>
              </a:xfrm>
              <a:prstGeom prst="rect">
                <a:avLst/>
              </a:prstGeom>
            </p:spPr>
          </p:pic>
          <p:sp>
            <p:nvSpPr>
              <p:cNvPr id="11" name="Rounded Rectangle 10">
                <a:extLst>
                  <a:ext uri="{FF2B5EF4-FFF2-40B4-BE49-F238E27FC236}">
                    <a16:creationId xmlns:a16="http://schemas.microsoft.com/office/drawing/2014/main" id="{A0B693B6-AF7D-3CC2-D950-4CC2081D4D85}"/>
                  </a:ext>
                </a:extLst>
              </p:cNvPr>
              <p:cNvSpPr/>
              <p:nvPr/>
            </p:nvSpPr>
            <p:spPr>
              <a:xfrm>
                <a:off x="2420112" y="4100892"/>
                <a:ext cx="4566062" cy="4340664"/>
              </a:xfrm>
              <a:prstGeom prst="roundRect">
                <a:avLst>
                  <a:gd name="adj" fmla="val 693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13" descr="A screenshot of a computer code&#10;&#10;Description automatically generated">
              <a:extLst>
                <a:ext uri="{FF2B5EF4-FFF2-40B4-BE49-F238E27FC236}">
                  <a16:creationId xmlns:a16="http://schemas.microsoft.com/office/drawing/2014/main" id="{87734F88-67CC-3D95-D6E2-F1A37DA76E12}"/>
                </a:ext>
              </a:extLst>
            </p:cNvPr>
            <p:cNvPicPr>
              <a:picLocks noChangeAspect="1"/>
            </p:cNvPicPr>
            <p:nvPr/>
          </p:nvPicPr>
          <p:blipFill>
            <a:blip r:embed="rId5"/>
            <a:stretch>
              <a:fillRect/>
            </a:stretch>
          </p:blipFill>
          <p:spPr>
            <a:xfrm>
              <a:off x="1724930" y="3225588"/>
              <a:ext cx="3448000" cy="2759538"/>
            </a:xfrm>
            <a:prstGeom prst="rect">
              <a:avLst/>
            </a:prstGeom>
            <a:ln w="12700">
              <a:solidFill>
                <a:schemeClr val="tx1"/>
              </a:solidFill>
            </a:ln>
          </p:spPr>
        </p:pic>
        <p:pic>
          <p:nvPicPr>
            <p:cNvPr id="15" name="Graphic 14" descr="Checkmark with solid fill">
              <a:extLst>
                <a:ext uri="{FF2B5EF4-FFF2-40B4-BE49-F238E27FC236}">
                  <a16:creationId xmlns:a16="http://schemas.microsoft.com/office/drawing/2014/main" id="{29853FC2-85D8-A597-FC96-D8EA7FBE8A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53063" y="5616452"/>
              <a:ext cx="317285" cy="317285"/>
            </a:xfrm>
            <a:prstGeom prst="rect">
              <a:avLst/>
            </a:prstGeom>
          </p:spPr>
        </p:pic>
      </p:grpSp>
      <p:sp>
        <p:nvSpPr>
          <p:cNvPr id="16" name="TextBox 15">
            <a:extLst>
              <a:ext uri="{FF2B5EF4-FFF2-40B4-BE49-F238E27FC236}">
                <a16:creationId xmlns:a16="http://schemas.microsoft.com/office/drawing/2014/main" id="{881C45C0-6FAE-A843-FD4D-262CFCB37390}"/>
              </a:ext>
            </a:extLst>
          </p:cNvPr>
          <p:cNvSpPr txBox="1"/>
          <p:nvPr/>
        </p:nvSpPr>
        <p:spPr>
          <a:xfrm>
            <a:off x="7872657" y="1360631"/>
            <a:ext cx="2049087" cy="369332"/>
          </a:xfrm>
          <a:prstGeom prst="rect">
            <a:avLst/>
          </a:prstGeom>
          <a:noFill/>
        </p:spPr>
        <p:txBody>
          <a:bodyPr wrap="none" rtlCol="0">
            <a:spAutoFit/>
          </a:bodyPr>
          <a:lstStyle/>
          <a:p>
            <a:r>
              <a:rPr lang="en-US" dirty="0"/>
              <a:t>Out-of-distribution</a:t>
            </a:r>
          </a:p>
        </p:txBody>
      </p:sp>
      <p:grpSp>
        <p:nvGrpSpPr>
          <p:cNvPr id="5" name="Group 4">
            <a:extLst>
              <a:ext uri="{FF2B5EF4-FFF2-40B4-BE49-F238E27FC236}">
                <a16:creationId xmlns:a16="http://schemas.microsoft.com/office/drawing/2014/main" id="{B8B1DF86-0E14-BE73-B327-56F33FF7966D}"/>
              </a:ext>
            </a:extLst>
          </p:cNvPr>
          <p:cNvGrpSpPr/>
          <p:nvPr/>
        </p:nvGrpSpPr>
        <p:grpSpPr>
          <a:xfrm>
            <a:off x="6614170" y="1858968"/>
            <a:ext cx="4566062" cy="4340664"/>
            <a:chOff x="6614170" y="1858968"/>
            <a:chExt cx="4566062" cy="4340664"/>
          </a:xfrm>
        </p:grpSpPr>
        <p:sp>
          <p:nvSpPr>
            <p:cNvPr id="17" name="Rounded Rectangle 16">
              <a:extLst>
                <a:ext uri="{FF2B5EF4-FFF2-40B4-BE49-F238E27FC236}">
                  <a16:creationId xmlns:a16="http://schemas.microsoft.com/office/drawing/2014/main" id="{D96F56B9-5147-9557-D9A5-482706C7DFA0}"/>
                </a:ext>
              </a:extLst>
            </p:cNvPr>
            <p:cNvSpPr/>
            <p:nvPr/>
          </p:nvSpPr>
          <p:spPr>
            <a:xfrm>
              <a:off x="6614170" y="1858968"/>
              <a:ext cx="4566062" cy="4340664"/>
            </a:xfrm>
            <a:prstGeom prst="roundRect">
              <a:avLst>
                <a:gd name="adj" fmla="val 693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2" descr="ChatGPT Logo, symbol, meaning, history, PNG, brand">
              <a:extLst>
                <a:ext uri="{FF2B5EF4-FFF2-40B4-BE49-F238E27FC236}">
                  <a16:creationId xmlns:a16="http://schemas.microsoft.com/office/drawing/2014/main" id="{D20B4B3E-6DF3-F399-5397-479FCB4CD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019" y="3244451"/>
              <a:ext cx="713162" cy="4011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person sitting at a desk with a computer&#10;&#10;Description automatically generated">
              <a:extLst>
                <a:ext uri="{FF2B5EF4-FFF2-40B4-BE49-F238E27FC236}">
                  <a16:creationId xmlns:a16="http://schemas.microsoft.com/office/drawing/2014/main" id="{0974377F-0B97-D64F-5774-4CCECEE03C3A}"/>
                </a:ext>
              </a:extLst>
            </p:cNvPr>
            <p:cNvPicPr>
              <a:picLocks noChangeAspect="1"/>
            </p:cNvPicPr>
            <p:nvPr/>
          </p:nvPicPr>
          <p:blipFill>
            <a:blip r:embed="rId4"/>
            <a:stretch>
              <a:fillRect/>
            </a:stretch>
          </p:blipFill>
          <p:spPr>
            <a:xfrm>
              <a:off x="6926251" y="1892523"/>
              <a:ext cx="508000" cy="635000"/>
            </a:xfrm>
            <a:prstGeom prst="rect">
              <a:avLst/>
            </a:prstGeom>
          </p:spPr>
        </p:pic>
        <p:sp>
          <p:nvSpPr>
            <p:cNvPr id="20" name="TextBox 19">
              <a:extLst>
                <a:ext uri="{FF2B5EF4-FFF2-40B4-BE49-F238E27FC236}">
                  <a16:creationId xmlns:a16="http://schemas.microsoft.com/office/drawing/2014/main" id="{0A558F93-0C78-6E43-DDCE-977DC41F587A}"/>
                </a:ext>
              </a:extLst>
            </p:cNvPr>
            <p:cNvSpPr txBox="1"/>
            <p:nvPr/>
          </p:nvSpPr>
          <p:spPr>
            <a:xfrm>
              <a:off x="7565823" y="2017971"/>
              <a:ext cx="3448000" cy="923330"/>
            </a:xfrm>
            <a:prstGeom prst="rect">
              <a:avLst/>
            </a:prstGeom>
            <a:noFill/>
          </p:spPr>
          <p:txBody>
            <a:bodyPr wrap="square">
              <a:spAutoFit/>
            </a:bodyPr>
            <a:lstStyle/>
            <a:p>
              <a:r>
                <a:rPr lang="en-CA" b="1" dirty="0"/>
                <a:t>Question:</a:t>
              </a:r>
              <a:r>
                <a:rPr lang="en-CA" dirty="0"/>
                <a:t> Can you write the Rust program to solve the two-sum problem?</a:t>
              </a:r>
              <a:endParaRPr lang="en-US" dirty="0"/>
            </a:p>
          </p:txBody>
        </p:sp>
        <p:pic>
          <p:nvPicPr>
            <p:cNvPr id="22" name="Picture 21" descr="A screenshot of a computer code&#10;&#10;Description automatically generated">
              <a:extLst>
                <a:ext uri="{FF2B5EF4-FFF2-40B4-BE49-F238E27FC236}">
                  <a16:creationId xmlns:a16="http://schemas.microsoft.com/office/drawing/2014/main" id="{E4F30DB7-466D-2B34-6DB5-69263841EC23}"/>
                </a:ext>
              </a:extLst>
            </p:cNvPr>
            <p:cNvPicPr>
              <a:picLocks noChangeAspect="1"/>
            </p:cNvPicPr>
            <p:nvPr/>
          </p:nvPicPr>
          <p:blipFill>
            <a:blip r:embed="rId8"/>
            <a:stretch>
              <a:fillRect/>
            </a:stretch>
          </p:blipFill>
          <p:spPr>
            <a:xfrm>
              <a:off x="7571719" y="3254972"/>
              <a:ext cx="3405051" cy="2678766"/>
            </a:xfrm>
            <a:prstGeom prst="rect">
              <a:avLst/>
            </a:prstGeom>
            <a:ln w="12700">
              <a:solidFill>
                <a:schemeClr val="tx1"/>
              </a:solidFill>
            </a:ln>
          </p:spPr>
        </p:pic>
        <p:pic>
          <p:nvPicPr>
            <p:cNvPr id="23" name="Graphic 22" descr="Close with solid fill">
              <a:extLst>
                <a:ext uri="{FF2B5EF4-FFF2-40B4-BE49-F238E27FC236}">
                  <a16:creationId xmlns:a16="http://schemas.microsoft.com/office/drawing/2014/main" id="{A6F5A0E2-39B2-0C82-9363-E9BF33047A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96859" y="5620076"/>
              <a:ext cx="313661" cy="313661"/>
            </a:xfrm>
            <a:prstGeom prst="rect">
              <a:avLst/>
            </a:prstGeom>
          </p:spPr>
        </p:pic>
      </p:grpSp>
    </p:spTree>
    <p:extLst>
      <p:ext uri="{BB962C8B-B14F-4D97-AF65-F5344CB8AC3E}">
        <p14:creationId xmlns:p14="http://schemas.microsoft.com/office/powerpoint/2010/main" val="399281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B236-D0B9-BCDF-9923-95ABB8ED5AE8}"/>
              </a:ext>
            </a:extLst>
          </p:cNvPr>
          <p:cNvSpPr>
            <a:spLocks noGrp="1"/>
          </p:cNvSpPr>
          <p:nvPr>
            <p:ph type="title"/>
          </p:nvPr>
        </p:nvSpPr>
        <p:spPr/>
        <p:txBody>
          <a:bodyPr/>
          <a:lstStyle/>
          <a:p>
            <a:r>
              <a:rPr lang="en-US" dirty="0"/>
              <a:t>Why is LLM Hallucinating?</a:t>
            </a:r>
          </a:p>
        </p:txBody>
      </p:sp>
      <p:sp>
        <p:nvSpPr>
          <p:cNvPr id="4" name="Slide Number Placeholder 3">
            <a:extLst>
              <a:ext uri="{FF2B5EF4-FFF2-40B4-BE49-F238E27FC236}">
                <a16:creationId xmlns:a16="http://schemas.microsoft.com/office/drawing/2014/main" id="{F1D23976-92E7-C0EC-DE68-BAC737B133B6}"/>
              </a:ext>
            </a:extLst>
          </p:cNvPr>
          <p:cNvSpPr>
            <a:spLocks noGrp="1"/>
          </p:cNvSpPr>
          <p:nvPr>
            <p:ph type="sldNum" sz="quarter" idx="12"/>
          </p:nvPr>
        </p:nvSpPr>
        <p:spPr/>
        <p:txBody>
          <a:bodyPr/>
          <a:lstStyle/>
          <a:p>
            <a:fld id="{BA64772F-E81F-0045-92B8-B93AB4530561}" type="slidenum">
              <a:rPr lang="en-US" smtClean="0"/>
              <a:t>8</a:t>
            </a:fld>
            <a:endParaRPr lang="en-US"/>
          </a:p>
        </p:txBody>
      </p:sp>
      <p:pic>
        <p:nvPicPr>
          <p:cNvPr id="5" name="Picture 2" descr="Confused Emoji Images – Browse 32,447 Stock Photos, Vectors, and Video |  Adobe Stock">
            <a:extLst>
              <a:ext uri="{FF2B5EF4-FFF2-40B4-BE49-F238E27FC236}">
                <a16:creationId xmlns:a16="http://schemas.microsoft.com/office/drawing/2014/main" id="{4F6CF62B-0155-22FD-F1F2-603BA9C5D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483" y="2491257"/>
            <a:ext cx="754556" cy="75455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ular Callout 5">
            <a:extLst>
              <a:ext uri="{FF2B5EF4-FFF2-40B4-BE49-F238E27FC236}">
                <a16:creationId xmlns:a16="http://schemas.microsoft.com/office/drawing/2014/main" id="{CE01F2FA-7CAE-95C5-C421-A4BE52C58326}"/>
              </a:ext>
            </a:extLst>
          </p:cNvPr>
          <p:cNvSpPr/>
          <p:nvPr/>
        </p:nvSpPr>
        <p:spPr>
          <a:xfrm>
            <a:off x="5369024" y="1964724"/>
            <a:ext cx="3404273" cy="558231"/>
          </a:xfrm>
          <a:prstGeom prst="wedgeRectCallout">
            <a:avLst>
              <a:gd name="adj1" fmla="val -48095"/>
              <a:gd name="adj2" fmla="val 76850"/>
            </a:avLst>
          </a:prstGeom>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Why is Hallucination happening?</a:t>
            </a:r>
          </a:p>
        </p:txBody>
      </p:sp>
      <p:sp>
        <p:nvSpPr>
          <p:cNvPr id="10" name="Rounded Rectangle 9">
            <a:extLst>
              <a:ext uri="{FF2B5EF4-FFF2-40B4-BE49-F238E27FC236}">
                <a16:creationId xmlns:a16="http://schemas.microsoft.com/office/drawing/2014/main" id="{664059EC-208A-BD8B-1B23-87AD2B589C79}"/>
              </a:ext>
            </a:extLst>
          </p:cNvPr>
          <p:cNvSpPr/>
          <p:nvPr/>
        </p:nvSpPr>
        <p:spPr>
          <a:xfrm>
            <a:off x="2827637" y="3957768"/>
            <a:ext cx="6536725" cy="754556"/>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model doesn’t understand how the data was generated, </a:t>
            </a:r>
          </a:p>
          <a:p>
            <a:pPr algn="ctr"/>
            <a:r>
              <a:rPr lang="en-US" dirty="0">
                <a:solidFill>
                  <a:schemeClr val="tx1"/>
                </a:solidFill>
              </a:rPr>
              <a:t>It only learns to fit the surface-form of the data!</a:t>
            </a:r>
          </a:p>
        </p:txBody>
      </p:sp>
    </p:spTree>
    <p:extLst>
      <p:ext uri="{BB962C8B-B14F-4D97-AF65-F5344CB8AC3E}">
        <p14:creationId xmlns:p14="http://schemas.microsoft.com/office/powerpoint/2010/main" val="410092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9465C-2248-4AB2-6AC8-7EA185D63998}"/>
              </a:ext>
            </a:extLst>
          </p:cNvPr>
          <p:cNvSpPr>
            <a:spLocks noGrp="1"/>
          </p:cNvSpPr>
          <p:nvPr>
            <p:ph type="title"/>
          </p:nvPr>
        </p:nvSpPr>
        <p:spPr/>
        <p:txBody>
          <a:bodyPr>
            <a:normAutofit/>
          </a:bodyPr>
          <a:lstStyle/>
          <a:p>
            <a:r>
              <a:rPr lang="en-US" dirty="0"/>
              <a:t>What’s Data Generation Process</a:t>
            </a:r>
          </a:p>
        </p:txBody>
      </p:sp>
      <p:sp>
        <p:nvSpPr>
          <p:cNvPr id="4" name="Slide Number Placeholder 3">
            <a:extLst>
              <a:ext uri="{FF2B5EF4-FFF2-40B4-BE49-F238E27FC236}">
                <a16:creationId xmlns:a16="http://schemas.microsoft.com/office/drawing/2014/main" id="{FB6C037D-C179-0791-9290-E0624AB6FAB5}"/>
              </a:ext>
            </a:extLst>
          </p:cNvPr>
          <p:cNvSpPr>
            <a:spLocks noGrp="1"/>
          </p:cNvSpPr>
          <p:nvPr>
            <p:ph type="sldNum" sz="quarter" idx="12"/>
          </p:nvPr>
        </p:nvSpPr>
        <p:spPr/>
        <p:txBody>
          <a:bodyPr/>
          <a:lstStyle/>
          <a:p>
            <a:fld id="{BA64772F-E81F-0045-92B8-B93AB4530561}" type="slidenum">
              <a:rPr lang="en-US" smtClean="0"/>
              <a:t>9</a:t>
            </a:fld>
            <a:endParaRPr lang="en-US"/>
          </a:p>
        </p:txBody>
      </p:sp>
      <p:grpSp>
        <p:nvGrpSpPr>
          <p:cNvPr id="20" name="Group 19">
            <a:extLst>
              <a:ext uri="{FF2B5EF4-FFF2-40B4-BE49-F238E27FC236}">
                <a16:creationId xmlns:a16="http://schemas.microsoft.com/office/drawing/2014/main" id="{7767B1F1-7D15-7FC4-48A8-727CFF92BFF1}"/>
              </a:ext>
            </a:extLst>
          </p:cNvPr>
          <p:cNvGrpSpPr/>
          <p:nvPr/>
        </p:nvGrpSpPr>
        <p:grpSpPr>
          <a:xfrm>
            <a:off x="7829198" y="2048655"/>
            <a:ext cx="1856342" cy="1397435"/>
            <a:chOff x="7829198" y="2048655"/>
            <a:chExt cx="1856342" cy="1397435"/>
          </a:xfrm>
        </p:grpSpPr>
        <p:pic>
          <p:nvPicPr>
            <p:cNvPr id="3" name="Picture 4" descr="Analyst - Free professions and jobs icons">
              <a:extLst>
                <a:ext uri="{FF2B5EF4-FFF2-40B4-BE49-F238E27FC236}">
                  <a16:creationId xmlns:a16="http://schemas.microsoft.com/office/drawing/2014/main" id="{85EDB303-7BB3-5E7F-D8D1-5511311F2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534" y="2525816"/>
              <a:ext cx="920274" cy="9202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407EB7-8725-724D-4C8C-FC1236B0AAB0}"/>
                </a:ext>
              </a:extLst>
            </p:cNvPr>
            <p:cNvSpPr txBox="1"/>
            <p:nvPr/>
          </p:nvSpPr>
          <p:spPr>
            <a:xfrm>
              <a:off x="7829198" y="2048655"/>
              <a:ext cx="1856342" cy="369332"/>
            </a:xfrm>
            <a:prstGeom prst="rect">
              <a:avLst/>
            </a:prstGeom>
            <a:noFill/>
          </p:spPr>
          <p:txBody>
            <a:bodyPr wrap="none" rtlCol="0">
              <a:spAutoFit/>
            </a:bodyPr>
            <a:lstStyle/>
            <a:p>
              <a:r>
                <a:rPr lang="en-US" dirty="0"/>
                <a:t>Financial Report</a:t>
              </a:r>
            </a:p>
          </p:txBody>
        </p:sp>
      </p:grpSp>
      <p:grpSp>
        <p:nvGrpSpPr>
          <p:cNvPr id="21" name="Group 20">
            <a:extLst>
              <a:ext uri="{FF2B5EF4-FFF2-40B4-BE49-F238E27FC236}">
                <a16:creationId xmlns:a16="http://schemas.microsoft.com/office/drawing/2014/main" id="{94177494-99B5-B923-4326-D978FF2BF99D}"/>
              </a:ext>
            </a:extLst>
          </p:cNvPr>
          <p:cNvGrpSpPr/>
          <p:nvPr/>
        </p:nvGrpSpPr>
        <p:grpSpPr>
          <a:xfrm>
            <a:off x="7942178" y="3833170"/>
            <a:ext cx="1743362" cy="1337637"/>
            <a:chOff x="7942178" y="3833170"/>
            <a:chExt cx="1743362" cy="1337637"/>
          </a:xfrm>
        </p:grpSpPr>
        <p:pic>
          <p:nvPicPr>
            <p:cNvPr id="11" name="Picture 2" descr="Programmer - Free computer icons">
              <a:extLst>
                <a:ext uri="{FF2B5EF4-FFF2-40B4-BE49-F238E27FC236}">
                  <a16:creationId xmlns:a16="http://schemas.microsoft.com/office/drawing/2014/main" id="{AEB20F32-8F47-A1F2-BF11-4A096EDE2B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9534" y="4255137"/>
              <a:ext cx="915670" cy="9156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BBAF05-4823-0CA8-74F4-9F9577F7C8A2}"/>
                </a:ext>
              </a:extLst>
            </p:cNvPr>
            <p:cNvSpPr txBox="1"/>
            <p:nvPr/>
          </p:nvSpPr>
          <p:spPr>
            <a:xfrm>
              <a:off x="7942178" y="3833170"/>
              <a:ext cx="1743362" cy="369332"/>
            </a:xfrm>
            <a:prstGeom prst="rect">
              <a:avLst/>
            </a:prstGeom>
            <a:noFill/>
          </p:spPr>
          <p:txBody>
            <a:bodyPr wrap="none" rtlCol="0">
              <a:spAutoFit/>
            </a:bodyPr>
            <a:lstStyle/>
            <a:p>
              <a:r>
                <a:rPr lang="en-US" dirty="0" err="1"/>
                <a:t>Github</a:t>
              </a:r>
              <a:r>
                <a:rPr lang="en-US" dirty="0"/>
                <a:t> Program</a:t>
              </a:r>
            </a:p>
          </p:txBody>
        </p:sp>
      </p:grpSp>
      <p:grpSp>
        <p:nvGrpSpPr>
          <p:cNvPr id="31" name="Group 30">
            <a:extLst>
              <a:ext uri="{FF2B5EF4-FFF2-40B4-BE49-F238E27FC236}">
                <a16:creationId xmlns:a16="http://schemas.microsoft.com/office/drawing/2014/main" id="{285D7CAF-9050-7244-F390-B1EB06987226}"/>
              </a:ext>
            </a:extLst>
          </p:cNvPr>
          <p:cNvGrpSpPr/>
          <p:nvPr/>
        </p:nvGrpSpPr>
        <p:grpSpPr>
          <a:xfrm>
            <a:off x="1008511" y="1600579"/>
            <a:ext cx="4996238" cy="2725466"/>
            <a:chOff x="1013820" y="2393366"/>
            <a:chExt cx="4996238" cy="2725466"/>
          </a:xfrm>
        </p:grpSpPr>
        <p:grpSp>
          <p:nvGrpSpPr>
            <p:cNvPr id="32" name="Group 31">
              <a:extLst>
                <a:ext uri="{FF2B5EF4-FFF2-40B4-BE49-F238E27FC236}">
                  <a16:creationId xmlns:a16="http://schemas.microsoft.com/office/drawing/2014/main" id="{26863C27-E087-A06E-06C2-9864B0693A7C}"/>
                </a:ext>
              </a:extLst>
            </p:cNvPr>
            <p:cNvGrpSpPr/>
            <p:nvPr/>
          </p:nvGrpSpPr>
          <p:grpSpPr>
            <a:xfrm>
              <a:off x="1060620" y="2402464"/>
              <a:ext cx="4860093" cy="2659217"/>
              <a:chOff x="765562" y="2276406"/>
              <a:chExt cx="4860093" cy="2659217"/>
            </a:xfrm>
          </p:grpSpPr>
          <p:pic>
            <p:nvPicPr>
              <p:cNvPr id="34" name="Picture 33" descr="GitHub Logo, symbol, meaning, history, PNG, brand">
                <a:extLst>
                  <a:ext uri="{FF2B5EF4-FFF2-40B4-BE49-F238E27FC236}">
                    <a16:creationId xmlns:a16="http://schemas.microsoft.com/office/drawing/2014/main" id="{00639826-7847-CBC3-3311-096F30BFE2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635" r="18140"/>
              <a:stretch/>
            </p:blipFill>
            <p:spPr bwMode="auto">
              <a:xfrm>
                <a:off x="998103" y="2934404"/>
                <a:ext cx="685458" cy="59113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Sheng Zhao on LinkedIn: Project Gutenberg brings free audiobooks to the  global community with…">
                <a:extLst>
                  <a:ext uri="{FF2B5EF4-FFF2-40B4-BE49-F238E27FC236}">
                    <a16:creationId xmlns:a16="http://schemas.microsoft.com/office/drawing/2014/main" id="{EB9E5301-F844-27D5-9D72-02659D694B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897" r="15290"/>
              <a:stretch/>
            </p:blipFill>
            <p:spPr bwMode="auto">
              <a:xfrm>
                <a:off x="765562" y="3740022"/>
                <a:ext cx="954945" cy="68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Stack Overflow Integration | Dashboards &amp; Reports | Plecto">
                <a:extLst>
                  <a:ext uri="{FF2B5EF4-FFF2-40B4-BE49-F238E27FC236}">
                    <a16:creationId xmlns:a16="http://schemas.microsoft.com/office/drawing/2014/main" id="{392FB206-9CA8-3CF9-0EF5-960DCBA5DC3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0648" b="18943"/>
              <a:stretch/>
            </p:blipFill>
            <p:spPr bwMode="auto">
              <a:xfrm>
                <a:off x="3026476" y="2307302"/>
                <a:ext cx="1375832" cy="39894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8" descr="Sample texts in Design. What to use to test fonts | by fernandocomet |  Medium">
                <a:extLst>
                  <a:ext uri="{FF2B5EF4-FFF2-40B4-BE49-F238E27FC236}">
                    <a16:creationId xmlns:a16="http://schemas.microsoft.com/office/drawing/2014/main" id="{8DCC8D8F-F97C-F5AA-4480-2AD6DC62BE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7421" y="2828863"/>
                <a:ext cx="2488820" cy="1615582"/>
              </a:xfrm>
              <a:prstGeom prst="rect">
                <a:avLst/>
              </a:prstGeom>
              <a:noFill/>
              <a:ln>
                <a:solidFill>
                  <a:schemeClr val="dk1"/>
                </a:solidFill>
              </a:ln>
              <a:extLst>
                <a:ext uri="{909E8E84-426E-40DD-AFC4-6F175D3DCCD1}">
                  <a14:hiddenFill xmlns:a14="http://schemas.microsoft.com/office/drawing/2010/main">
                    <a:solidFill>
                      <a:srgbClr val="FFFFFF"/>
                    </a:solidFill>
                  </a14:hiddenFill>
                </a:ext>
              </a:extLst>
            </p:spPr>
          </p:pic>
          <p:pic>
            <p:nvPicPr>
              <p:cNvPr id="38" name="Picture 30" descr="Wikipedia – The Free Encyclopedia - Digital Innovation and Transformation">
                <a:extLst>
                  <a:ext uri="{FF2B5EF4-FFF2-40B4-BE49-F238E27FC236}">
                    <a16:creationId xmlns:a16="http://schemas.microsoft.com/office/drawing/2014/main" id="{82D60795-884E-7F0B-85AC-A94336EFBF0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7977" b="17515"/>
              <a:stretch/>
            </p:blipFill>
            <p:spPr bwMode="auto">
              <a:xfrm>
                <a:off x="1558116" y="2276406"/>
                <a:ext cx="1428480" cy="46073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4">
                <a:extLst>
                  <a:ext uri="{FF2B5EF4-FFF2-40B4-BE49-F238E27FC236}">
                    <a16:creationId xmlns:a16="http://schemas.microsoft.com/office/drawing/2014/main" id="{EC4CC3C8-62BB-5AA4-58BB-5B11F9105E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57441" y="4566187"/>
                <a:ext cx="820969" cy="36943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2" descr="Download Bloomberg blue logo transparent PNG - StickPNG">
                <a:extLst>
                  <a:ext uri="{FF2B5EF4-FFF2-40B4-BE49-F238E27FC236}">
                    <a16:creationId xmlns:a16="http://schemas.microsoft.com/office/drawing/2014/main" id="{753DF5D6-CB0E-14F5-9D7C-1F6E1146FDF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1831" y="4566187"/>
                <a:ext cx="1375832" cy="36943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Contest | Outstanding International Academy">
                <a:extLst>
                  <a:ext uri="{FF2B5EF4-FFF2-40B4-BE49-F238E27FC236}">
                    <a16:creationId xmlns:a16="http://schemas.microsoft.com/office/drawing/2014/main" id="{2B773FA5-5FC7-435E-1EDC-FE6A9D2ABF7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697" r="4093"/>
              <a:stretch/>
            </p:blipFill>
            <p:spPr bwMode="auto">
              <a:xfrm>
                <a:off x="4358017" y="2970958"/>
                <a:ext cx="1267638" cy="55458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4" descr="Congress.gov | Researcher Resources | Law Library of Congress | Research  Centers | Library of Congress">
                <a:extLst>
                  <a:ext uri="{FF2B5EF4-FFF2-40B4-BE49-F238E27FC236}">
                    <a16:creationId xmlns:a16="http://schemas.microsoft.com/office/drawing/2014/main" id="{59048C04-F3B0-BEE3-8BA9-E53DE394155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77872" y="3683955"/>
                <a:ext cx="737630" cy="737630"/>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ounded Rectangle 32">
              <a:extLst>
                <a:ext uri="{FF2B5EF4-FFF2-40B4-BE49-F238E27FC236}">
                  <a16:creationId xmlns:a16="http://schemas.microsoft.com/office/drawing/2014/main" id="{D0538C13-D248-20F3-16D2-CC346E41C9C4}"/>
                </a:ext>
              </a:extLst>
            </p:cNvPr>
            <p:cNvSpPr/>
            <p:nvPr/>
          </p:nvSpPr>
          <p:spPr>
            <a:xfrm>
              <a:off x="1013820" y="2393366"/>
              <a:ext cx="4996238" cy="2725466"/>
            </a:xfrm>
            <a:prstGeom prst="roundRect">
              <a:avLst>
                <a:gd name="adj" fmla="val 8184"/>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4B40109B-BB1E-35D8-4AB1-A3E11BB55BB1}"/>
              </a:ext>
            </a:extLst>
          </p:cNvPr>
          <p:cNvGrpSpPr/>
          <p:nvPr/>
        </p:nvGrpSpPr>
        <p:grpSpPr>
          <a:xfrm>
            <a:off x="2538186" y="5211101"/>
            <a:ext cx="1947506" cy="1216157"/>
            <a:chOff x="5029200" y="4205251"/>
            <a:chExt cx="3100388" cy="1764523"/>
          </a:xfrm>
        </p:grpSpPr>
        <p:pic>
          <p:nvPicPr>
            <p:cNvPr id="45" name="Picture 2" descr="Experts - Free people icons">
              <a:extLst>
                <a:ext uri="{FF2B5EF4-FFF2-40B4-BE49-F238E27FC236}">
                  <a16:creationId xmlns:a16="http://schemas.microsoft.com/office/drawing/2014/main" id="{976FE569-702B-7F17-284C-3129BC5CF65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18410" y="4317147"/>
              <a:ext cx="642470" cy="64247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Scientist - Free people icons">
              <a:extLst>
                <a:ext uri="{FF2B5EF4-FFF2-40B4-BE49-F238E27FC236}">
                  <a16:creationId xmlns:a16="http://schemas.microsoft.com/office/drawing/2014/main" id="{ECF86A3B-9DCB-CC83-F8A3-8B0A43387D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49708" y="4323561"/>
              <a:ext cx="642470" cy="64247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Businessman - Free user icons">
              <a:extLst>
                <a:ext uri="{FF2B5EF4-FFF2-40B4-BE49-F238E27FC236}">
                  <a16:creationId xmlns:a16="http://schemas.microsoft.com/office/drawing/2014/main" id="{CF491D15-AFBA-14C3-5E12-40482DAA4C4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50350" y="4315670"/>
              <a:ext cx="650361" cy="65036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Businessman - Free business icons">
              <a:extLst>
                <a:ext uri="{FF2B5EF4-FFF2-40B4-BE49-F238E27FC236}">
                  <a16:creationId xmlns:a16="http://schemas.microsoft.com/office/drawing/2014/main" id="{9F34D911-473E-EA75-2317-D8F4DFE51C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74824" y="5135450"/>
              <a:ext cx="581251" cy="58125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Free Expert Advice Icon - Free Download Miscellaneous Icons | IconScout">
              <a:extLst>
                <a:ext uri="{FF2B5EF4-FFF2-40B4-BE49-F238E27FC236}">
                  <a16:creationId xmlns:a16="http://schemas.microsoft.com/office/drawing/2014/main" id="{B11A4E27-A46B-4BCD-9394-B281920C0EA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06729" y="5061862"/>
              <a:ext cx="728427" cy="72842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xpertise - Free marketing icons">
              <a:extLst>
                <a:ext uri="{FF2B5EF4-FFF2-40B4-BE49-F238E27FC236}">
                  <a16:creationId xmlns:a16="http://schemas.microsoft.com/office/drawing/2014/main" id="{208F3E25-0EA3-2F26-282E-FD846B4F2AE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flipH="1">
              <a:off x="7287256" y="5162760"/>
              <a:ext cx="576547" cy="576547"/>
            </a:xfrm>
            <a:prstGeom prst="rect">
              <a:avLst/>
            </a:prstGeom>
            <a:noFill/>
            <a:extLst>
              <a:ext uri="{909E8E84-426E-40DD-AFC4-6F175D3DCCD1}">
                <a14:hiddenFill xmlns:a14="http://schemas.microsoft.com/office/drawing/2010/main">
                  <a:solidFill>
                    <a:srgbClr val="FFFFFF"/>
                  </a:solidFill>
                </a14:hiddenFill>
              </a:ext>
            </a:extLst>
          </p:spPr>
        </p:pic>
        <p:sp>
          <p:nvSpPr>
            <p:cNvPr id="51" name="Rounded Rectangle 50">
              <a:extLst>
                <a:ext uri="{FF2B5EF4-FFF2-40B4-BE49-F238E27FC236}">
                  <a16:creationId xmlns:a16="http://schemas.microsoft.com/office/drawing/2014/main" id="{72979339-02BB-739A-8B92-4E9291145E6E}"/>
                </a:ext>
              </a:extLst>
            </p:cNvPr>
            <p:cNvSpPr/>
            <p:nvPr/>
          </p:nvSpPr>
          <p:spPr>
            <a:xfrm>
              <a:off x="5029200" y="4205251"/>
              <a:ext cx="3100388" cy="1764523"/>
            </a:xfrm>
            <a:prstGeom prst="roundRect">
              <a:avLst>
                <a:gd name="adj" fmla="val 6950"/>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ight Arrow 51">
            <a:extLst>
              <a:ext uri="{FF2B5EF4-FFF2-40B4-BE49-F238E27FC236}">
                <a16:creationId xmlns:a16="http://schemas.microsoft.com/office/drawing/2014/main" id="{82753CFE-D56D-D0DC-AF28-15FD7FC9AAC7}"/>
              </a:ext>
            </a:extLst>
          </p:cNvPr>
          <p:cNvSpPr/>
          <p:nvPr/>
        </p:nvSpPr>
        <p:spPr>
          <a:xfrm rot="16200000">
            <a:off x="3194625" y="4649126"/>
            <a:ext cx="536931" cy="251142"/>
          </a:xfrm>
          <a:prstGeom prst="rightArrow">
            <a:avLst>
              <a:gd name="adj1" fmla="val 29346"/>
              <a:gd name="adj2" fmla="val 50000"/>
            </a:avLst>
          </a:prstGeom>
          <a:solidFill>
            <a:schemeClr val="bg1">
              <a:lumMod val="95000"/>
            </a:schemeClr>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8EB6E1D5-D921-7A63-92A1-D8B86643ED4A}"/>
              </a:ext>
            </a:extLst>
          </p:cNvPr>
          <p:cNvSpPr txBox="1"/>
          <p:nvPr/>
        </p:nvSpPr>
        <p:spPr>
          <a:xfrm>
            <a:off x="3798056" y="4610601"/>
            <a:ext cx="1055417" cy="276999"/>
          </a:xfrm>
          <a:prstGeom prst="rect">
            <a:avLst/>
          </a:prstGeom>
          <a:noFill/>
        </p:spPr>
        <p:txBody>
          <a:bodyPr wrap="none" lIns="0" tIns="0" rIns="0" bIns="0" rtlCol="0">
            <a:spAutoFit/>
          </a:bodyPr>
          <a:lstStyle/>
          <a:p>
            <a:r>
              <a:rPr lang="en-US" dirty="0"/>
              <a:t>generation</a:t>
            </a:r>
          </a:p>
        </p:txBody>
      </p:sp>
    </p:spTree>
    <p:extLst>
      <p:ext uri="{BB962C8B-B14F-4D97-AF65-F5344CB8AC3E}">
        <p14:creationId xmlns:p14="http://schemas.microsoft.com/office/powerpoint/2010/main" val="161166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16788</TotalTime>
  <Words>4241</Words>
  <Application>Microsoft Macintosh PowerPoint</Application>
  <PresentationFormat>Widescreen</PresentationFormat>
  <Paragraphs>612</Paragraphs>
  <Slides>68</Slides>
  <Notes>49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Aptos</vt:lpstr>
      <vt:lpstr>Aptos Display</vt:lpstr>
      <vt:lpstr>Arial</vt:lpstr>
      <vt:lpstr>Cambria Math</vt:lpstr>
      <vt:lpstr>consolas</vt:lpstr>
      <vt:lpstr>Office Theme</vt:lpstr>
      <vt:lpstr>Enhancing Foundation Models  Through Interaction </vt:lpstr>
      <vt:lpstr>Foundation Models</vt:lpstr>
      <vt:lpstr>The Success of Foundation Models</vt:lpstr>
      <vt:lpstr>Training: Fitting Data Distribution</vt:lpstr>
      <vt:lpstr>Inference: Sampling from Learned Distribution</vt:lpstr>
      <vt:lpstr>Hallucination (mathematics)</vt:lpstr>
      <vt:lpstr>Hallucination (coding)</vt:lpstr>
      <vt:lpstr>Why is LLM Hallucinating?</vt:lpstr>
      <vt:lpstr>What’s Data Generation Process</vt:lpstr>
      <vt:lpstr>Invisible Interaction in Writing</vt:lpstr>
      <vt:lpstr>Interaction is Invisible in the Seen Data</vt:lpstr>
      <vt:lpstr>Invisible Interaction in Coding</vt:lpstr>
      <vt:lpstr>Interaction is Invisible in the Seen Data</vt:lpstr>
      <vt:lpstr>Foundation Models are Non-Interactive</vt:lpstr>
      <vt:lpstr>Training Models to Interact with the World!</vt:lpstr>
      <vt:lpstr>Talk Outline</vt:lpstr>
      <vt:lpstr>Talk Outline</vt:lpstr>
      <vt:lpstr>Background: LLM Reasoning</vt:lpstr>
      <vt:lpstr>Prompt Language Models to Interact with Tools</vt:lpstr>
      <vt:lpstr>ChatGPT in mid 2022</vt:lpstr>
      <vt:lpstr>Elicit Interaction with Prompting</vt:lpstr>
      <vt:lpstr>Program-of-Thought Prompting</vt:lpstr>
      <vt:lpstr>Experimental Results of PoT</vt:lpstr>
      <vt:lpstr>Impact of PoT (OpenAI CodeInterpter)</vt:lpstr>
      <vt:lpstr>Impact of PoT (Beyond Math)</vt:lpstr>
      <vt:lpstr>Teaching Language Models to use Tools</vt:lpstr>
      <vt:lpstr>Open Models can’t do PoT</vt:lpstr>
      <vt:lpstr>Simulated Interactive Traces (MathInstruct)</vt:lpstr>
      <vt:lpstr>Imitation Learning on MathInstruct</vt:lpstr>
      <vt:lpstr>Experimental Results</vt:lpstr>
      <vt:lpstr>Impact of MAmmoTH (Huggingface)</vt:lpstr>
      <vt:lpstr>Impact of MAmmoTH (AI Math Olympiad)</vt:lpstr>
      <vt:lpstr>Talk Outline</vt:lpstr>
      <vt:lpstr>Background: Code Generation</vt:lpstr>
      <vt:lpstr>Teaching Coders to Interact with Executor and Humans</vt:lpstr>
      <vt:lpstr>Coding is a Highly Interactive Task</vt:lpstr>
      <vt:lpstr>Coding is a Highly Interactive Task</vt:lpstr>
      <vt:lpstr>Pass@1 Evaluation</vt:lpstr>
      <vt:lpstr>Open Models can’t Self-Improve</vt:lpstr>
      <vt:lpstr>1. Simulating Interaction with Executor</vt:lpstr>
      <vt:lpstr>1. Simulating Interaction with Executor</vt:lpstr>
      <vt:lpstr>2. Simulating Interaction with Humans</vt:lpstr>
      <vt:lpstr>2. Simulating Interaction with Humans</vt:lpstr>
      <vt:lpstr>Code-Feedback (157K)</vt:lpstr>
      <vt:lpstr>Imitation Learning on Code-Feedback</vt:lpstr>
      <vt:lpstr>Performance on MBPP+</vt:lpstr>
      <vt:lpstr>Scaling Test-time Compute!</vt:lpstr>
      <vt:lpstr>Impact of Open-CodeInterpreter</vt:lpstr>
      <vt:lpstr>Incentivizing Coding Capabilities by Interaction</vt:lpstr>
      <vt:lpstr>Executor Feedback as Reward</vt:lpstr>
      <vt:lpstr>Automated Test Case Generation</vt:lpstr>
      <vt:lpstr>AceCode-87K Dataset</vt:lpstr>
      <vt:lpstr>RL Training with Test Case Reward</vt:lpstr>
      <vt:lpstr>Non-Interactive RL Training</vt:lpstr>
      <vt:lpstr>Experimental Results (Non-Interactive RL)</vt:lpstr>
      <vt:lpstr>Interactive RL Training</vt:lpstr>
      <vt:lpstr>Experimental Results (Interactive RL)</vt:lpstr>
      <vt:lpstr>Experimental Results (Interactive RL)</vt:lpstr>
      <vt:lpstr>Talk Outline</vt:lpstr>
      <vt:lpstr>Evaluation of Foudation Models</vt:lpstr>
      <vt:lpstr>Retrieval Augmented across Modalities</vt:lpstr>
      <vt:lpstr>Controllable Image Generation</vt:lpstr>
      <vt:lpstr>Image &amp; Video Editing</vt:lpstr>
      <vt:lpstr>Talk Outline</vt:lpstr>
      <vt:lpstr>Interactive Deep Thinking</vt:lpstr>
      <vt:lpstr>Interactive Reasoning in Pixel Space</vt:lpstr>
      <vt:lpstr>Human-AI Collaboration</vt:lpstr>
      <vt:lpstr>Acknowledgement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Wenhu Chen</dc:creator>
  <cp:lastModifiedBy>Wenhu Chen</cp:lastModifiedBy>
  <cp:revision>6910</cp:revision>
  <dcterms:created xsi:type="dcterms:W3CDTF">2024-12-27T17:18:04Z</dcterms:created>
  <dcterms:modified xsi:type="dcterms:W3CDTF">2025-02-21T04:18:16Z</dcterms:modified>
</cp:coreProperties>
</file>