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3" r:id="rId2"/>
    <p:sldId id="259" r:id="rId3"/>
    <p:sldId id="257" r:id="rId4"/>
    <p:sldId id="314" r:id="rId5"/>
    <p:sldId id="353" r:id="rId6"/>
    <p:sldId id="354" r:id="rId7"/>
    <p:sldId id="355" r:id="rId8"/>
    <p:sldId id="356" r:id="rId9"/>
    <p:sldId id="357" r:id="rId10"/>
    <p:sldId id="358" r:id="rId11"/>
    <p:sldId id="359" r:id="rId12"/>
    <p:sldId id="370" r:id="rId13"/>
    <p:sldId id="360" r:id="rId14"/>
    <p:sldId id="361" r:id="rId15"/>
    <p:sldId id="362" r:id="rId16"/>
    <p:sldId id="363" r:id="rId17"/>
    <p:sldId id="364" r:id="rId18"/>
    <p:sldId id="365" r:id="rId19"/>
    <p:sldId id="366" r:id="rId20"/>
    <p:sldId id="367" r:id="rId21"/>
    <p:sldId id="368" r:id="rId22"/>
    <p:sldId id="369" r:id="rId23"/>
    <p:sldId id="345" r:id="rId24"/>
    <p:sldId id="332" r:id="rId25"/>
    <p:sldId id="371" r:id="rId26"/>
    <p:sldId id="373" r:id="rId27"/>
    <p:sldId id="372" r:id="rId28"/>
    <p:sldId id="374" r:id="rId29"/>
    <p:sldId id="375" r:id="rId30"/>
    <p:sldId id="376" r:id="rId31"/>
    <p:sldId id="377" r:id="rId32"/>
    <p:sldId id="378" r:id="rId33"/>
    <p:sldId id="379" r:id="rId34"/>
    <p:sldId id="323" r:id="rId35"/>
    <p:sldId id="380" r:id="rId36"/>
    <p:sldId id="324" r:id="rId37"/>
    <p:sldId id="350" r:id="rId38"/>
    <p:sldId id="381" r:id="rId39"/>
    <p:sldId id="382" r:id="rId40"/>
    <p:sldId id="329" r:id="rId41"/>
    <p:sldId id="383" r:id="rId42"/>
    <p:sldId id="384" r:id="rId43"/>
    <p:sldId id="288"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浩 颜" initials="浩颜" lastIdx="1" clrIdx="0">
    <p:extLst>
      <p:ext uri="{19B8F6BF-5375-455C-9EA6-DF929625EA0E}">
        <p15:presenceInfo xmlns:p15="http://schemas.microsoft.com/office/powerpoint/2012/main" userId="ffde273634d66c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B183"/>
    <a:srgbClr val="A61026"/>
    <a:srgbClr val="FF3300"/>
    <a:srgbClr val="EC5451"/>
    <a:srgbClr val="E46573"/>
    <a:srgbClr val="D0B9A1"/>
    <a:srgbClr val="EF675C"/>
    <a:srgbClr val="E74B40"/>
    <a:srgbClr val="B2B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4264" autoAdjust="0"/>
  </p:normalViewPr>
  <p:slideViewPr>
    <p:cSldViewPr snapToGrid="0">
      <p:cViewPr varScale="1">
        <p:scale>
          <a:sx n="71" d="100"/>
          <a:sy n="71" d="100"/>
        </p:scale>
        <p:origin x="859" y="62"/>
      </p:cViewPr>
      <p:guideLst>
        <p:guide orient="horz" pos="2160"/>
        <p:guide pos="3840"/>
      </p:guideLst>
    </p:cSldViewPr>
  </p:slid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B6B12-CDD6-4C71-991F-01E65574B2FB}" type="datetimeFigureOut">
              <a:rPr lang="zh-CN" altLang="en-US" smtClean="0"/>
              <a:t>2024/10/24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F8706-0648-49D1-94E4-65838084093E}" type="slidenum">
              <a:rPr lang="zh-CN" altLang="en-US" smtClean="0"/>
              <a:t>‹#›</a:t>
            </a:fld>
            <a:endParaRPr lang="zh-CN" altLang="en-US"/>
          </a:p>
        </p:txBody>
      </p:sp>
    </p:spTree>
    <p:extLst>
      <p:ext uri="{BB962C8B-B14F-4D97-AF65-F5344CB8AC3E}">
        <p14:creationId xmlns:p14="http://schemas.microsoft.com/office/powerpoint/2010/main" val="92964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Synergizing </a:t>
            </a:r>
            <a:r>
              <a:rPr lang="zh-CN" altLang="en-US" dirty="0"/>
              <a:t>协同增效</a:t>
            </a:r>
          </a:p>
        </p:txBody>
      </p:sp>
      <p:sp>
        <p:nvSpPr>
          <p:cNvPr id="4" name="灯片编号占位符 3"/>
          <p:cNvSpPr>
            <a:spLocks noGrp="1"/>
          </p:cNvSpPr>
          <p:nvPr>
            <p:ph type="sldNum" sz="quarter" idx="5"/>
          </p:nvPr>
        </p:nvSpPr>
        <p:spPr/>
        <p:txBody>
          <a:bodyPr/>
          <a:lstStyle/>
          <a:p>
            <a:fld id="{7F8F8706-0648-49D1-94E4-65838084093E}" type="slidenum">
              <a:rPr lang="zh-CN" altLang="en-US" smtClean="0"/>
              <a:t>1</a:t>
            </a:fld>
            <a:endParaRPr lang="zh-CN" altLang="en-US"/>
          </a:p>
        </p:txBody>
      </p:sp>
    </p:spTree>
    <p:extLst>
      <p:ext uri="{BB962C8B-B14F-4D97-AF65-F5344CB8AC3E}">
        <p14:creationId xmlns:p14="http://schemas.microsoft.com/office/powerpoint/2010/main" val="174138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E896-D14F-9BB2-75A5-24843715B0B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1C34A0-ACCF-8E6F-90EB-EF7881242F3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F29B1B0-F6A8-37C1-23EC-055657EAC20B}"/>
              </a:ext>
            </a:extLst>
          </p:cNvPr>
          <p:cNvSpPr>
            <a:spLocks noGrp="1"/>
          </p:cNvSpPr>
          <p:nvPr>
            <p:ph type="body" idx="1"/>
          </p:nvPr>
        </p:nvSpPr>
        <p:spPr/>
        <p:txBody>
          <a:bodyPr/>
          <a:lstStyle/>
          <a:p>
            <a:r>
              <a:rPr lang="en-US" altLang="zh-CN" dirty="0"/>
              <a:t>Touchup-G [53]</a:t>
            </a:r>
            <a:r>
              <a:rPr lang="zh-CN" altLang="en-US" dirty="0"/>
              <a:t>提出了对图上特征的同质性测量，并提出了一个二元交叉熵微调目标</a:t>
            </a:r>
          </a:p>
        </p:txBody>
      </p:sp>
      <p:sp>
        <p:nvSpPr>
          <p:cNvPr id="4" name="灯片编号占位符 3">
            <a:extLst>
              <a:ext uri="{FF2B5EF4-FFF2-40B4-BE49-F238E27FC236}">
                <a16:creationId xmlns:a16="http://schemas.microsoft.com/office/drawing/2014/main" id="{3BD2A059-6506-4FA1-5F83-50FDB953601E}"/>
              </a:ext>
            </a:extLst>
          </p:cNvPr>
          <p:cNvSpPr>
            <a:spLocks noGrp="1"/>
          </p:cNvSpPr>
          <p:nvPr>
            <p:ph type="sldNum" sz="quarter" idx="5"/>
          </p:nvPr>
        </p:nvSpPr>
        <p:spPr/>
        <p:txBody>
          <a:bodyPr/>
          <a:lstStyle/>
          <a:p>
            <a:fld id="{7F8F8706-0648-49D1-94E4-65838084093E}" type="slidenum">
              <a:rPr lang="zh-CN" altLang="en-US" smtClean="0"/>
              <a:t>10</a:t>
            </a:fld>
            <a:endParaRPr lang="zh-CN" altLang="en-US"/>
          </a:p>
        </p:txBody>
      </p:sp>
    </p:spTree>
    <p:extLst>
      <p:ext uri="{BB962C8B-B14F-4D97-AF65-F5344CB8AC3E}">
        <p14:creationId xmlns:p14="http://schemas.microsoft.com/office/powerpoint/2010/main" val="998221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90091-3671-06FA-C83A-142151CCAA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4D15944-F6DA-C843-DA28-0B4FC2E4D0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C0420A8-59D5-2375-4F9C-2A87AD1F4DE5}"/>
              </a:ext>
            </a:extLst>
          </p:cNvPr>
          <p:cNvSpPr>
            <a:spLocks noGrp="1"/>
          </p:cNvSpPr>
          <p:nvPr>
            <p:ph type="body" idx="1"/>
          </p:nvPr>
        </p:nvSpPr>
        <p:spPr/>
        <p:txBody>
          <a:bodyPr/>
          <a:lstStyle/>
          <a:p>
            <a:r>
              <a:rPr lang="zh-CN" altLang="en-US" dirty="0"/>
              <a:t>让语言模型来认知连续两段文本的 结构关系：随机，还是</a:t>
            </a:r>
            <a:r>
              <a:rPr lang="en-US" altLang="zh-CN" dirty="0"/>
              <a:t>linked</a:t>
            </a:r>
            <a:r>
              <a:rPr lang="zh-CN" altLang="en-US" dirty="0"/>
              <a:t>，还是连续；</a:t>
            </a:r>
          </a:p>
        </p:txBody>
      </p:sp>
      <p:sp>
        <p:nvSpPr>
          <p:cNvPr id="4" name="灯片编号占位符 3">
            <a:extLst>
              <a:ext uri="{FF2B5EF4-FFF2-40B4-BE49-F238E27FC236}">
                <a16:creationId xmlns:a16="http://schemas.microsoft.com/office/drawing/2014/main" id="{310FDD2A-F73F-756D-A0F1-47583BE07524}"/>
              </a:ext>
            </a:extLst>
          </p:cNvPr>
          <p:cNvSpPr>
            <a:spLocks noGrp="1"/>
          </p:cNvSpPr>
          <p:nvPr>
            <p:ph type="sldNum" sz="quarter" idx="5"/>
          </p:nvPr>
        </p:nvSpPr>
        <p:spPr/>
        <p:txBody>
          <a:bodyPr/>
          <a:lstStyle/>
          <a:p>
            <a:fld id="{7F8F8706-0648-49D1-94E4-65838084093E}" type="slidenum">
              <a:rPr lang="zh-CN" altLang="en-US" smtClean="0"/>
              <a:t>11</a:t>
            </a:fld>
            <a:endParaRPr lang="zh-CN" altLang="en-US"/>
          </a:p>
        </p:txBody>
      </p:sp>
    </p:spTree>
    <p:extLst>
      <p:ext uri="{BB962C8B-B14F-4D97-AF65-F5344CB8AC3E}">
        <p14:creationId xmlns:p14="http://schemas.microsoft.com/office/powerpoint/2010/main" val="4173513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F2CE-82A4-5218-9792-D2D8506C1D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335857F-A71D-8D40-6E2C-1C34E6CE178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84D5B1B-F904-46A0-9707-C396FD3D7B73}"/>
              </a:ext>
            </a:extLst>
          </p:cNvPr>
          <p:cNvSpPr>
            <a:spLocks noGrp="1"/>
          </p:cNvSpPr>
          <p:nvPr>
            <p:ph type="body" idx="1"/>
          </p:nvPr>
        </p:nvSpPr>
        <p:spPr/>
        <p:txBody>
          <a:bodyPr/>
          <a:lstStyle/>
          <a:p>
            <a:r>
              <a:rPr lang="en-US" altLang="zh-CN" dirty="0"/>
              <a:t>Touchup-G [53]</a:t>
            </a:r>
            <a:r>
              <a:rPr lang="zh-CN" altLang="en-US" dirty="0"/>
              <a:t>提出了对图上特征的同质性测量，并提出了一个二元交叉熵微调目标</a:t>
            </a:r>
          </a:p>
        </p:txBody>
      </p:sp>
      <p:sp>
        <p:nvSpPr>
          <p:cNvPr id="4" name="灯片编号占位符 3">
            <a:extLst>
              <a:ext uri="{FF2B5EF4-FFF2-40B4-BE49-F238E27FC236}">
                <a16:creationId xmlns:a16="http://schemas.microsoft.com/office/drawing/2014/main" id="{E985984A-D911-AC05-2E85-B874F9933D02}"/>
              </a:ext>
            </a:extLst>
          </p:cNvPr>
          <p:cNvSpPr>
            <a:spLocks noGrp="1"/>
          </p:cNvSpPr>
          <p:nvPr>
            <p:ph type="sldNum" sz="quarter" idx="5"/>
          </p:nvPr>
        </p:nvSpPr>
        <p:spPr/>
        <p:txBody>
          <a:bodyPr/>
          <a:lstStyle/>
          <a:p>
            <a:fld id="{7F8F8706-0648-49D1-94E4-65838084093E}" type="slidenum">
              <a:rPr lang="zh-CN" altLang="en-US" smtClean="0"/>
              <a:t>12</a:t>
            </a:fld>
            <a:endParaRPr lang="zh-CN" altLang="en-US"/>
          </a:p>
        </p:txBody>
      </p:sp>
    </p:spTree>
    <p:extLst>
      <p:ext uri="{BB962C8B-B14F-4D97-AF65-F5344CB8AC3E}">
        <p14:creationId xmlns:p14="http://schemas.microsoft.com/office/powerpoint/2010/main" val="151816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7443-09A7-8990-F340-5FBE7735A7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07F0EC-14F0-BBDF-1FD5-392A850974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7B90970-34BE-7471-F93B-BC176E3D2981}"/>
              </a:ext>
            </a:extLst>
          </p:cNvPr>
          <p:cNvSpPr>
            <a:spLocks noGrp="1"/>
          </p:cNvSpPr>
          <p:nvPr>
            <p:ph type="body" idx="1"/>
          </p:nvPr>
        </p:nvSpPr>
        <p:spPr/>
        <p:txBody>
          <a:bodyPr/>
          <a:lstStyle/>
          <a:p>
            <a:r>
              <a:rPr lang="en-US" altLang="zh-CN" dirty="0"/>
              <a:t>Touchup-G [53]</a:t>
            </a:r>
            <a:r>
              <a:rPr lang="zh-CN" altLang="en-US" dirty="0"/>
              <a:t>提出了对图上特征的同质性测量，并提出了一个二元交叉熵微调目标</a:t>
            </a:r>
          </a:p>
        </p:txBody>
      </p:sp>
      <p:sp>
        <p:nvSpPr>
          <p:cNvPr id="4" name="灯片编号占位符 3">
            <a:extLst>
              <a:ext uri="{FF2B5EF4-FFF2-40B4-BE49-F238E27FC236}">
                <a16:creationId xmlns:a16="http://schemas.microsoft.com/office/drawing/2014/main" id="{25692C35-A063-64EF-5619-5A4795591917}"/>
              </a:ext>
            </a:extLst>
          </p:cNvPr>
          <p:cNvSpPr>
            <a:spLocks noGrp="1"/>
          </p:cNvSpPr>
          <p:nvPr>
            <p:ph type="sldNum" sz="quarter" idx="5"/>
          </p:nvPr>
        </p:nvSpPr>
        <p:spPr/>
        <p:txBody>
          <a:bodyPr/>
          <a:lstStyle/>
          <a:p>
            <a:fld id="{7F8F8706-0648-49D1-94E4-65838084093E}" type="slidenum">
              <a:rPr lang="zh-CN" altLang="en-US" smtClean="0"/>
              <a:t>13</a:t>
            </a:fld>
            <a:endParaRPr lang="zh-CN" altLang="en-US"/>
          </a:p>
        </p:txBody>
      </p:sp>
    </p:spTree>
    <p:extLst>
      <p:ext uri="{BB962C8B-B14F-4D97-AF65-F5344CB8AC3E}">
        <p14:creationId xmlns:p14="http://schemas.microsoft.com/office/powerpoint/2010/main" val="791538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06E7-3117-1632-56CB-5D48122C59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89E1D1-EF14-743A-3AD2-A53E14DC21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30FCDA2-C007-C86F-CE49-ED5EC36029A1}"/>
              </a:ext>
            </a:extLst>
          </p:cNvPr>
          <p:cNvSpPr>
            <a:spLocks noGrp="1"/>
          </p:cNvSpPr>
          <p:nvPr>
            <p:ph type="body" idx="1"/>
          </p:nvPr>
        </p:nvSpPr>
        <p:spPr/>
        <p:txBody>
          <a:bodyPr/>
          <a:lstStyle/>
          <a:p>
            <a:r>
              <a:rPr lang="en-US" altLang="zh-CN" dirty="0"/>
              <a:t>TextGNN [76]</a:t>
            </a:r>
            <a:r>
              <a:rPr lang="zh-CN" altLang="en-US" dirty="0"/>
              <a:t>探索了</a:t>
            </a:r>
            <a:r>
              <a:rPr lang="en-US" altLang="zh-CN" dirty="0"/>
              <a:t>GCN [83]</a:t>
            </a:r>
            <a:r>
              <a:rPr lang="zh-CN" altLang="en-US" dirty="0"/>
              <a:t>，</a:t>
            </a:r>
            <a:r>
              <a:rPr lang="en-US" altLang="zh-CN" dirty="0"/>
              <a:t>GraphSAGE [84]</a:t>
            </a:r>
            <a:r>
              <a:rPr lang="zh-CN" altLang="en-US" dirty="0"/>
              <a:t>，</a:t>
            </a:r>
            <a:r>
              <a:rPr lang="en-US" altLang="zh-CN" dirty="0"/>
              <a:t>GAT [85]</a:t>
            </a:r>
            <a:r>
              <a:rPr lang="zh-CN" altLang="en-US" dirty="0"/>
              <a:t>作为基础的</a:t>
            </a:r>
            <a:r>
              <a:rPr lang="en-US" altLang="zh-CN" dirty="0"/>
              <a:t>GNN</a:t>
            </a:r>
            <a:r>
              <a:rPr lang="zh-CN" altLang="en-US" dirty="0"/>
              <a:t>架构，增加了</a:t>
            </a:r>
            <a:r>
              <a:rPr lang="en-US" altLang="zh-CN" dirty="0"/>
              <a:t>LLM</a:t>
            </a:r>
            <a:r>
              <a:rPr lang="zh-CN" altLang="en-US" dirty="0"/>
              <a:t>输出和</a:t>
            </a:r>
            <a:r>
              <a:rPr lang="en-US" altLang="zh-CN" dirty="0"/>
              <a:t>GNN</a:t>
            </a:r>
            <a:r>
              <a:rPr lang="zh-CN" altLang="en-US" dirty="0"/>
              <a:t>输出之间的跳过连接，并为赞助搜索任务优化了整个架构</a:t>
            </a:r>
          </a:p>
        </p:txBody>
      </p:sp>
      <p:sp>
        <p:nvSpPr>
          <p:cNvPr id="4" name="灯片编号占位符 3">
            <a:extLst>
              <a:ext uri="{FF2B5EF4-FFF2-40B4-BE49-F238E27FC236}">
                <a16:creationId xmlns:a16="http://schemas.microsoft.com/office/drawing/2014/main" id="{148A33A1-29AE-4AF3-988C-C0884A056C1F}"/>
              </a:ext>
            </a:extLst>
          </p:cNvPr>
          <p:cNvSpPr>
            <a:spLocks noGrp="1"/>
          </p:cNvSpPr>
          <p:nvPr>
            <p:ph type="sldNum" sz="quarter" idx="5"/>
          </p:nvPr>
        </p:nvSpPr>
        <p:spPr/>
        <p:txBody>
          <a:bodyPr/>
          <a:lstStyle/>
          <a:p>
            <a:fld id="{7F8F8706-0648-49D1-94E4-65838084093E}" type="slidenum">
              <a:rPr lang="zh-CN" altLang="en-US" smtClean="0"/>
              <a:t>14</a:t>
            </a:fld>
            <a:endParaRPr lang="zh-CN" altLang="en-US"/>
          </a:p>
        </p:txBody>
      </p:sp>
    </p:spTree>
    <p:extLst>
      <p:ext uri="{BB962C8B-B14F-4D97-AF65-F5344CB8AC3E}">
        <p14:creationId xmlns:p14="http://schemas.microsoft.com/office/powerpoint/2010/main" val="261614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9195-E2FE-6E40-F2D1-78E132CBA8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01BAD4F-BFD2-E628-C652-D209EE2F662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C6DE6F-694B-A195-CCCB-9FC247B1BB0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AF83643-484D-2887-03B0-79EEADC34D16}"/>
              </a:ext>
            </a:extLst>
          </p:cNvPr>
          <p:cNvSpPr>
            <a:spLocks noGrp="1"/>
          </p:cNvSpPr>
          <p:nvPr>
            <p:ph type="sldNum" sz="quarter" idx="5"/>
          </p:nvPr>
        </p:nvSpPr>
        <p:spPr/>
        <p:txBody>
          <a:bodyPr/>
          <a:lstStyle/>
          <a:p>
            <a:fld id="{7F8F8706-0648-49D1-94E4-65838084093E}" type="slidenum">
              <a:rPr lang="zh-CN" altLang="en-US" smtClean="0"/>
              <a:t>15</a:t>
            </a:fld>
            <a:endParaRPr lang="zh-CN" altLang="en-US"/>
          </a:p>
        </p:txBody>
      </p:sp>
    </p:spTree>
    <p:extLst>
      <p:ext uri="{BB962C8B-B14F-4D97-AF65-F5344CB8AC3E}">
        <p14:creationId xmlns:p14="http://schemas.microsoft.com/office/powerpoint/2010/main" val="239820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B84D3-2105-1221-5A59-AA4BBEFB1E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56D6BC-124A-ED72-57E9-0C4391CF20A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8F12C36-1A86-041C-8145-6153C9944F9B}"/>
              </a:ext>
            </a:extLst>
          </p:cNvPr>
          <p:cNvSpPr>
            <a:spLocks noGrp="1"/>
          </p:cNvSpPr>
          <p:nvPr>
            <p:ph type="body" idx="1"/>
          </p:nvPr>
        </p:nvSpPr>
        <p:spPr/>
        <p:txBody>
          <a:bodyPr/>
          <a:lstStyle/>
          <a:p>
            <a:r>
              <a:rPr lang="en-US" altLang="zh-CN" dirty="0"/>
              <a:t>Touchup-G [53]</a:t>
            </a:r>
            <a:r>
              <a:rPr lang="zh-CN" altLang="en-US" dirty="0"/>
              <a:t>提出了对图上特征的同质性测量，并提出了一个二元交叉熵微调目标</a:t>
            </a:r>
          </a:p>
        </p:txBody>
      </p:sp>
      <p:sp>
        <p:nvSpPr>
          <p:cNvPr id="4" name="灯片编号占位符 3">
            <a:extLst>
              <a:ext uri="{FF2B5EF4-FFF2-40B4-BE49-F238E27FC236}">
                <a16:creationId xmlns:a16="http://schemas.microsoft.com/office/drawing/2014/main" id="{1ACD4BC3-BA2B-1451-7E6E-187908AD9DD0}"/>
              </a:ext>
            </a:extLst>
          </p:cNvPr>
          <p:cNvSpPr>
            <a:spLocks noGrp="1"/>
          </p:cNvSpPr>
          <p:nvPr>
            <p:ph type="sldNum" sz="quarter" idx="5"/>
          </p:nvPr>
        </p:nvSpPr>
        <p:spPr/>
        <p:txBody>
          <a:bodyPr/>
          <a:lstStyle/>
          <a:p>
            <a:fld id="{7F8F8706-0648-49D1-94E4-65838084093E}" type="slidenum">
              <a:rPr lang="zh-CN" altLang="en-US" smtClean="0"/>
              <a:t>16</a:t>
            </a:fld>
            <a:endParaRPr lang="zh-CN" altLang="en-US"/>
          </a:p>
        </p:txBody>
      </p:sp>
    </p:spTree>
    <p:extLst>
      <p:ext uri="{BB962C8B-B14F-4D97-AF65-F5344CB8AC3E}">
        <p14:creationId xmlns:p14="http://schemas.microsoft.com/office/powerpoint/2010/main" val="623016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DFE7F-F0A8-BC0D-B9A8-A23CC5C0A8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D938E6-1D34-DA33-DF99-F6A575CE292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EB3A2F4-FEB3-8139-7492-02D95D8F6D26}"/>
              </a:ext>
            </a:extLst>
          </p:cNvPr>
          <p:cNvSpPr>
            <a:spLocks noGrp="1"/>
          </p:cNvSpPr>
          <p:nvPr>
            <p:ph type="body" idx="1"/>
          </p:nvPr>
        </p:nvSpPr>
        <p:spPr/>
        <p:txBody>
          <a:bodyPr/>
          <a:lstStyle/>
          <a:p>
            <a:r>
              <a:rPr lang="en-US" altLang="zh-CN" dirty="0"/>
              <a:t>Touchup-G [53]</a:t>
            </a:r>
            <a:r>
              <a:rPr lang="zh-CN" altLang="en-US" dirty="0"/>
              <a:t>提出了对图上特征的同质性测量，并提出了一个二元交叉熵微调目标</a:t>
            </a:r>
          </a:p>
        </p:txBody>
      </p:sp>
      <p:sp>
        <p:nvSpPr>
          <p:cNvPr id="4" name="灯片编号占位符 3">
            <a:extLst>
              <a:ext uri="{FF2B5EF4-FFF2-40B4-BE49-F238E27FC236}">
                <a16:creationId xmlns:a16="http://schemas.microsoft.com/office/drawing/2014/main" id="{2A44B96A-2A28-F3E9-66A2-2C8C8A1BB48E}"/>
              </a:ext>
            </a:extLst>
          </p:cNvPr>
          <p:cNvSpPr>
            <a:spLocks noGrp="1"/>
          </p:cNvSpPr>
          <p:nvPr>
            <p:ph type="sldNum" sz="quarter" idx="5"/>
          </p:nvPr>
        </p:nvSpPr>
        <p:spPr/>
        <p:txBody>
          <a:bodyPr/>
          <a:lstStyle/>
          <a:p>
            <a:fld id="{7F8F8706-0648-49D1-94E4-65838084093E}" type="slidenum">
              <a:rPr lang="zh-CN" altLang="en-US" smtClean="0"/>
              <a:t>17</a:t>
            </a:fld>
            <a:endParaRPr lang="zh-CN" altLang="en-US"/>
          </a:p>
        </p:txBody>
      </p:sp>
    </p:spTree>
    <p:extLst>
      <p:ext uri="{BB962C8B-B14F-4D97-AF65-F5344CB8AC3E}">
        <p14:creationId xmlns:p14="http://schemas.microsoft.com/office/powerpoint/2010/main" val="459971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6708C-42C5-2E41-296A-C8ADD7A52CD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BE8658-F81A-9823-3D0D-ED7671036BE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22D8B4E-5407-4CE9-0813-D12A8E53058C}"/>
              </a:ext>
            </a:extLst>
          </p:cNvPr>
          <p:cNvSpPr>
            <a:spLocks noGrp="1"/>
          </p:cNvSpPr>
          <p:nvPr>
            <p:ph type="body" idx="1"/>
          </p:nvPr>
        </p:nvSpPr>
        <p:spPr/>
        <p:txBody>
          <a:bodyPr/>
          <a:lstStyle/>
          <a:p>
            <a:r>
              <a:rPr lang="en-US" altLang="zh-CN" dirty="0"/>
              <a:t>LLM-GNN [63]</a:t>
            </a:r>
            <a:r>
              <a:rPr lang="zh-CN" altLang="en-US" dirty="0"/>
              <a:t>提出通过标记少数节点来对文本属性网络进行零镜头节点分类；</a:t>
            </a:r>
            <a:r>
              <a:rPr lang="en-US" altLang="zh-CN" dirty="0"/>
              <a:t>TAPE</a:t>
            </a:r>
            <a:r>
              <a:rPr lang="zh-CN" altLang="en-US" dirty="0"/>
              <a:t>则是由</a:t>
            </a:r>
            <a:r>
              <a:rPr lang="en-US" altLang="zh-CN" dirty="0"/>
              <a:t>LLM</a:t>
            </a:r>
            <a:r>
              <a:rPr lang="zh-CN" altLang="en-US" dirty="0"/>
              <a:t>来生成解释。本质也是给一个</a:t>
            </a:r>
            <a:r>
              <a:rPr lang="en-US" altLang="zh-CN" dirty="0"/>
              <a:t>prompt</a:t>
            </a:r>
            <a:r>
              <a:rPr lang="zh-CN" altLang="en-US" dirty="0"/>
              <a:t>，来让</a:t>
            </a:r>
            <a:r>
              <a:rPr lang="en-US" altLang="zh-CN" dirty="0"/>
              <a:t>LLM</a:t>
            </a:r>
            <a:r>
              <a:rPr lang="zh-CN" altLang="en-US" dirty="0"/>
              <a:t>做数据增强；</a:t>
            </a:r>
          </a:p>
        </p:txBody>
      </p:sp>
      <p:sp>
        <p:nvSpPr>
          <p:cNvPr id="4" name="灯片编号占位符 3">
            <a:extLst>
              <a:ext uri="{FF2B5EF4-FFF2-40B4-BE49-F238E27FC236}">
                <a16:creationId xmlns:a16="http://schemas.microsoft.com/office/drawing/2014/main" id="{3743339C-1989-CE59-A13B-2ED71C6E9495}"/>
              </a:ext>
            </a:extLst>
          </p:cNvPr>
          <p:cNvSpPr>
            <a:spLocks noGrp="1"/>
          </p:cNvSpPr>
          <p:nvPr>
            <p:ph type="sldNum" sz="quarter" idx="5"/>
          </p:nvPr>
        </p:nvSpPr>
        <p:spPr/>
        <p:txBody>
          <a:bodyPr/>
          <a:lstStyle/>
          <a:p>
            <a:fld id="{7F8F8706-0648-49D1-94E4-65838084093E}" type="slidenum">
              <a:rPr lang="zh-CN" altLang="en-US" smtClean="0"/>
              <a:t>18</a:t>
            </a:fld>
            <a:endParaRPr lang="zh-CN" altLang="en-US"/>
          </a:p>
        </p:txBody>
      </p:sp>
    </p:spTree>
    <p:extLst>
      <p:ext uri="{BB962C8B-B14F-4D97-AF65-F5344CB8AC3E}">
        <p14:creationId xmlns:p14="http://schemas.microsoft.com/office/powerpoint/2010/main" val="2850802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0EBB-B23E-A4DE-CC74-848741F94A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D55252-CFCD-777E-D891-CE7356DEEF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0CE16E-8C76-A25B-FECA-0871D739E7F6}"/>
              </a:ext>
            </a:extLst>
          </p:cNvPr>
          <p:cNvSpPr>
            <a:spLocks noGrp="1"/>
          </p:cNvSpPr>
          <p:nvPr>
            <p:ph type="body" idx="1"/>
          </p:nvPr>
        </p:nvSpPr>
        <p:spPr/>
        <p:txBody>
          <a:bodyPr/>
          <a:lstStyle/>
          <a:p>
            <a:r>
              <a:rPr lang="en-US" altLang="zh-CN" dirty="0"/>
              <a:t>LLM-GNN [63]</a:t>
            </a:r>
            <a:r>
              <a:rPr lang="zh-CN" altLang="en-US" dirty="0"/>
              <a:t>提出通过标记少数节点来对文本属性网络进行零镜头节点分类</a:t>
            </a:r>
          </a:p>
        </p:txBody>
      </p:sp>
      <p:sp>
        <p:nvSpPr>
          <p:cNvPr id="4" name="灯片编号占位符 3">
            <a:extLst>
              <a:ext uri="{FF2B5EF4-FFF2-40B4-BE49-F238E27FC236}">
                <a16:creationId xmlns:a16="http://schemas.microsoft.com/office/drawing/2014/main" id="{3FD9DC74-68BE-74E4-D97E-C97FE3C64F31}"/>
              </a:ext>
            </a:extLst>
          </p:cNvPr>
          <p:cNvSpPr>
            <a:spLocks noGrp="1"/>
          </p:cNvSpPr>
          <p:nvPr>
            <p:ph type="sldNum" sz="quarter" idx="5"/>
          </p:nvPr>
        </p:nvSpPr>
        <p:spPr/>
        <p:txBody>
          <a:bodyPr/>
          <a:lstStyle/>
          <a:p>
            <a:fld id="{7F8F8706-0648-49D1-94E4-65838084093E}" type="slidenum">
              <a:rPr lang="zh-CN" altLang="en-US" smtClean="0"/>
              <a:t>19</a:t>
            </a:fld>
            <a:endParaRPr lang="zh-CN" altLang="en-US"/>
          </a:p>
        </p:txBody>
      </p:sp>
    </p:spTree>
    <p:extLst>
      <p:ext uri="{BB962C8B-B14F-4D97-AF65-F5344CB8AC3E}">
        <p14:creationId xmlns:p14="http://schemas.microsoft.com/office/powerpoint/2010/main" val="176809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8F8706-0648-49D1-94E4-65838084093E}" type="slidenum">
              <a:rPr lang="zh-CN" altLang="en-US" smtClean="0"/>
              <a:t>2</a:t>
            </a:fld>
            <a:endParaRPr lang="zh-CN" altLang="en-US"/>
          </a:p>
        </p:txBody>
      </p:sp>
    </p:spTree>
    <p:extLst>
      <p:ext uri="{BB962C8B-B14F-4D97-AF65-F5344CB8AC3E}">
        <p14:creationId xmlns:p14="http://schemas.microsoft.com/office/powerpoint/2010/main" val="3767597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5E1CD-472E-8DFF-066D-311CA66CA24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177B21-3F07-BBD3-079F-48A9D703D6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7E3F50-52FB-D1FC-BFCC-691AAD90564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2CF3AED-B489-2B0E-181C-FA9D63EEAE2A}"/>
              </a:ext>
            </a:extLst>
          </p:cNvPr>
          <p:cNvSpPr>
            <a:spLocks noGrp="1"/>
          </p:cNvSpPr>
          <p:nvPr>
            <p:ph type="sldNum" sz="quarter" idx="5"/>
          </p:nvPr>
        </p:nvSpPr>
        <p:spPr/>
        <p:txBody>
          <a:bodyPr/>
          <a:lstStyle/>
          <a:p>
            <a:fld id="{7F8F8706-0648-49D1-94E4-65838084093E}" type="slidenum">
              <a:rPr lang="zh-CN" altLang="en-US" smtClean="0"/>
              <a:t>20</a:t>
            </a:fld>
            <a:endParaRPr lang="zh-CN" altLang="en-US"/>
          </a:p>
        </p:txBody>
      </p:sp>
    </p:spTree>
    <p:extLst>
      <p:ext uri="{BB962C8B-B14F-4D97-AF65-F5344CB8AC3E}">
        <p14:creationId xmlns:p14="http://schemas.microsoft.com/office/powerpoint/2010/main" val="3289231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46D1B-A83C-E849-1B8B-83A81CC76C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92C7210-864A-11A9-98D9-109D5F59A3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542651B-A23A-E6E6-D269-7D024A16EFE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219C879-3D7B-0AE2-47A0-04698364033F}"/>
              </a:ext>
            </a:extLst>
          </p:cNvPr>
          <p:cNvSpPr>
            <a:spLocks noGrp="1"/>
          </p:cNvSpPr>
          <p:nvPr>
            <p:ph type="sldNum" sz="quarter" idx="5"/>
          </p:nvPr>
        </p:nvSpPr>
        <p:spPr/>
        <p:txBody>
          <a:bodyPr/>
          <a:lstStyle/>
          <a:p>
            <a:fld id="{7F8F8706-0648-49D1-94E4-65838084093E}" type="slidenum">
              <a:rPr lang="zh-CN" altLang="en-US" smtClean="0"/>
              <a:t>21</a:t>
            </a:fld>
            <a:endParaRPr lang="zh-CN" altLang="en-US"/>
          </a:p>
        </p:txBody>
      </p:sp>
    </p:spTree>
    <p:extLst>
      <p:ext uri="{BB962C8B-B14F-4D97-AF65-F5344CB8AC3E}">
        <p14:creationId xmlns:p14="http://schemas.microsoft.com/office/powerpoint/2010/main" val="795458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87FB1-2182-0721-F20B-1A3535484B4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BA3756-BC2D-79C7-4E8D-E08DFBF0433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2371BC8-194D-80CD-7E05-609103C8ED90}"/>
              </a:ext>
            </a:extLst>
          </p:cNvPr>
          <p:cNvSpPr>
            <a:spLocks noGrp="1"/>
          </p:cNvSpPr>
          <p:nvPr>
            <p:ph type="body" idx="1"/>
          </p:nvPr>
        </p:nvSpPr>
        <p:spPr/>
        <p:txBody>
          <a:bodyPr/>
          <a:lstStyle/>
          <a:p>
            <a:r>
              <a:rPr lang="en-US" altLang="zh-CN" dirty="0"/>
              <a:t>GNN</a:t>
            </a:r>
            <a:r>
              <a:rPr lang="zh-CN" altLang="en-US" dirty="0"/>
              <a:t>学的目标节点的表征跟</a:t>
            </a:r>
            <a:r>
              <a:rPr lang="en-US" altLang="zh-CN" dirty="0"/>
              <a:t>Text Encoder</a:t>
            </a:r>
            <a:r>
              <a:rPr lang="zh-CN" altLang="en-US" dirty="0"/>
              <a:t>学的拉近，还把目标节点的邻居所构成的</a:t>
            </a:r>
            <a:r>
              <a:rPr lang="en-US" altLang="zh-CN" dirty="0"/>
              <a:t>summary text embedding</a:t>
            </a:r>
            <a:r>
              <a:rPr lang="zh-CN" altLang="en-US" dirty="0"/>
              <a:t>与目标节点的</a:t>
            </a:r>
            <a:r>
              <a:rPr lang="en-US" altLang="zh-CN" dirty="0"/>
              <a:t>text embedding</a:t>
            </a:r>
            <a:r>
              <a:rPr lang="zh-CN" altLang="en-US" dirty="0"/>
              <a:t>拉近，以及和</a:t>
            </a:r>
            <a:r>
              <a:rPr lang="en-US" altLang="zh-CN" dirty="0"/>
              <a:t>GNN</a:t>
            </a:r>
            <a:r>
              <a:rPr lang="zh-CN" altLang="en-US" dirty="0"/>
              <a:t>的拉近。</a:t>
            </a:r>
            <a:endParaRPr lang="en-US" altLang="zh-CN" dirty="0"/>
          </a:p>
          <a:p>
            <a:r>
              <a:rPr lang="en-US" altLang="zh-CN" dirty="0"/>
              <a:t>NBH-KA</a:t>
            </a:r>
            <a:r>
              <a:rPr lang="zh-CN" altLang="en-US" dirty="0"/>
              <a:t>首先计算查询节点</a:t>
            </a:r>
            <a:r>
              <a:rPr lang="en-US" altLang="zh-CN" dirty="0" err="1"/>
              <a:t>i</a:t>
            </a:r>
            <a:r>
              <a:rPr lang="zh-CN" altLang="en-US" dirty="0"/>
              <a:t>与其相邻节点</a:t>
            </a:r>
            <a:r>
              <a:rPr lang="en-US" altLang="zh-CN" dirty="0"/>
              <a:t>N (</a:t>
            </a:r>
            <a:r>
              <a:rPr lang="en-US" altLang="zh-CN" dirty="0" err="1"/>
              <a:t>i</a:t>
            </a:r>
            <a:r>
              <a:rPr lang="en-US" altLang="zh-CN" dirty="0"/>
              <a:t>)</a:t>
            </a:r>
            <a:r>
              <a:rPr lang="zh-CN" altLang="en-US" dirty="0"/>
              <a:t>之间的邻域相似度分布，以及每个编码器在同一小批</a:t>
            </a:r>
            <a:r>
              <a:rPr lang="en-US" altLang="zh-CN" dirty="0"/>
              <a:t>B (</a:t>
            </a:r>
            <a:r>
              <a:rPr lang="en-US" altLang="zh-CN" dirty="0" err="1"/>
              <a:t>i</a:t>
            </a:r>
            <a:r>
              <a:rPr lang="en-US" altLang="zh-CN" dirty="0"/>
              <a:t>)</a:t>
            </a:r>
            <a:r>
              <a:rPr lang="zh-CN" altLang="en-US" dirty="0"/>
              <a:t>内的邻域相似度分布</a:t>
            </a:r>
            <a:r>
              <a:rPr lang="en-US" altLang="zh-CN" dirty="0"/>
              <a:t>.</a:t>
            </a:r>
            <a:r>
              <a:rPr lang="zh-CN" altLang="en-US" dirty="0"/>
              <a:t>然后，我们最小化两个分布之间的</a:t>
            </a:r>
            <a:r>
              <a:rPr lang="en-US" altLang="zh-CN" dirty="0"/>
              <a:t>kl-</a:t>
            </a:r>
            <a:r>
              <a:rPr lang="zh-CN" altLang="en-US" dirty="0"/>
              <a:t>散度，以对齐两个编码器之间的知识。</a:t>
            </a:r>
          </a:p>
        </p:txBody>
      </p:sp>
      <p:sp>
        <p:nvSpPr>
          <p:cNvPr id="4" name="灯片编号占位符 3">
            <a:extLst>
              <a:ext uri="{FF2B5EF4-FFF2-40B4-BE49-F238E27FC236}">
                <a16:creationId xmlns:a16="http://schemas.microsoft.com/office/drawing/2014/main" id="{8ADEC272-6882-68CF-FE9A-0151C54A1FD7}"/>
              </a:ext>
            </a:extLst>
          </p:cNvPr>
          <p:cNvSpPr>
            <a:spLocks noGrp="1"/>
          </p:cNvSpPr>
          <p:nvPr>
            <p:ph type="sldNum" sz="quarter" idx="5"/>
          </p:nvPr>
        </p:nvSpPr>
        <p:spPr/>
        <p:txBody>
          <a:bodyPr/>
          <a:lstStyle/>
          <a:p>
            <a:fld id="{7F8F8706-0648-49D1-94E4-65838084093E}" type="slidenum">
              <a:rPr lang="zh-CN" altLang="en-US" smtClean="0"/>
              <a:t>22</a:t>
            </a:fld>
            <a:endParaRPr lang="zh-CN" altLang="en-US"/>
          </a:p>
        </p:txBody>
      </p:sp>
    </p:spTree>
    <p:extLst>
      <p:ext uri="{BB962C8B-B14F-4D97-AF65-F5344CB8AC3E}">
        <p14:creationId xmlns:p14="http://schemas.microsoft.com/office/powerpoint/2010/main" val="574422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8F8706-0648-49D1-94E4-65838084093E}" type="slidenum">
              <a:rPr lang="zh-CN" altLang="en-US" smtClean="0"/>
              <a:t>23</a:t>
            </a:fld>
            <a:endParaRPr lang="zh-CN" altLang="en-US"/>
          </a:p>
        </p:txBody>
      </p:sp>
    </p:spTree>
    <p:extLst>
      <p:ext uri="{BB962C8B-B14F-4D97-AF65-F5344CB8AC3E}">
        <p14:creationId xmlns:p14="http://schemas.microsoft.com/office/powerpoint/2010/main" val="732429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8F8706-0648-49D1-94E4-65838084093E}" type="slidenum">
              <a:rPr lang="zh-CN" altLang="en-US" smtClean="0"/>
              <a:t>24</a:t>
            </a:fld>
            <a:endParaRPr lang="zh-CN" altLang="en-US"/>
          </a:p>
        </p:txBody>
      </p:sp>
    </p:spTree>
    <p:extLst>
      <p:ext uri="{BB962C8B-B14F-4D97-AF65-F5344CB8AC3E}">
        <p14:creationId xmlns:p14="http://schemas.microsoft.com/office/powerpoint/2010/main" val="1529099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5DB3-C1EB-E163-B633-49A47E54ED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CB55EF-C311-3BAA-525C-EC30FBF351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3E9132-9D75-9C51-546B-71ECCCC11A5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AEF97EC-BE38-4F10-4B93-03158111DDF4}"/>
              </a:ext>
            </a:extLst>
          </p:cNvPr>
          <p:cNvSpPr>
            <a:spLocks noGrp="1"/>
          </p:cNvSpPr>
          <p:nvPr>
            <p:ph type="sldNum" sz="quarter" idx="5"/>
          </p:nvPr>
        </p:nvSpPr>
        <p:spPr/>
        <p:txBody>
          <a:bodyPr/>
          <a:lstStyle/>
          <a:p>
            <a:fld id="{7F8F8706-0648-49D1-94E4-65838084093E}" type="slidenum">
              <a:rPr lang="zh-CN" altLang="en-US" smtClean="0"/>
              <a:t>25</a:t>
            </a:fld>
            <a:endParaRPr lang="zh-CN" altLang="en-US"/>
          </a:p>
        </p:txBody>
      </p:sp>
    </p:spTree>
    <p:extLst>
      <p:ext uri="{BB962C8B-B14F-4D97-AF65-F5344CB8AC3E}">
        <p14:creationId xmlns:p14="http://schemas.microsoft.com/office/powerpoint/2010/main" val="4067483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06049-FEB0-A6FB-B0FD-A63ADFFC133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B8807D-18C4-2B3A-CCC5-918F1D81D9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2340DAB-CF29-3999-3F69-2CC33A84347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F3A12F9-6B63-8E57-5C60-798C826BBBEA}"/>
              </a:ext>
            </a:extLst>
          </p:cNvPr>
          <p:cNvSpPr>
            <a:spLocks noGrp="1"/>
          </p:cNvSpPr>
          <p:nvPr>
            <p:ph type="sldNum" sz="quarter" idx="5"/>
          </p:nvPr>
        </p:nvSpPr>
        <p:spPr/>
        <p:txBody>
          <a:bodyPr/>
          <a:lstStyle/>
          <a:p>
            <a:fld id="{7F8F8706-0648-49D1-94E4-65838084093E}" type="slidenum">
              <a:rPr lang="zh-CN" altLang="en-US" smtClean="0"/>
              <a:t>26</a:t>
            </a:fld>
            <a:endParaRPr lang="zh-CN" altLang="en-US"/>
          </a:p>
        </p:txBody>
      </p:sp>
    </p:spTree>
    <p:extLst>
      <p:ext uri="{BB962C8B-B14F-4D97-AF65-F5344CB8AC3E}">
        <p14:creationId xmlns:p14="http://schemas.microsoft.com/office/powerpoint/2010/main" val="3167083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4196-3CE6-4704-CEFD-7E2DCEBD03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B04CA1-45D5-CA60-4C5C-B736BD2B600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BFD7C6D-4174-ED72-BFD6-B68A787AF30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11AB4D6-B1D7-2FC6-6845-2A8F2FD80B80}"/>
              </a:ext>
            </a:extLst>
          </p:cNvPr>
          <p:cNvSpPr>
            <a:spLocks noGrp="1"/>
          </p:cNvSpPr>
          <p:nvPr>
            <p:ph type="sldNum" sz="quarter" idx="5"/>
          </p:nvPr>
        </p:nvSpPr>
        <p:spPr/>
        <p:txBody>
          <a:bodyPr/>
          <a:lstStyle/>
          <a:p>
            <a:fld id="{7F8F8706-0648-49D1-94E4-65838084093E}" type="slidenum">
              <a:rPr lang="zh-CN" altLang="en-US" smtClean="0"/>
              <a:t>27</a:t>
            </a:fld>
            <a:endParaRPr lang="zh-CN" altLang="en-US"/>
          </a:p>
        </p:txBody>
      </p:sp>
    </p:spTree>
    <p:extLst>
      <p:ext uri="{BB962C8B-B14F-4D97-AF65-F5344CB8AC3E}">
        <p14:creationId xmlns:p14="http://schemas.microsoft.com/office/powerpoint/2010/main" val="2419998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72B78-8610-647E-31D5-8BF634573F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B2139B1-31E4-5135-AF04-237F8E1B8B4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1350AB-E5E0-10A5-FA95-6BBD845D4DF5}"/>
              </a:ext>
            </a:extLst>
          </p:cNvPr>
          <p:cNvSpPr>
            <a:spLocks noGrp="1"/>
          </p:cNvSpPr>
          <p:nvPr>
            <p:ph type="body" idx="1"/>
          </p:nvPr>
        </p:nvSpPr>
        <p:spPr/>
        <p:txBody>
          <a:bodyPr/>
          <a:lstStyle/>
          <a:p>
            <a:r>
              <a:rPr lang="zh-CN" altLang="en-US" dirty="0"/>
              <a:t>一些方法利用原始文本信息设计自监督训练信号。然而，原始文本数据和图级信息之间仍然存在着很大的差距，导致了次优性能和有限的模型可转移性。</a:t>
            </a:r>
          </a:p>
        </p:txBody>
      </p:sp>
      <p:sp>
        <p:nvSpPr>
          <p:cNvPr id="4" name="灯片编号占位符 3">
            <a:extLst>
              <a:ext uri="{FF2B5EF4-FFF2-40B4-BE49-F238E27FC236}">
                <a16:creationId xmlns:a16="http://schemas.microsoft.com/office/drawing/2014/main" id="{E8F2D6DB-9293-9900-5AF5-3E5811DA0E8E}"/>
              </a:ext>
            </a:extLst>
          </p:cNvPr>
          <p:cNvSpPr>
            <a:spLocks noGrp="1"/>
          </p:cNvSpPr>
          <p:nvPr>
            <p:ph type="sldNum" sz="quarter" idx="5"/>
          </p:nvPr>
        </p:nvSpPr>
        <p:spPr/>
        <p:txBody>
          <a:bodyPr/>
          <a:lstStyle/>
          <a:p>
            <a:fld id="{7F8F8706-0648-49D1-94E4-65838084093E}" type="slidenum">
              <a:rPr lang="zh-CN" altLang="en-US" smtClean="0"/>
              <a:t>28</a:t>
            </a:fld>
            <a:endParaRPr lang="zh-CN" altLang="en-US"/>
          </a:p>
        </p:txBody>
      </p:sp>
    </p:spTree>
    <p:extLst>
      <p:ext uri="{BB962C8B-B14F-4D97-AF65-F5344CB8AC3E}">
        <p14:creationId xmlns:p14="http://schemas.microsoft.com/office/powerpoint/2010/main" val="243811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74877-5094-EC25-78D0-8E9A1CFC88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E6074B7-C1CC-41E1-A413-8E8B18D374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F0D456B-7758-EBC1-C164-CC321EF7EDC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D58357A-A331-1FA6-8B6C-678D2AB30A92}"/>
              </a:ext>
            </a:extLst>
          </p:cNvPr>
          <p:cNvSpPr>
            <a:spLocks noGrp="1"/>
          </p:cNvSpPr>
          <p:nvPr>
            <p:ph type="sldNum" sz="quarter" idx="5"/>
          </p:nvPr>
        </p:nvSpPr>
        <p:spPr/>
        <p:txBody>
          <a:bodyPr/>
          <a:lstStyle/>
          <a:p>
            <a:fld id="{7F8F8706-0648-49D1-94E4-65838084093E}" type="slidenum">
              <a:rPr lang="zh-CN" altLang="en-US" smtClean="0"/>
              <a:t>29</a:t>
            </a:fld>
            <a:endParaRPr lang="zh-CN" altLang="en-US"/>
          </a:p>
        </p:txBody>
      </p:sp>
    </p:spTree>
    <p:extLst>
      <p:ext uri="{BB962C8B-B14F-4D97-AF65-F5344CB8AC3E}">
        <p14:creationId xmlns:p14="http://schemas.microsoft.com/office/powerpoint/2010/main" val="310233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solidFill>
                  <a:srgbClr val="4D4D4D"/>
                </a:solidFill>
                <a:latin typeface="-apple-system"/>
              </a:rPr>
              <a:t>图作为现实生活中广泛存在的数据格式，近年来已经取得了不错的研究。</a:t>
            </a:r>
            <a:endParaRPr lang="en-US" altLang="zh-CN" b="1" dirty="0">
              <a:solidFill>
                <a:srgbClr val="4D4D4D"/>
              </a:solidFill>
              <a:latin typeface="-apple-system"/>
            </a:endParaRPr>
          </a:p>
        </p:txBody>
      </p:sp>
      <p:sp>
        <p:nvSpPr>
          <p:cNvPr id="4" name="灯片编号占位符 3"/>
          <p:cNvSpPr>
            <a:spLocks noGrp="1"/>
          </p:cNvSpPr>
          <p:nvPr>
            <p:ph type="sldNum" sz="quarter" idx="5"/>
          </p:nvPr>
        </p:nvSpPr>
        <p:spPr/>
        <p:txBody>
          <a:bodyPr/>
          <a:lstStyle/>
          <a:p>
            <a:fld id="{7F8F8706-0648-49D1-94E4-65838084093E}" type="slidenum">
              <a:rPr lang="zh-CN" altLang="en-US" smtClean="0"/>
              <a:t>3</a:t>
            </a:fld>
            <a:endParaRPr lang="zh-CN" altLang="en-US"/>
          </a:p>
        </p:txBody>
      </p:sp>
    </p:spTree>
    <p:extLst>
      <p:ext uri="{BB962C8B-B14F-4D97-AF65-F5344CB8AC3E}">
        <p14:creationId xmlns:p14="http://schemas.microsoft.com/office/powerpoint/2010/main" val="2654405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A0-750E-A0E3-DF93-93D33367BBD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2B4B01-BF86-BC5C-280A-330613E404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145D32F-FB37-176D-6309-05C13A2F468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6826469-98E8-EFF8-7C6B-B4F01CEAD4CA}"/>
              </a:ext>
            </a:extLst>
          </p:cNvPr>
          <p:cNvSpPr>
            <a:spLocks noGrp="1"/>
          </p:cNvSpPr>
          <p:nvPr>
            <p:ph type="sldNum" sz="quarter" idx="5"/>
          </p:nvPr>
        </p:nvSpPr>
        <p:spPr/>
        <p:txBody>
          <a:bodyPr/>
          <a:lstStyle/>
          <a:p>
            <a:fld id="{7F8F8706-0648-49D1-94E4-65838084093E}" type="slidenum">
              <a:rPr lang="zh-CN" altLang="en-US" smtClean="0"/>
              <a:t>30</a:t>
            </a:fld>
            <a:endParaRPr lang="zh-CN" altLang="en-US"/>
          </a:p>
        </p:txBody>
      </p:sp>
    </p:spTree>
    <p:extLst>
      <p:ext uri="{BB962C8B-B14F-4D97-AF65-F5344CB8AC3E}">
        <p14:creationId xmlns:p14="http://schemas.microsoft.com/office/powerpoint/2010/main" val="52322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AB41-1C3C-D368-40C1-41D83D2E2B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430772E-62C1-FDC0-5215-45A2F93768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E1F4E7-F56F-0192-8AC5-E806563C8893}"/>
              </a:ext>
            </a:extLst>
          </p:cNvPr>
          <p:cNvSpPr>
            <a:spLocks noGrp="1"/>
          </p:cNvSpPr>
          <p:nvPr>
            <p:ph type="body" idx="1"/>
          </p:nvPr>
        </p:nvSpPr>
        <p:spPr/>
        <p:txBody>
          <a:bodyPr/>
          <a:lstStyle/>
          <a:p>
            <a:r>
              <a:rPr lang="zh-CN" altLang="en-US" dirty="0"/>
              <a:t>普通的对比学习损失无法保证特征的不变性；</a:t>
            </a:r>
            <a:endParaRPr lang="en-US" altLang="zh-CN" dirty="0"/>
          </a:p>
          <a:p>
            <a:r>
              <a:rPr lang="zh-CN" altLang="en-US" dirty="0"/>
              <a:t>通过这种方法，不变对齐损失能够在不同领域之间生成一致的线性最优预测器，从而提升跨领域的泛化能力和迁移性 </a:t>
            </a:r>
            <a:r>
              <a:rPr lang="en-US" altLang="zh-CN" dirty="0"/>
              <a:t>.</a:t>
            </a:r>
          </a:p>
          <a:p>
            <a:endParaRPr lang="en-US" altLang="zh-CN" dirty="0"/>
          </a:p>
          <a:p>
            <a:r>
              <a:rPr lang="zh-CN" altLang="en-US" dirty="0"/>
              <a:t>通过这种方式，模型能够适应最具挑战性的情况，确保它在最坏条件下依然能够对齐图和文本的表示。</a:t>
            </a:r>
          </a:p>
        </p:txBody>
      </p:sp>
      <p:sp>
        <p:nvSpPr>
          <p:cNvPr id="4" name="灯片编号占位符 3">
            <a:extLst>
              <a:ext uri="{FF2B5EF4-FFF2-40B4-BE49-F238E27FC236}">
                <a16:creationId xmlns:a16="http://schemas.microsoft.com/office/drawing/2014/main" id="{F77403AB-A44F-2F70-C5CD-F3A426605338}"/>
              </a:ext>
            </a:extLst>
          </p:cNvPr>
          <p:cNvSpPr>
            <a:spLocks noGrp="1"/>
          </p:cNvSpPr>
          <p:nvPr>
            <p:ph type="sldNum" sz="quarter" idx="5"/>
          </p:nvPr>
        </p:nvSpPr>
        <p:spPr/>
        <p:txBody>
          <a:bodyPr/>
          <a:lstStyle/>
          <a:p>
            <a:fld id="{7F8F8706-0648-49D1-94E4-65838084093E}" type="slidenum">
              <a:rPr lang="zh-CN" altLang="en-US" smtClean="0"/>
              <a:t>31</a:t>
            </a:fld>
            <a:endParaRPr lang="zh-CN" altLang="en-US"/>
          </a:p>
        </p:txBody>
      </p:sp>
    </p:spTree>
    <p:extLst>
      <p:ext uri="{BB962C8B-B14F-4D97-AF65-F5344CB8AC3E}">
        <p14:creationId xmlns:p14="http://schemas.microsoft.com/office/powerpoint/2010/main" val="211477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9EC42-AB07-7242-8A8F-66D5D86A0D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DD8B21-3A0C-A721-4F5D-AA0631E6C4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E9DC30-ED39-6D17-A737-CA464382FDDD}"/>
              </a:ext>
            </a:extLst>
          </p:cNvPr>
          <p:cNvSpPr>
            <a:spLocks noGrp="1"/>
          </p:cNvSpPr>
          <p:nvPr>
            <p:ph type="body" idx="1"/>
          </p:nvPr>
        </p:nvSpPr>
        <p:spPr/>
        <p:txBody>
          <a:bodyPr/>
          <a:lstStyle/>
          <a:p>
            <a:r>
              <a:rPr lang="zh-CN" altLang="en-US" dirty="0"/>
              <a:t>数据增强变成了仅对图中节点的原始特征进行扰动。</a:t>
            </a:r>
          </a:p>
        </p:txBody>
      </p:sp>
      <p:sp>
        <p:nvSpPr>
          <p:cNvPr id="4" name="灯片编号占位符 3">
            <a:extLst>
              <a:ext uri="{FF2B5EF4-FFF2-40B4-BE49-F238E27FC236}">
                <a16:creationId xmlns:a16="http://schemas.microsoft.com/office/drawing/2014/main" id="{171370E0-B89B-6C70-40E7-AEDC531C2485}"/>
              </a:ext>
            </a:extLst>
          </p:cNvPr>
          <p:cNvSpPr>
            <a:spLocks noGrp="1"/>
          </p:cNvSpPr>
          <p:nvPr>
            <p:ph type="sldNum" sz="quarter" idx="5"/>
          </p:nvPr>
        </p:nvSpPr>
        <p:spPr/>
        <p:txBody>
          <a:bodyPr/>
          <a:lstStyle/>
          <a:p>
            <a:fld id="{7F8F8706-0648-49D1-94E4-65838084093E}" type="slidenum">
              <a:rPr lang="zh-CN" altLang="en-US" smtClean="0"/>
              <a:t>32</a:t>
            </a:fld>
            <a:endParaRPr lang="zh-CN" altLang="en-US"/>
          </a:p>
        </p:txBody>
      </p:sp>
    </p:spTree>
    <p:extLst>
      <p:ext uri="{BB962C8B-B14F-4D97-AF65-F5344CB8AC3E}">
        <p14:creationId xmlns:p14="http://schemas.microsoft.com/office/powerpoint/2010/main" val="1683820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B2D9B-8A8A-ED49-89FC-D4D86E0F01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840F9B5-59E0-A219-3D60-B1B49B8841C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7B0BB9-5F6C-90F1-22A8-F2D221BED102}"/>
              </a:ext>
            </a:extLst>
          </p:cNvPr>
          <p:cNvSpPr>
            <a:spLocks noGrp="1"/>
          </p:cNvSpPr>
          <p:nvPr>
            <p:ph type="body" idx="1"/>
          </p:nvPr>
        </p:nvSpPr>
        <p:spPr/>
        <p:txBody>
          <a:bodyPr/>
          <a:lstStyle/>
          <a:p>
            <a:r>
              <a:rPr lang="zh-CN" altLang="en-US" dirty="0"/>
              <a:t>冻结文本模型，图模型参数；</a:t>
            </a:r>
          </a:p>
        </p:txBody>
      </p:sp>
      <p:sp>
        <p:nvSpPr>
          <p:cNvPr id="4" name="灯片编号占位符 3">
            <a:extLst>
              <a:ext uri="{FF2B5EF4-FFF2-40B4-BE49-F238E27FC236}">
                <a16:creationId xmlns:a16="http://schemas.microsoft.com/office/drawing/2014/main" id="{43D889EC-7036-A7F8-2EEB-F5DF1F3FE0FB}"/>
              </a:ext>
            </a:extLst>
          </p:cNvPr>
          <p:cNvSpPr>
            <a:spLocks noGrp="1"/>
          </p:cNvSpPr>
          <p:nvPr>
            <p:ph type="sldNum" sz="quarter" idx="5"/>
          </p:nvPr>
        </p:nvSpPr>
        <p:spPr/>
        <p:txBody>
          <a:bodyPr/>
          <a:lstStyle/>
          <a:p>
            <a:fld id="{7F8F8706-0648-49D1-94E4-65838084093E}" type="slidenum">
              <a:rPr lang="zh-CN" altLang="en-US" smtClean="0"/>
              <a:t>33</a:t>
            </a:fld>
            <a:endParaRPr lang="zh-CN" altLang="en-US"/>
          </a:p>
        </p:txBody>
      </p:sp>
    </p:spTree>
    <p:extLst>
      <p:ext uri="{BB962C8B-B14F-4D97-AF65-F5344CB8AC3E}">
        <p14:creationId xmlns:p14="http://schemas.microsoft.com/office/powerpoint/2010/main" val="2536367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8F8706-0648-49D1-94E4-65838084093E}" type="slidenum">
              <a:rPr lang="zh-CN" altLang="en-US" smtClean="0"/>
              <a:t>34</a:t>
            </a:fld>
            <a:endParaRPr lang="zh-CN" altLang="en-US"/>
          </a:p>
        </p:txBody>
      </p:sp>
    </p:spTree>
    <p:extLst>
      <p:ext uri="{BB962C8B-B14F-4D97-AF65-F5344CB8AC3E}">
        <p14:creationId xmlns:p14="http://schemas.microsoft.com/office/powerpoint/2010/main" val="3830968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AE75-92F2-D9B2-0CDD-5162A54E12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572D04A-B1F9-077C-F8C7-43886D0334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31CF93-60F1-4F7B-C883-FCF717992BF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C4DB086-75CC-C72A-95A0-C922C7CD6070}"/>
              </a:ext>
            </a:extLst>
          </p:cNvPr>
          <p:cNvSpPr>
            <a:spLocks noGrp="1"/>
          </p:cNvSpPr>
          <p:nvPr>
            <p:ph type="sldNum" sz="quarter" idx="5"/>
          </p:nvPr>
        </p:nvSpPr>
        <p:spPr/>
        <p:txBody>
          <a:bodyPr/>
          <a:lstStyle/>
          <a:p>
            <a:fld id="{7F8F8706-0648-49D1-94E4-65838084093E}" type="slidenum">
              <a:rPr lang="zh-CN" altLang="en-US" smtClean="0"/>
              <a:t>35</a:t>
            </a:fld>
            <a:endParaRPr lang="zh-CN" altLang="en-US"/>
          </a:p>
        </p:txBody>
      </p:sp>
    </p:spTree>
    <p:extLst>
      <p:ext uri="{BB962C8B-B14F-4D97-AF65-F5344CB8AC3E}">
        <p14:creationId xmlns:p14="http://schemas.microsoft.com/office/powerpoint/2010/main" val="1537771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我们的方法利用自监督训练任务结合不变学习来增强跨域和域内的可迁移性。</a:t>
            </a:r>
          </a:p>
        </p:txBody>
      </p:sp>
      <p:sp>
        <p:nvSpPr>
          <p:cNvPr id="4" name="灯片编号占位符 3"/>
          <p:cNvSpPr>
            <a:spLocks noGrp="1"/>
          </p:cNvSpPr>
          <p:nvPr>
            <p:ph type="sldNum" sz="quarter" idx="5"/>
          </p:nvPr>
        </p:nvSpPr>
        <p:spPr/>
        <p:txBody>
          <a:bodyPr/>
          <a:lstStyle/>
          <a:p>
            <a:fld id="{7F8F8706-0648-49D1-94E4-65838084093E}" type="slidenum">
              <a:rPr lang="zh-CN" altLang="en-US" smtClean="0"/>
              <a:t>36</a:t>
            </a:fld>
            <a:endParaRPr lang="zh-CN" altLang="en-US"/>
          </a:p>
        </p:txBody>
      </p:sp>
    </p:spTree>
    <p:extLst>
      <p:ext uri="{BB962C8B-B14F-4D97-AF65-F5344CB8AC3E}">
        <p14:creationId xmlns:p14="http://schemas.microsoft.com/office/powerpoint/2010/main" val="2259628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PLM</a:t>
            </a:r>
            <a:r>
              <a:rPr lang="zh-CN" altLang="en-US" dirty="0"/>
              <a:t>直接用于</a:t>
            </a:r>
            <a:r>
              <a:rPr lang="en-US" altLang="zh-CN" dirty="0" err="1"/>
              <a:t>TofG</a:t>
            </a:r>
            <a:r>
              <a:rPr lang="zh-CN" altLang="en-US" dirty="0"/>
              <a:t>； 不对齐高阶信息</a:t>
            </a:r>
          </a:p>
        </p:txBody>
      </p:sp>
      <p:sp>
        <p:nvSpPr>
          <p:cNvPr id="4" name="灯片编号占位符 3"/>
          <p:cNvSpPr>
            <a:spLocks noGrp="1"/>
          </p:cNvSpPr>
          <p:nvPr>
            <p:ph type="sldNum" sz="quarter" idx="5"/>
          </p:nvPr>
        </p:nvSpPr>
        <p:spPr/>
        <p:txBody>
          <a:bodyPr/>
          <a:lstStyle/>
          <a:p>
            <a:fld id="{7F8F8706-0648-49D1-94E4-65838084093E}" type="slidenum">
              <a:rPr lang="zh-CN" altLang="en-US" smtClean="0"/>
              <a:t>37</a:t>
            </a:fld>
            <a:endParaRPr lang="zh-CN" altLang="en-US"/>
          </a:p>
        </p:txBody>
      </p:sp>
    </p:spTree>
    <p:extLst>
      <p:ext uri="{BB962C8B-B14F-4D97-AF65-F5344CB8AC3E}">
        <p14:creationId xmlns:p14="http://schemas.microsoft.com/office/powerpoint/2010/main" val="914004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3DD01-CB4C-3E1C-D7BB-07E6251807B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10ED72-5419-B810-88E4-7352675E66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F87414-5C17-572C-AC92-294CEEE15A7E}"/>
              </a:ext>
            </a:extLst>
          </p:cNvPr>
          <p:cNvSpPr>
            <a:spLocks noGrp="1"/>
          </p:cNvSpPr>
          <p:nvPr>
            <p:ph type="body" idx="1"/>
          </p:nvPr>
        </p:nvSpPr>
        <p:spPr/>
        <p:txBody>
          <a:bodyPr/>
          <a:lstStyle/>
          <a:p>
            <a:r>
              <a:rPr lang="en-US" altLang="zh-CN" dirty="0"/>
              <a:t>PLM</a:t>
            </a:r>
            <a:r>
              <a:rPr lang="zh-CN" altLang="en-US" dirty="0"/>
              <a:t>直接用于</a:t>
            </a:r>
            <a:r>
              <a:rPr lang="en-US" altLang="zh-CN" dirty="0" err="1"/>
              <a:t>TofG</a:t>
            </a:r>
            <a:r>
              <a:rPr lang="zh-CN" altLang="en-US" dirty="0"/>
              <a:t>； 不对齐高阶信息</a:t>
            </a:r>
          </a:p>
        </p:txBody>
      </p:sp>
      <p:sp>
        <p:nvSpPr>
          <p:cNvPr id="4" name="灯片编号占位符 3">
            <a:extLst>
              <a:ext uri="{FF2B5EF4-FFF2-40B4-BE49-F238E27FC236}">
                <a16:creationId xmlns:a16="http://schemas.microsoft.com/office/drawing/2014/main" id="{D2FBA905-D302-14DA-5EEA-F8688CE821FA}"/>
              </a:ext>
            </a:extLst>
          </p:cNvPr>
          <p:cNvSpPr>
            <a:spLocks noGrp="1"/>
          </p:cNvSpPr>
          <p:nvPr>
            <p:ph type="sldNum" sz="quarter" idx="5"/>
          </p:nvPr>
        </p:nvSpPr>
        <p:spPr/>
        <p:txBody>
          <a:bodyPr/>
          <a:lstStyle/>
          <a:p>
            <a:fld id="{7F8F8706-0648-49D1-94E4-65838084093E}" type="slidenum">
              <a:rPr lang="zh-CN" altLang="en-US" smtClean="0"/>
              <a:t>38</a:t>
            </a:fld>
            <a:endParaRPr lang="zh-CN" altLang="en-US"/>
          </a:p>
        </p:txBody>
      </p:sp>
    </p:spTree>
    <p:extLst>
      <p:ext uri="{BB962C8B-B14F-4D97-AF65-F5344CB8AC3E}">
        <p14:creationId xmlns:p14="http://schemas.microsoft.com/office/powerpoint/2010/main" val="2938956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7598-6F58-A884-AF79-DD1B45C6B10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567C3E8-58A0-BB34-203E-C2D8BA22584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558121-CC67-5666-CCAC-F541174055D6}"/>
              </a:ext>
            </a:extLst>
          </p:cNvPr>
          <p:cNvSpPr>
            <a:spLocks noGrp="1"/>
          </p:cNvSpPr>
          <p:nvPr>
            <p:ph type="body" idx="1"/>
          </p:nvPr>
        </p:nvSpPr>
        <p:spPr/>
        <p:txBody>
          <a:bodyPr/>
          <a:lstStyle/>
          <a:p>
            <a:r>
              <a:rPr lang="en-US" altLang="zh-CN" dirty="0"/>
              <a:t>PLM</a:t>
            </a:r>
            <a:r>
              <a:rPr lang="zh-CN" altLang="en-US" dirty="0"/>
              <a:t>直接用于</a:t>
            </a:r>
            <a:r>
              <a:rPr lang="en-US" altLang="zh-CN" dirty="0" err="1"/>
              <a:t>TofG</a:t>
            </a:r>
            <a:r>
              <a:rPr lang="zh-CN" altLang="en-US" dirty="0"/>
              <a:t>； 不对齐高阶信息</a:t>
            </a:r>
          </a:p>
        </p:txBody>
      </p:sp>
      <p:sp>
        <p:nvSpPr>
          <p:cNvPr id="4" name="灯片编号占位符 3">
            <a:extLst>
              <a:ext uri="{FF2B5EF4-FFF2-40B4-BE49-F238E27FC236}">
                <a16:creationId xmlns:a16="http://schemas.microsoft.com/office/drawing/2014/main" id="{D852F5B9-55FA-6F6B-718A-3805F907C549}"/>
              </a:ext>
            </a:extLst>
          </p:cNvPr>
          <p:cNvSpPr>
            <a:spLocks noGrp="1"/>
          </p:cNvSpPr>
          <p:nvPr>
            <p:ph type="sldNum" sz="quarter" idx="5"/>
          </p:nvPr>
        </p:nvSpPr>
        <p:spPr/>
        <p:txBody>
          <a:bodyPr/>
          <a:lstStyle/>
          <a:p>
            <a:fld id="{7F8F8706-0648-49D1-94E4-65838084093E}" type="slidenum">
              <a:rPr lang="zh-CN" altLang="en-US" smtClean="0"/>
              <a:t>39</a:t>
            </a:fld>
            <a:endParaRPr lang="zh-CN" altLang="en-US"/>
          </a:p>
        </p:txBody>
      </p:sp>
    </p:spTree>
    <p:extLst>
      <p:ext uri="{BB962C8B-B14F-4D97-AF65-F5344CB8AC3E}">
        <p14:creationId xmlns:p14="http://schemas.microsoft.com/office/powerpoint/2010/main" val="363319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8F8706-0648-49D1-94E4-65838084093E}" type="slidenum">
              <a:rPr lang="zh-CN" altLang="en-US" smtClean="0"/>
              <a:t>4</a:t>
            </a:fld>
            <a:endParaRPr lang="zh-CN" altLang="en-US"/>
          </a:p>
        </p:txBody>
      </p:sp>
    </p:spTree>
    <p:extLst>
      <p:ext uri="{BB962C8B-B14F-4D97-AF65-F5344CB8AC3E}">
        <p14:creationId xmlns:p14="http://schemas.microsoft.com/office/powerpoint/2010/main" val="3787226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8F8706-0648-49D1-94E4-65838084093E}" type="slidenum">
              <a:rPr lang="zh-CN" altLang="en-US" smtClean="0"/>
              <a:t>40</a:t>
            </a:fld>
            <a:endParaRPr lang="zh-CN" altLang="en-US"/>
          </a:p>
        </p:txBody>
      </p:sp>
    </p:spTree>
    <p:extLst>
      <p:ext uri="{BB962C8B-B14F-4D97-AF65-F5344CB8AC3E}">
        <p14:creationId xmlns:p14="http://schemas.microsoft.com/office/powerpoint/2010/main" val="708627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15A38-AFED-43DD-6435-6424C877453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13A7BBD-C70C-24D1-50CE-344C6D8BBD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86DD37-B3A4-1D05-DADA-AA96DD0AB63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3935F69-06E9-C67D-0B72-17D75ACE617C}"/>
              </a:ext>
            </a:extLst>
          </p:cNvPr>
          <p:cNvSpPr>
            <a:spLocks noGrp="1"/>
          </p:cNvSpPr>
          <p:nvPr>
            <p:ph type="sldNum" sz="quarter" idx="5"/>
          </p:nvPr>
        </p:nvSpPr>
        <p:spPr/>
        <p:txBody>
          <a:bodyPr/>
          <a:lstStyle/>
          <a:p>
            <a:fld id="{7F8F8706-0648-49D1-94E4-65838084093E}" type="slidenum">
              <a:rPr lang="zh-CN" altLang="en-US" smtClean="0"/>
              <a:t>41</a:t>
            </a:fld>
            <a:endParaRPr lang="zh-CN" altLang="en-US"/>
          </a:p>
        </p:txBody>
      </p:sp>
    </p:spTree>
    <p:extLst>
      <p:ext uri="{BB962C8B-B14F-4D97-AF65-F5344CB8AC3E}">
        <p14:creationId xmlns:p14="http://schemas.microsoft.com/office/powerpoint/2010/main" val="652769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102EA-6F0E-2BB0-91C8-7BFAB541B1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9C5960D-AFD0-C0D3-2F74-FDE0C2797F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B55C72-C2A6-6596-4EFB-35A72360FF0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3FE5F1A-A39E-51DE-5B7A-16E60B9C87F0}"/>
              </a:ext>
            </a:extLst>
          </p:cNvPr>
          <p:cNvSpPr>
            <a:spLocks noGrp="1"/>
          </p:cNvSpPr>
          <p:nvPr>
            <p:ph type="sldNum" sz="quarter" idx="5"/>
          </p:nvPr>
        </p:nvSpPr>
        <p:spPr/>
        <p:txBody>
          <a:bodyPr/>
          <a:lstStyle/>
          <a:p>
            <a:fld id="{7F8F8706-0648-49D1-94E4-65838084093E}" type="slidenum">
              <a:rPr lang="zh-CN" altLang="en-US" smtClean="0"/>
              <a:t>42</a:t>
            </a:fld>
            <a:endParaRPr lang="zh-CN" altLang="en-US"/>
          </a:p>
        </p:txBody>
      </p:sp>
    </p:spTree>
    <p:extLst>
      <p:ext uri="{BB962C8B-B14F-4D97-AF65-F5344CB8AC3E}">
        <p14:creationId xmlns:p14="http://schemas.microsoft.com/office/powerpoint/2010/main" val="89188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5D25F-2AD5-1D90-B657-1ECC3102ED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C8DF8C-A42A-FAFA-7301-B8AA635B083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2B01CC9-1E53-E56F-E431-F610A97764B2}"/>
              </a:ext>
            </a:extLst>
          </p:cNvPr>
          <p:cNvSpPr>
            <a:spLocks noGrp="1"/>
          </p:cNvSpPr>
          <p:nvPr>
            <p:ph type="body" idx="1"/>
          </p:nvPr>
        </p:nvSpPr>
        <p:spPr/>
        <p:txBody>
          <a:bodyPr/>
          <a:lstStyle/>
          <a:p>
            <a:r>
              <a:rPr lang="en-US" altLang="zh-CN" dirty="0"/>
              <a:t> dv </a:t>
            </a:r>
            <a:r>
              <a:rPr lang="zh-CN" altLang="en-US" dirty="0"/>
              <a:t>是原本的</a:t>
            </a:r>
            <a:r>
              <a:rPr lang="en-US" altLang="zh-CN" dirty="0"/>
              <a:t>text</a:t>
            </a:r>
            <a:r>
              <a:rPr lang="zh-CN" altLang="en-US" dirty="0"/>
              <a:t>；</a:t>
            </a:r>
          </a:p>
        </p:txBody>
      </p:sp>
      <p:sp>
        <p:nvSpPr>
          <p:cNvPr id="4" name="灯片编号占位符 3">
            <a:extLst>
              <a:ext uri="{FF2B5EF4-FFF2-40B4-BE49-F238E27FC236}">
                <a16:creationId xmlns:a16="http://schemas.microsoft.com/office/drawing/2014/main" id="{A06E280B-7F36-9D4A-AD78-09AE1C03D7A3}"/>
              </a:ext>
            </a:extLst>
          </p:cNvPr>
          <p:cNvSpPr>
            <a:spLocks noGrp="1"/>
          </p:cNvSpPr>
          <p:nvPr>
            <p:ph type="sldNum" sz="quarter" idx="5"/>
          </p:nvPr>
        </p:nvSpPr>
        <p:spPr/>
        <p:txBody>
          <a:bodyPr/>
          <a:lstStyle/>
          <a:p>
            <a:fld id="{7F8F8706-0648-49D1-94E4-65838084093E}" type="slidenum">
              <a:rPr lang="zh-CN" altLang="en-US" smtClean="0"/>
              <a:t>5</a:t>
            </a:fld>
            <a:endParaRPr lang="zh-CN" altLang="en-US"/>
          </a:p>
        </p:txBody>
      </p:sp>
    </p:spTree>
    <p:extLst>
      <p:ext uri="{BB962C8B-B14F-4D97-AF65-F5344CB8AC3E}">
        <p14:creationId xmlns:p14="http://schemas.microsoft.com/office/powerpoint/2010/main" val="164150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8A38-CCEA-C339-BF00-1DFE2A8411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3241A4-906D-A13C-61B9-1959A310606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AF248E-E310-A878-1148-293E372B1202}"/>
              </a:ext>
            </a:extLst>
          </p:cNvPr>
          <p:cNvSpPr>
            <a:spLocks noGrp="1"/>
          </p:cNvSpPr>
          <p:nvPr>
            <p:ph type="body" idx="1"/>
          </p:nvPr>
        </p:nvSpPr>
        <p:spPr/>
        <p:txBody>
          <a:bodyPr/>
          <a:lstStyle/>
          <a:p>
            <a:r>
              <a:rPr lang="en-US" altLang="zh-CN" dirty="0"/>
              <a:t> dv </a:t>
            </a:r>
            <a:r>
              <a:rPr lang="zh-CN" altLang="en-US" dirty="0"/>
              <a:t>是原本的</a:t>
            </a:r>
            <a:r>
              <a:rPr lang="en-US" altLang="zh-CN" dirty="0"/>
              <a:t>text</a:t>
            </a:r>
            <a:r>
              <a:rPr lang="zh-CN" altLang="en-US" dirty="0"/>
              <a:t>；</a:t>
            </a:r>
            <a:endParaRPr lang="en-US" altLang="zh-CN" dirty="0"/>
          </a:p>
          <a:p>
            <a:r>
              <a:rPr lang="en-US" altLang="zh-CN" dirty="0"/>
              <a:t>GraphText </a:t>
            </a:r>
            <a:r>
              <a:rPr lang="zh-CN" altLang="en-US" dirty="0"/>
              <a:t>基于语法树的方式，将结构转移到文本序列中；</a:t>
            </a:r>
          </a:p>
        </p:txBody>
      </p:sp>
      <p:sp>
        <p:nvSpPr>
          <p:cNvPr id="4" name="灯片编号占位符 3">
            <a:extLst>
              <a:ext uri="{FF2B5EF4-FFF2-40B4-BE49-F238E27FC236}">
                <a16:creationId xmlns:a16="http://schemas.microsoft.com/office/drawing/2014/main" id="{CFD78624-68BF-E767-484A-7A017DB646C8}"/>
              </a:ext>
            </a:extLst>
          </p:cNvPr>
          <p:cNvSpPr>
            <a:spLocks noGrp="1"/>
          </p:cNvSpPr>
          <p:nvPr>
            <p:ph type="sldNum" sz="quarter" idx="5"/>
          </p:nvPr>
        </p:nvSpPr>
        <p:spPr/>
        <p:txBody>
          <a:bodyPr/>
          <a:lstStyle/>
          <a:p>
            <a:fld id="{7F8F8706-0648-49D1-94E4-65838084093E}" type="slidenum">
              <a:rPr lang="zh-CN" altLang="en-US" smtClean="0"/>
              <a:t>6</a:t>
            </a:fld>
            <a:endParaRPr lang="zh-CN" altLang="en-US"/>
          </a:p>
        </p:txBody>
      </p:sp>
    </p:spTree>
    <p:extLst>
      <p:ext uri="{BB962C8B-B14F-4D97-AF65-F5344CB8AC3E}">
        <p14:creationId xmlns:p14="http://schemas.microsoft.com/office/powerpoint/2010/main" val="34983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835B-3D06-82B0-D9F5-018F49ACB2C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3150A18-AD43-E284-714B-3221DA95C19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174481-3C3A-B411-19C4-7487181C055C}"/>
              </a:ext>
            </a:extLst>
          </p:cNvPr>
          <p:cNvSpPr>
            <a:spLocks noGrp="1"/>
          </p:cNvSpPr>
          <p:nvPr>
            <p:ph type="body" idx="1"/>
          </p:nvPr>
        </p:nvSpPr>
        <p:spPr/>
        <p:txBody>
          <a:bodyPr/>
          <a:lstStyle/>
          <a:p>
            <a:r>
              <a:rPr lang="en-US" altLang="zh-CN" dirty="0"/>
              <a:t> dv </a:t>
            </a:r>
            <a:r>
              <a:rPr lang="zh-CN" altLang="en-US" dirty="0"/>
              <a:t>是原本的</a:t>
            </a:r>
            <a:r>
              <a:rPr lang="en-US" altLang="zh-CN" dirty="0"/>
              <a:t>text</a:t>
            </a:r>
            <a:r>
              <a:rPr lang="zh-CN" altLang="en-US" dirty="0"/>
              <a:t>；</a:t>
            </a:r>
            <a:endParaRPr lang="en-US" altLang="zh-CN" dirty="0"/>
          </a:p>
          <a:p>
            <a:r>
              <a:rPr lang="en-US" altLang="zh-CN" dirty="0"/>
              <a:t>GraphText </a:t>
            </a:r>
            <a:r>
              <a:rPr lang="zh-CN" altLang="en-US" dirty="0"/>
              <a:t>基于语法树的方式，将结构转移到文本序列中；</a:t>
            </a:r>
          </a:p>
        </p:txBody>
      </p:sp>
      <p:sp>
        <p:nvSpPr>
          <p:cNvPr id="4" name="灯片编号占位符 3">
            <a:extLst>
              <a:ext uri="{FF2B5EF4-FFF2-40B4-BE49-F238E27FC236}">
                <a16:creationId xmlns:a16="http://schemas.microsoft.com/office/drawing/2014/main" id="{FCB3880D-9638-2E82-CB97-A72599F1F38D}"/>
              </a:ext>
            </a:extLst>
          </p:cNvPr>
          <p:cNvSpPr>
            <a:spLocks noGrp="1"/>
          </p:cNvSpPr>
          <p:nvPr>
            <p:ph type="sldNum" sz="quarter" idx="5"/>
          </p:nvPr>
        </p:nvSpPr>
        <p:spPr/>
        <p:txBody>
          <a:bodyPr/>
          <a:lstStyle/>
          <a:p>
            <a:fld id="{7F8F8706-0648-49D1-94E4-65838084093E}" type="slidenum">
              <a:rPr lang="zh-CN" altLang="en-US" smtClean="0"/>
              <a:t>7</a:t>
            </a:fld>
            <a:endParaRPr lang="zh-CN" altLang="en-US"/>
          </a:p>
        </p:txBody>
      </p:sp>
    </p:spTree>
    <p:extLst>
      <p:ext uri="{BB962C8B-B14F-4D97-AF65-F5344CB8AC3E}">
        <p14:creationId xmlns:p14="http://schemas.microsoft.com/office/powerpoint/2010/main" val="1629517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5602-749E-6DC6-E6BB-30CBB3DFBF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6B5F9FC-5EAB-CD38-9BAA-1DD7B072F7E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5276A4-8C8C-F0A3-170D-8C9645438925}"/>
              </a:ext>
            </a:extLst>
          </p:cNvPr>
          <p:cNvSpPr>
            <a:spLocks noGrp="1"/>
          </p:cNvSpPr>
          <p:nvPr>
            <p:ph type="body" idx="1"/>
          </p:nvPr>
        </p:nvSpPr>
        <p:spPr/>
        <p:txBody>
          <a:bodyPr/>
          <a:lstStyle/>
          <a:p>
            <a:r>
              <a:rPr lang="en-US" altLang="zh-CN" dirty="0"/>
              <a:t> dv </a:t>
            </a:r>
            <a:r>
              <a:rPr lang="zh-CN" altLang="en-US" dirty="0"/>
              <a:t>是原本的</a:t>
            </a:r>
            <a:r>
              <a:rPr lang="en-US" altLang="zh-CN" dirty="0"/>
              <a:t>text</a:t>
            </a:r>
            <a:r>
              <a:rPr lang="zh-CN" altLang="en-US" dirty="0"/>
              <a:t>；</a:t>
            </a:r>
            <a:endParaRPr lang="en-US" altLang="zh-CN" dirty="0"/>
          </a:p>
          <a:p>
            <a:r>
              <a:rPr lang="en-US" altLang="zh-CN" dirty="0"/>
              <a:t>GraphText </a:t>
            </a:r>
            <a:r>
              <a:rPr lang="zh-CN" altLang="en-US" dirty="0"/>
              <a:t>基于语法树的方式，将结构转移到文本序列中；</a:t>
            </a:r>
          </a:p>
        </p:txBody>
      </p:sp>
      <p:sp>
        <p:nvSpPr>
          <p:cNvPr id="4" name="灯片编号占位符 3">
            <a:extLst>
              <a:ext uri="{FF2B5EF4-FFF2-40B4-BE49-F238E27FC236}">
                <a16:creationId xmlns:a16="http://schemas.microsoft.com/office/drawing/2014/main" id="{4C16D1CF-EF1C-F5A8-EE8B-F40FBF484ED6}"/>
              </a:ext>
            </a:extLst>
          </p:cNvPr>
          <p:cNvSpPr>
            <a:spLocks noGrp="1"/>
          </p:cNvSpPr>
          <p:nvPr>
            <p:ph type="sldNum" sz="quarter" idx="5"/>
          </p:nvPr>
        </p:nvSpPr>
        <p:spPr/>
        <p:txBody>
          <a:bodyPr/>
          <a:lstStyle/>
          <a:p>
            <a:fld id="{7F8F8706-0648-49D1-94E4-65838084093E}" type="slidenum">
              <a:rPr lang="zh-CN" altLang="en-US" smtClean="0"/>
              <a:t>8</a:t>
            </a:fld>
            <a:endParaRPr lang="zh-CN" altLang="en-US"/>
          </a:p>
        </p:txBody>
      </p:sp>
    </p:spTree>
    <p:extLst>
      <p:ext uri="{BB962C8B-B14F-4D97-AF65-F5344CB8AC3E}">
        <p14:creationId xmlns:p14="http://schemas.microsoft.com/office/powerpoint/2010/main" val="410587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0B5C7-BF4F-90FB-7183-8ECE156731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975098-C4A8-0FCF-DAFB-C605BB2839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9FD96B-4AFB-16C0-D130-0871878BAAA9}"/>
              </a:ext>
            </a:extLst>
          </p:cNvPr>
          <p:cNvSpPr>
            <a:spLocks noGrp="1"/>
          </p:cNvSpPr>
          <p:nvPr>
            <p:ph type="body" idx="1"/>
          </p:nvPr>
        </p:nvSpPr>
        <p:spPr/>
        <p:txBody>
          <a:bodyPr/>
          <a:lstStyle/>
          <a:p>
            <a:r>
              <a:rPr lang="en-US" altLang="zh-CN" dirty="0"/>
              <a:t>GraphFormers[71]</a:t>
            </a:r>
            <a:r>
              <a:rPr lang="zh-CN" altLang="en-US" dirty="0"/>
              <a:t>设计用于同构文本属性网络上的节点表示学习，其中相邻文档的当前层</a:t>
            </a:r>
            <a:r>
              <a:rPr lang="en-US" altLang="zh-CN" dirty="0"/>
              <a:t>[CLS]</a:t>
            </a:r>
            <a:r>
              <a:rPr lang="zh-CN" altLang="en-US" dirty="0"/>
              <a:t>标记隐藏状态被聚合并作为一个新的标记添加到当前层中心节点文本编码上</a:t>
            </a:r>
            <a:endParaRPr lang="en-US" altLang="zh-CN" dirty="0"/>
          </a:p>
          <a:p>
            <a:r>
              <a:rPr lang="en-US" altLang="zh-CN" dirty="0"/>
              <a:t>Patton [31]</a:t>
            </a:r>
            <a:r>
              <a:rPr lang="zh-CN" altLang="en-US" dirty="0"/>
              <a:t>提出用两种新的策略对图形格式器进行预训练：网络上下文化的掩蔽语言建模和掩蔽节点预测。</a:t>
            </a:r>
          </a:p>
        </p:txBody>
      </p:sp>
      <p:sp>
        <p:nvSpPr>
          <p:cNvPr id="4" name="灯片编号占位符 3">
            <a:extLst>
              <a:ext uri="{FF2B5EF4-FFF2-40B4-BE49-F238E27FC236}">
                <a16:creationId xmlns:a16="http://schemas.microsoft.com/office/drawing/2014/main" id="{5A793CD8-BC0C-8BA9-0902-932A5F6CD1A6}"/>
              </a:ext>
            </a:extLst>
          </p:cNvPr>
          <p:cNvSpPr>
            <a:spLocks noGrp="1"/>
          </p:cNvSpPr>
          <p:nvPr>
            <p:ph type="sldNum" sz="quarter" idx="5"/>
          </p:nvPr>
        </p:nvSpPr>
        <p:spPr/>
        <p:txBody>
          <a:bodyPr/>
          <a:lstStyle/>
          <a:p>
            <a:fld id="{7F8F8706-0648-49D1-94E4-65838084093E}" type="slidenum">
              <a:rPr lang="zh-CN" altLang="en-US" smtClean="0"/>
              <a:t>9</a:t>
            </a:fld>
            <a:endParaRPr lang="zh-CN" altLang="en-US"/>
          </a:p>
        </p:txBody>
      </p:sp>
    </p:spTree>
    <p:extLst>
      <p:ext uri="{BB962C8B-B14F-4D97-AF65-F5344CB8AC3E}">
        <p14:creationId xmlns:p14="http://schemas.microsoft.com/office/powerpoint/2010/main" val="395313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7656B-46A3-43BC-9388-EBDD3557FF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070E17-0BF0-4A2F-8A4F-70F436FA8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779104C-74A7-4F5A-9514-C4F0AB197129}"/>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7B02AD34-05B7-41B8-905D-9763899C70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DC583-4B5E-4597-A9BD-83CFB11D7204}"/>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347862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4E81F8-5D63-4CD9-9D69-174BF25B0D7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9A9F84-177B-40F0-B212-ABC33BD9EC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0822C3-04A5-4417-8B86-BA05E5072C95}"/>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278C26FE-C3B8-4B4B-8F47-0F7DAB6BDA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723F90-37AC-4421-BEE3-B1C80C136B89}"/>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248454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B385ECE-325F-4935-AC8F-B273ECC0FA1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58BFD4-1F5F-424B-810D-7897BEB3D81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75973C0-ABCF-4459-9F2C-EFEB1C9F06B6}"/>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9F72CDD8-447F-4FD8-B25D-D22ED5DEE8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CEB38-4792-4308-BA72-5FEA6CFA51AF}"/>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136054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C85581-C1B1-4F22-9466-285A539B9F6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5F780C-FE25-4F1C-95BA-FC2F41D829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6FE72C-C72E-432C-A95F-0FA4A001D524}"/>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ACC9F702-343C-452B-9981-8729A56AE2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38792A-0852-484F-9C0D-17596B205D7E}"/>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409312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BA7BD-1309-438C-86F5-FDF0C8177B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54029C-4765-4B55-978E-1CEA7F6CC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79C918E-EFCB-4FAC-9623-2C4DEBCD04E4}"/>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ABC6BD74-6A29-42B6-8947-31090C31EF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BCA73D-0D9E-44F8-A54F-6242D92AAC1D}"/>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58746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22737-BBB3-4E7B-B9DA-8BF3827EBE6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BB3A2C-65F5-4F9E-B953-66ED87B488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C7C4B96-92A3-41E9-AF92-C70BB072400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B3873A-27D9-4E1A-9617-F229D3CBDDC6}"/>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id="{7FC6572A-E21A-42F3-8508-9869D3B5E8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D68924-CDDF-4B0D-99B5-5BF88F81605D}"/>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12987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A2046-29FC-4BB5-9A4D-0E9A3F2A508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F5BDCCB-222F-44A2-BF82-46FEF0170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B3CE45-1875-4549-83CD-CE23B37B7E9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4534A-F5AD-459D-9E13-50956A7055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284BD34-E93C-4A52-81D2-6E365786551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9D3870B-697E-469B-93DF-B313CE64BF8E}"/>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8" name="页脚占位符 7">
            <a:extLst>
              <a:ext uri="{FF2B5EF4-FFF2-40B4-BE49-F238E27FC236}">
                <a16:creationId xmlns:a16="http://schemas.microsoft.com/office/drawing/2014/main" id="{CA959DEF-3D4C-4344-AD2C-D29058F07A0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2EFCC7-86ED-4330-9A19-8CDF931EE20B}"/>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27626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6C66CA-3D63-472E-8376-C0F7898B297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39EE1B8-EF3D-4705-84A7-37E6DC89A0AB}"/>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4" name="页脚占位符 3">
            <a:extLst>
              <a:ext uri="{FF2B5EF4-FFF2-40B4-BE49-F238E27FC236}">
                <a16:creationId xmlns:a16="http://schemas.microsoft.com/office/drawing/2014/main" id="{B247AF96-4A05-432D-A280-AB0A3DC02E6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9C4D16F-F211-4940-8675-37E0591654F1}"/>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47160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78A4F3C-3F41-4E58-90F6-290EABB90F77}"/>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id="{1EB43B11-B2AC-41E0-BACC-30531E89E64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8282837-3DDF-4710-A5BE-5BA383960F1B}"/>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303913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B3CD2-59FE-4893-A00E-0C6E8ED95D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C8446FC-FB62-48E0-9E9E-095931BC7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1D8C52C-B67F-4E20-B080-C76ADA7FE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7EFCA76-73A1-444D-B7E7-BC1D9A35C55C}"/>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id="{12D69F3A-E417-472D-B14C-258702E51D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625B76-9DD2-40B9-9980-2DC9AF6ADCAE}"/>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220326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4A0330-A716-4178-843F-45BF8B2A1B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0DD621-9DB4-4D1F-B8B4-9541B0554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D222984-709F-4354-8E9D-951F849EF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0801912-7C24-4083-832E-D17CD3057F15}"/>
              </a:ext>
            </a:extLst>
          </p:cNvPr>
          <p:cNvSpPr>
            <a:spLocks noGrp="1"/>
          </p:cNvSpPr>
          <p:nvPr>
            <p:ph type="dt" sz="half" idx="10"/>
          </p:nvPr>
        </p:nvSpPr>
        <p:spPr/>
        <p:txBody>
          <a:bodyPr/>
          <a:lstStyle/>
          <a:p>
            <a:fld id="{9C9E5F93-F57C-48E3-9CA7-27529EDE78CD}"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id="{9B8C9696-CDC1-404A-AE10-E08508B50DD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385C1F-99C2-4E9A-8FFD-5F9B023BF15D}"/>
              </a:ext>
            </a:extLst>
          </p:cNvPr>
          <p:cNvSpPr>
            <a:spLocks noGrp="1"/>
          </p:cNvSpPr>
          <p:nvPr>
            <p:ph type="sldNum" sz="quarter" idx="12"/>
          </p:nvPr>
        </p:nvSpPr>
        <p:spPr/>
        <p:txBody>
          <a:body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2884492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92251A6-4DCE-4C2B-AC4B-37B3F8DF0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D60B875-747E-4A1C-8CC4-D8A40FC02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7C092C-A537-4858-8C8E-7A0B62390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5F93-F57C-48E3-9CA7-27529EDE78CD}"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C55B7C31-926E-4885-A34D-97E562E6D0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3C6A2D-620C-4AC3-A370-D4EAC88CA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5B37E-CDBA-4F36-B3D7-B89D493E218E}" type="slidenum">
              <a:rPr lang="zh-CN" altLang="en-US" smtClean="0"/>
              <a:t>‹#›</a:t>
            </a:fld>
            <a:endParaRPr lang="zh-CN" altLang="en-US"/>
          </a:p>
        </p:txBody>
      </p:sp>
    </p:spTree>
    <p:extLst>
      <p:ext uri="{BB962C8B-B14F-4D97-AF65-F5344CB8AC3E}">
        <p14:creationId xmlns:p14="http://schemas.microsoft.com/office/powerpoint/2010/main" val="3795163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nature.com/natmachintel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wmf"/><Relationship Id="rId10" Type="http://schemas.openxmlformats.org/officeDocument/2006/relationships/image" Target="../media/image50.png"/><Relationship Id="rId4" Type="http://schemas.openxmlformats.org/officeDocument/2006/relationships/oleObject" Target="../embeddings/oleObject1.bin"/><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5.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2.png"/><Relationship Id="rId5" Type="http://schemas.openxmlformats.org/officeDocument/2006/relationships/image" Target="../media/image45.wmf"/><Relationship Id="rId10" Type="http://schemas.openxmlformats.org/officeDocument/2006/relationships/image" Target="../media/image61.png"/><Relationship Id="rId4" Type="http://schemas.openxmlformats.org/officeDocument/2006/relationships/oleObject" Target="../embeddings/oleObject1.bin"/><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wmf"/><Relationship Id="rId10" Type="http://schemas.openxmlformats.org/officeDocument/2006/relationships/image" Target="../media/image66.png"/><Relationship Id="rId4" Type="http://schemas.openxmlformats.org/officeDocument/2006/relationships/oleObject" Target="../embeddings/oleObject1.bin"/><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wmf"/><Relationship Id="rId10" Type="http://schemas.openxmlformats.org/officeDocument/2006/relationships/image" Target="../media/image67.png"/><Relationship Id="rId4" Type="http://schemas.openxmlformats.org/officeDocument/2006/relationships/oleObject" Target="../embeddings/oleObject1.bin"/><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5.wmf"/><Relationship Id="rId4" Type="http://schemas.openxmlformats.org/officeDocument/2006/relationships/oleObject" Target="../embeddings/oleObject1.bin"/><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nature.com/natmachintel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hyperlink" Target="https://www.nature.com/natmachintel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hyperlink" Target="https://www.nature.com/natmachinte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hyperlink" Target="https://www.nature.com/natmachintel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hyperlink" Target="https://www.nature.com/natmachinte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9412D7D-CBF2-4F7E-9696-ADA0CC13E00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7813" b="7813"/>
          <a:stretch/>
        </p:blipFill>
        <p:spPr>
          <a:xfrm>
            <a:off x="-1" y="1"/>
            <a:ext cx="12192002" cy="6858000"/>
          </a:xfrm>
          <a:prstGeom prst="rect">
            <a:avLst/>
          </a:prstGeom>
        </p:spPr>
      </p:pic>
      <p:sp>
        <p:nvSpPr>
          <p:cNvPr id="8" name="矩形 7">
            <a:extLst>
              <a:ext uri="{FF2B5EF4-FFF2-40B4-BE49-F238E27FC236}">
                <a16:creationId xmlns:a16="http://schemas.microsoft.com/office/drawing/2014/main" id="{BD178E0A-F210-4CF1-BA18-5D3E8EF88F4A}"/>
              </a:ext>
            </a:extLst>
          </p:cNvPr>
          <p:cNvSpPr/>
          <p:nvPr/>
        </p:nvSpPr>
        <p:spPr>
          <a:xfrm>
            <a:off x="0" y="-3"/>
            <a:ext cx="12192002" cy="6857999"/>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a:extLst>
              <a:ext uri="{FF2B5EF4-FFF2-40B4-BE49-F238E27FC236}">
                <a16:creationId xmlns:a16="http://schemas.microsoft.com/office/drawing/2014/main" id="{7E276B9F-7FEA-4D74-9E44-3FA8AD002F8E}"/>
              </a:ext>
            </a:extLst>
          </p:cNvPr>
          <p:cNvSpPr/>
          <p:nvPr/>
        </p:nvSpPr>
        <p:spPr>
          <a:xfrm>
            <a:off x="2787590" y="4092997"/>
            <a:ext cx="9404412" cy="2446523"/>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a:extLst>
              <a:ext uri="{FF2B5EF4-FFF2-40B4-BE49-F238E27FC236}">
                <a16:creationId xmlns:a16="http://schemas.microsoft.com/office/drawing/2014/main" id="{C8288603-0D37-49C6-AB01-3435394B8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1664352" cy="487722"/>
          </a:xfrm>
          <a:prstGeom prst="rect">
            <a:avLst/>
          </a:prstGeom>
        </p:spPr>
      </p:pic>
      <p:sp>
        <p:nvSpPr>
          <p:cNvPr id="29" name="文本框 28">
            <a:extLst>
              <a:ext uri="{FF2B5EF4-FFF2-40B4-BE49-F238E27FC236}">
                <a16:creationId xmlns:a16="http://schemas.microsoft.com/office/drawing/2014/main" id="{2DDA5850-2B2C-4581-A8A0-99E50B1DC6DA}"/>
              </a:ext>
            </a:extLst>
          </p:cNvPr>
          <p:cNvSpPr txBox="1"/>
          <p:nvPr/>
        </p:nvSpPr>
        <p:spPr>
          <a:xfrm>
            <a:off x="652518" y="1494162"/>
            <a:ext cx="11099791"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F0000"/>
                </a:solidFill>
                <a:effectLst>
                  <a:outerShdw blurRad="38100" dist="38100" dir="2700000" algn="tl">
                    <a:srgbClr val="000000">
                      <a:alpha val="43137"/>
                    </a:srgbClr>
                  </a:outerShdw>
                </a:effectLst>
                <a:latin typeface="字酷堂清楷体" panose="02010601030101010101" pitchFamily="2" charset="-122"/>
                <a:ea typeface="字酷堂清楷体" panose="02010601030101010101" pitchFamily="2" charset="-122"/>
              </a:rPr>
              <a:t>GraphCLIP: </a:t>
            </a:r>
            <a:r>
              <a:rPr lang="en-US" altLang="zh-CN" sz="3600" b="1" dirty="0">
                <a:solidFill>
                  <a:schemeClr val="bg1"/>
                </a:solidFill>
                <a:effectLst>
                  <a:outerShdw blurRad="38100" dist="38100" dir="2700000" algn="tl">
                    <a:srgbClr val="000000">
                      <a:alpha val="43137"/>
                    </a:srgbClr>
                  </a:outerShdw>
                </a:effectLst>
                <a:latin typeface="字酷堂清楷体" panose="02010601030101010101" pitchFamily="2" charset="-122"/>
                <a:ea typeface="字酷堂清楷体" panose="02010601030101010101" pitchFamily="2" charset="-122"/>
              </a:rPr>
              <a:t>Enhancing Transferability in Graph Foundation Models for Text-Attributed Graphs</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endParaRPr>
          </a:p>
        </p:txBody>
      </p:sp>
      <p:sp>
        <p:nvSpPr>
          <p:cNvPr id="36" name="文本框 35">
            <a:extLst>
              <a:ext uri="{FF2B5EF4-FFF2-40B4-BE49-F238E27FC236}">
                <a16:creationId xmlns:a16="http://schemas.microsoft.com/office/drawing/2014/main" id="{125CBD32-F846-4640-A4DB-EC8FF9D34D7A}"/>
              </a:ext>
            </a:extLst>
          </p:cNvPr>
          <p:cNvSpPr txBox="1"/>
          <p:nvPr/>
        </p:nvSpPr>
        <p:spPr>
          <a:xfrm>
            <a:off x="9030167" y="4607147"/>
            <a:ext cx="461665" cy="1288129"/>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汇报人：</a:t>
            </a:r>
          </a:p>
        </p:txBody>
      </p:sp>
      <p:sp>
        <p:nvSpPr>
          <p:cNvPr id="39" name="文本框 38">
            <a:extLst>
              <a:ext uri="{FF2B5EF4-FFF2-40B4-BE49-F238E27FC236}">
                <a16:creationId xmlns:a16="http://schemas.microsoft.com/office/drawing/2014/main" id="{513F6649-2B8F-46E4-9089-BF23E40F3F4C}"/>
              </a:ext>
            </a:extLst>
          </p:cNvPr>
          <p:cNvSpPr txBox="1"/>
          <p:nvPr/>
        </p:nvSpPr>
        <p:spPr>
          <a:xfrm>
            <a:off x="9579254" y="4607329"/>
            <a:ext cx="461665" cy="1835963"/>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颜浩</a:t>
            </a:r>
          </a:p>
        </p:txBody>
      </p:sp>
      <p:pic>
        <p:nvPicPr>
          <p:cNvPr id="41" name="图片 40">
            <a:extLst>
              <a:ext uri="{FF2B5EF4-FFF2-40B4-BE49-F238E27FC236}">
                <a16:creationId xmlns:a16="http://schemas.microsoft.com/office/drawing/2014/main" id="{E38468A8-510D-4CF6-A3FF-73229473F394}"/>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402636" y="4679604"/>
            <a:ext cx="1349673" cy="1346103"/>
          </a:xfrm>
          <a:prstGeom prst="rect">
            <a:avLst/>
          </a:prstGeom>
        </p:spPr>
      </p:pic>
      <p:cxnSp>
        <p:nvCxnSpPr>
          <p:cNvPr id="42" name="直接连接符 41">
            <a:extLst>
              <a:ext uri="{FF2B5EF4-FFF2-40B4-BE49-F238E27FC236}">
                <a16:creationId xmlns:a16="http://schemas.microsoft.com/office/drawing/2014/main" id="{9AF89F2F-FB4D-4BDC-93E5-61ED46C4C6E6}"/>
              </a:ext>
            </a:extLst>
          </p:cNvPr>
          <p:cNvCxnSpPr>
            <a:cxnSpLocks/>
          </p:cNvCxnSpPr>
          <p:nvPr/>
        </p:nvCxnSpPr>
        <p:spPr>
          <a:xfrm>
            <a:off x="2692340" y="4258494"/>
            <a:ext cx="10055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787F46D-826D-4C88-8FFB-200E679B20DB}"/>
              </a:ext>
            </a:extLst>
          </p:cNvPr>
          <p:cNvCxnSpPr>
            <a:cxnSpLocks/>
          </p:cNvCxnSpPr>
          <p:nvPr/>
        </p:nvCxnSpPr>
        <p:spPr>
          <a:xfrm flipV="1">
            <a:off x="2949641" y="4030959"/>
            <a:ext cx="0" cy="10601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A10DBF81-CA4F-DD6B-A83F-F12649A1EBA6}"/>
              </a:ext>
            </a:extLst>
          </p:cNvPr>
          <p:cNvSpPr txBox="1"/>
          <p:nvPr/>
        </p:nvSpPr>
        <p:spPr>
          <a:xfrm>
            <a:off x="1789942" y="4358683"/>
            <a:ext cx="84318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rPr>
              <a:t>Zhejiang University, Ant Group</a:t>
            </a:r>
          </a:p>
        </p:txBody>
      </p:sp>
      <p:sp>
        <p:nvSpPr>
          <p:cNvPr id="6" name="文本框 5">
            <a:extLst>
              <a:ext uri="{FF2B5EF4-FFF2-40B4-BE49-F238E27FC236}">
                <a16:creationId xmlns:a16="http://schemas.microsoft.com/office/drawing/2014/main" id="{25A64888-A3E2-FA81-E044-F834767CD930}"/>
              </a:ext>
            </a:extLst>
          </p:cNvPr>
          <p:cNvSpPr txBox="1"/>
          <p:nvPr/>
        </p:nvSpPr>
        <p:spPr>
          <a:xfrm>
            <a:off x="1789941" y="3179251"/>
            <a:ext cx="84318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white"/>
                </a:solidFill>
                <a:effectLst>
                  <a:outerShdw blurRad="38100" dist="38100" dir="2700000" algn="tl">
                    <a:srgbClr val="000000">
                      <a:alpha val="43137"/>
                    </a:srgbClr>
                  </a:outerShdw>
                </a:effectLst>
                <a:latin typeface="字酷堂清楷体" panose="02010601030101010101" pitchFamily="2" charset="-122"/>
                <a:ea typeface="字酷堂清楷体" panose="02010601030101010101" pitchFamily="2" charset="-122"/>
              </a:rPr>
              <a:t>Yun Zhu, Haizhou Shi, Xiaotang Wang, Yongchao Liu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rPr>
              <a:t>Yaoke Wang, Boci Peng, Chuntao Hong, </a:t>
            </a:r>
            <a:r>
              <a:rPr lang="en-US" altLang="zh-CN" sz="2400" dirty="0">
                <a:solidFill>
                  <a:prstClr val="white"/>
                </a:solidFill>
                <a:effectLst>
                  <a:outerShdw blurRad="38100" dist="38100" dir="2700000" algn="tl">
                    <a:srgbClr val="000000">
                      <a:alpha val="43137"/>
                    </a:srgbClr>
                  </a:outerShdw>
                </a:effectLst>
                <a:latin typeface="字酷堂清楷体" panose="02010601030101010101" pitchFamily="2" charset="-122"/>
                <a:ea typeface="字酷堂清楷体" panose="02010601030101010101" pitchFamily="2" charset="-122"/>
              </a:rPr>
              <a:t>Siliang Tang</a:t>
            </a:r>
            <a:endParaRPr kumimoji="0" lang="en-US" altLang="zh-CN" sz="2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endParaRPr>
          </a:p>
        </p:txBody>
      </p:sp>
      <p:sp>
        <p:nvSpPr>
          <p:cNvPr id="4" name="文本框 3">
            <a:extLst>
              <a:ext uri="{FF2B5EF4-FFF2-40B4-BE49-F238E27FC236}">
                <a16:creationId xmlns:a16="http://schemas.microsoft.com/office/drawing/2014/main" id="{790C1B7D-6514-0F15-47F5-5AE53645DABE}"/>
              </a:ext>
            </a:extLst>
          </p:cNvPr>
          <p:cNvSpPr txBox="1"/>
          <p:nvPr/>
        </p:nvSpPr>
        <p:spPr>
          <a:xfrm>
            <a:off x="1789941" y="5207311"/>
            <a:ext cx="84318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rPr>
              <a:t>Arxiv.2410</a:t>
            </a:r>
          </a:p>
        </p:txBody>
      </p:sp>
    </p:spTree>
    <p:extLst>
      <p:ext uri="{BB962C8B-B14F-4D97-AF65-F5344CB8AC3E}">
        <p14:creationId xmlns:p14="http://schemas.microsoft.com/office/powerpoint/2010/main" val="426975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2AE4-D82A-FF9B-6A08-2582DFDFA240}"/>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ADC5E7F0-F0CF-CE54-8DC3-8D976FE024B9}"/>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17E80443-0D96-112F-9C13-02C7D63CE673}"/>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29CF6553-A307-A7D0-856C-C5004522BE09}"/>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80ABB979-700F-8BE7-8E86-51DC2855D7C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F844F94-A286-C9BF-143C-CEB679095F35}"/>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D5184EA-3800-D721-436F-0948C83766DC}"/>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3DB274A-0EFF-3CDD-7D4B-C7D8219B80A7}"/>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ECB90D7-A732-41F4-7625-B5DD847E4951}"/>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5A858700-B857-35A6-7D49-2F1176843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71AE873D-AA25-D08A-FDD4-F1B5040826D9}"/>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A5FC3ABF-4359-9F4C-CB84-F81B162EEDC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0901044F-8DC0-3BB0-8F39-BE934900B09A}"/>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8/40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C4718E3B-DEB5-CF41-F2CA-558406A90525}"/>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02F75291-7366-2259-B643-C44763C9D207}"/>
              </a:ext>
            </a:extLst>
          </p:cNvPr>
          <p:cNvSpPr txBox="1"/>
          <p:nvPr/>
        </p:nvSpPr>
        <p:spPr>
          <a:xfrm>
            <a:off x="115955" y="635771"/>
            <a:ext cx="9985514"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Graph-Aware LLM Finetuning</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Fint-tune LMs with structure signals on the graph.</a:t>
            </a: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5FD69725-5ADE-B1BF-9891-3EF5CCEC7939}"/>
              </a:ext>
            </a:extLst>
          </p:cNvPr>
          <p:cNvSpPr txBox="1"/>
          <p:nvPr/>
        </p:nvSpPr>
        <p:spPr>
          <a:xfrm>
            <a:off x="3698298" y="2145284"/>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SPECTER   ACL2020</a:t>
            </a:r>
            <a:endParaRPr lang="zh-CN" altLang="en-US" sz="2000" dirty="0"/>
          </a:p>
        </p:txBody>
      </p:sp>
      <p:sp>
        <p:nvSpPr>
          <p:cNvPr id="23" name="文本框 22">
            <a:extLst>
              <a:ext uri="{FF2B5EF4-FFF2-40B4-BE49-F238E27FC236}">
                <a16:creationId xmlns:a16="http://schemas.microsoft.com/office/drawing/2014/main" id="{85ECEFB2-319A-5D6C-974B-49663BE865FE}"/>
              </a:ext>
            </a:extLst>
          </p:cNvPr>
          <p:cNvSpPr txBox="1"/>
          <p:nvPr/>
        </p:nvSpPr>
        <p:spPr>
          <a:xfrm>
            <a:off x="8357384" y="2145284"/>
            <a:ext cx="3572956" cy="400110"/>
          </a:xfrm>
          <a:prstGeom prst="rect">
            <a:avLst/>
          </a:prstGeom>
          <a:noFill/>
          <a:ln>
            <a:solidFill>
              <a:schemeClr val="tx1"/>
            </a:solidFill>
            <a:prstDash val="dash"/>
          </a:ln>
        </p:spPr>
        <p:txBody>
          <a:bodyPr wrap="square">
            <a:spAutoFit/>
          </a:bodyPr>
          <a:lstStyle>
            <a:defPPr>
              <a:defRPr lang="zh-CN"/>
            </a:defPPr>
            <a:lvl1pPr algn="ctr">
              <a:defRPr sz="2000">
                <a:solidFill>
                  <a:srgbClr val="00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Touchup-G SIGIR2024</a:t>
            </a:r>
            <a:endParaRPr lang="zh-CN" altLang="en-US" dirty="0"/>
          </a:p>
        </p:txBody>
      </p:sp>
      <p:pic>
        <p:nvPicPr>
          <p:cNvPr id="3" name="图片 2">
            <a:extLst>
              <a:ext uri="{FF2B5EF4-FFF2-40B4-BE49-F238E27FC236}">
                <a16:creationId xmlns:a16="http://schemas.microsoft.com/office/drawing/2014/main" id="{B5A9DC1D-BB91-0C96-C66C-E696B7093E4F}"/>
              </a:ext>
            </a:extLst>
          </p:cNvPr>
          <p:cNvPicPr>
            <a:picLocks noChangeAspect="1"/>
          </p:cNvPicPr>
          <p:nvPr/>
        </p:nvPicPr>
        <p:blipFill>
          <a:blip r:embed="rId4"/>
          <a:stretch>
            <a:fillRect/>
          </a:stretch>
        </p:blipFill>
        <p:spPr>
          <a:xfrm>
            <a:off x="3698298" y="3059289"/>
            <a:ext cx="4490604" cy="2646753"/>
          </a:xfrm>
          <a:prstGeom prst="rect">
            <a:avLst/>
          </a:prstGeom>
        </p:spPr>
      </p:pic>
      <p:pic>
        <p:nvPicPr>
          <p:cNvPr id="12" name="图片 11">
            <a:extLst>
              <a:ext uri="{FF2B5EF4-FFF2-40B4-BE49-F238E27FC236}">
                <a16:creationId xmlns:a16="http://schemas.microsoft.com/office/drawing/2014/main" id="{50613F02-D130-DB47-E38F-E34D3A9DC2EC}"/>
              </a:ext>
            </a:extLst>
          </p:cNvPr>
          <p:cNvPicPr>
            <a:picLocks noChangeAspect="1"/>
          </p:cNvPicPr>
          <p:nvPr/>
        </p:nvPicPr>
        <p:blipFill>
          <a:blip r:embed="rId5"/>
          <a:srcRect r="34979"/>
          <a:stretch/>
        </p:blipFill>
        <p:spPr>
          <a:xfrm>
            <a:off x="8244719" y="4377245"/>
            <a:ext cx="3798285" cy="1695176"/>
          </a:xfrm>
          <a:prstGeom prst="rect">
            <a:avLst/>
          </a:prstGeom>
        </p:spPr>
      </p:pic>
      <p:pic>
        <p:nvPicPr>
          <p:cNvPr id="13" name="图片 12">
            <a:extLst>
              <a:ext uri="{FF2B5EF4-FFF2-40B4-BE49-F238E27FC236}">
                <a16:creationId xmlns:a16="http://schemas.microsoft.com/office/drawing/2014/main" id="{FE39D6A1-4AE8-203E-86FF-630E027AAC13}"/>
              </a:ext>
            </a:extLst>
          </p:cNvPr>
          <p:cNvPicPr>
            <a:picLocks noChangeAspect="1"/>
          </p:cNvPicPr>
          <p:nvPr/>
        </p:nvPicPr>
        <p:blipFill>
          <a:blip r:embed="rId6"/>
          <a:srcRect r="46441"/>
          <a:stretch/>
        </p:blipFill>
        <p:spPr>
          <a:xfrm>
            <a:off x="9102451" y="2807330"/>
            <a:ext cx="2389638" cy="1457787"/>
          </a:xfrm>
          <a:prstGeom prst="rect">
            <a:avLst/>
          </a:prstGeom>
        </p:spPr>
      </p:pic>
      <p:pic>
        <p:nvPicPr>
          <p:cNvPr id="25" name="图片 24">
            <a:extLst>
              <a:ext uri="{FF2B5EF4-FFF2-40B4-BE49-F238E27FC236}">
                <a16:creationId xmlns:a16="http://schemas.microsoft.com/office/drawing/2014/main" id="{8F51A6DA-8970-FB46-E4D2-137229B59FB3}"/>
              </a:ext>
            </a:extLst>
          </p:cNvPr>
          <p:cNvPicPr>
            <a:picLocks noChangeAspect="1"/>
          </p:cNvPicPr>
          <p:nvPr/>
        </p:nvPicPr>
        <p:blipFill>
          <a:blip r:embed="rId7"/>
          <a:stretch>
            <a:fillRect/>
          </a:stretch>
        </p:blipFill>
        <p:spPr>
          <a:xfrm>
            <a:off x="359156" y="2994390"/>
            <a:ext cx="3002540" cy="2629128"/>
          </a:xfrm>
          <a:prstGeom prst="rect">
            <a:avLst/>
          </a:prstGeom>
        </p:spPr>
      </p:pic>
      <p:sp>
        <p:nvSpPr>
          <p:cNvPr id="26" name="文本框 25">
            <a:extLst>
              <a:ext uri="{FF2B5EF4-FFF2-40B4-BE49-F238E27FC236}">
                <a16:creationId xmlns:a16="http://schemas.microsoft.com/office/drawing/2014/main" id="{DD34B5E5-A97D-ADAF-A5D4-A2634840F939}"/>
              </a:ext>
            </a:extLst>
          </p:cNvPr>
          <p:cNvSpPr txBox="1"/>
          <p:nvPr/>
        </p:nvSpPr>
        <p:spPr>
          <a:xfrm>
            <a:off x="229305" y="2148937"/>
            <a:ext cx="3000756"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MICoL   WWW2022</a:t>
            </a:r>
            <a:endParaRPr lang="zh-CN" altLang="en-US" sz="2000" dirty="0"/>
          </a:p>
        </p:txBody>
      </p:sp>
    </p:spTree>
    <p:extLst>
      <p:ext uri="{BB962C8B-B14F-4D97-AF65-F5344CB8AC3E}">
        <p14:creationId xmlns:p14="http://schemas.microsoft.com/office/powerpoint/2010/main" val="347402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603F-3BF7-62B7-BD85-512C32D86226}"/>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684F8D6B-507A-A0BE-2F47-6EB809BEBB94}"/>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DBD52D08-E76F-E848-57E9-A8FA4C78BB91}"/>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E180779D-49F7-7F72-BAD9-853BC0BFFDFC}"/>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D37E2CB6-D98D-CC07-5AB2-C8C7616A1BDA}"/>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E6B971A-BC58-CAB0-22F7-B17CDCDE58DA}"/>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4A373889-5EBC-AE33-DB06-3929C893E5B2}"/>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70E7930-28A4-4600-B2B1-EF906604CED5}"/>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1F26A17-F912-39CC-E216-F7D42636E5F8}"/>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4B049E40-369E-3297-B4CC-B9514FC5D8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B9C5FCCA-81C9-8B49-D39B-B77874BF3696}"/>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4F1F059A-EB55-CF29-9C84-A6339983CC12}"/>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45AA9E46-4712-65FF-72A8-DDA73B51DC64}"/>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9/40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5F29985E-5CF6-65A4-FEEA-EBFAE140F414}"/>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99A21A11-D1CF-9E05-2DBB-158C7AF292AB}"/>
              </a:ext>
            </a:extLst>
          </p:cNvPr>
          <p:cNvSpPr txBox="1"/>
          <p:nvPr/>
        </p:nvSpPr>
        <p:spPr>
          <a:xfrm>
            <a:off x="115955" y="635771"/>
            <a:ext cx="9985514"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Graph-Aware LLM Finetuning</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Fint-tune LMs with structure signals on the graph.</a:t>
            </a: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839F6A50-F3A9-38A0-F87F-986A0D5F185A}"/>
              </a:ext>
            </a:extLst>
          </p:cNvPr>
          <p:cNvSpPr txBox="1"/>
          <p:nvPr/>
        </p:nvSpPr>
        <p:spPr>
          <a:xfrm>
            <a:off x="3437311" y="2320601"/>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LinkBERT   ACL2022</a:t>
            </a:r>
            <a:endParaRPr lang="zh-CN" altLang="en-US" sz="2000" dirty="0"/>
          </a:p>
        </p:txBody>
      </p:sp>
      <p:pic>
        <p:nvPicPr>
          <p:cNvPr id="9" name="图片 8">
            <a:extLst>
              <a:ext uri="{FF2B5EF4-FFF2-40B4-BE49-F238E27FC236}">
                <a16:creationId xmlns:a16="http://schemas.microsoft.com/office/drawing/2014/main" id="{A32892F1-B3D6-41A2-8277-651B09F051E9}"/>
              </a:ext>
            </a:extLst>
          </p:cNvPr>
          <p:cNvPicPr>
            <a:picLocks noChangeAspect="1"/>
          </p:cNvPicPr>
          <p:nvPr/>
        </p:nvPicPr>
        <p:blipFill>
          <a:blip r:embed="rId4"/>
          <a:stretch>
            <a:fillRect/>
          </a:stretch>
        </p:blipFill>
        <p:spPr>
          <a:xfrm>
            <a:off x="804321" y="3037134"/>
            <a:ext cx="10583357" cy="2686367"/>
          </a:xfrm>
          <a:prstGeom prst="rect">
            <a:avLst/>
          </a:prstGeom>
        </p:spPr>
      </p:pic>
    </p:spTree>
    <p:extLst>
      <p:ext uri="{BB962C8B-B14F-4D97-AF65-F5344CB8AC3E}">
        <p14:creationId xmlns:p14="http://schemas.microsoft.com/office/powerpoint/2010/main" val="104633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C8C8E-554E-0EFC-4088-1C7F03619A92}"/>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9DD9492D-B7C4-7658-538B-17FD1A68245A}"/>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BA6CE3F8-73D9-5515-5F68-4C2AAA7621EE}"/>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F1082918-5721-BBBE-63FF-94F9B6631D14}"/>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1C4D3115-7713-3654-6063-B600F6314C9C}"/>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4455C2D-A7D1-ED56-4761-D009C85A4ADF}"/>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1F158B0A-3333-DC38-98E0-D28F71ABC0ED}"/>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6DC2FD5D-530B-59BF-1246-C4FC51FC5EE1}"/>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6B04538-28E4-D684-39D6-2BEAC011879E}"/>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6CAEF6F2-1AE2-2F0B-8E97-60E34216A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239ED91F-4DCD-A1FB-996C-8F52AF4C86E0}"/>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C3BF7EBC-92B7-76E8-AAE0-8B5A4DE53DCA}"/>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A14FFFE8-41BC-8E2E-4124-F2C0F2B13715}"/>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10/40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9979B3A1-3BE5-53D5-1DB8-0497A5E502F6}"/>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79181EFB-FC91-3C4F-0457-4ED0A472FB28}"/>
              </a:ext>
            </a:extLst>
          </p:cNvPr>
          <p:cNvSpPr txBox="1"/>
          <p:nvPr/>
        </p:nvSpPr>
        <p:spPr>
          <a:xfrm>
            <a:off x="115955" y="635771"/>
            <a:ext cx="9985514"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Graph-Aware LLM Finetuning</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Fint-tune LMs with structure signals on the graph.</a:t>
            </a: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909B8EB3-9B1D-E1FF-6CB2-68BA92CD60A0}"/>
              </a:ext>
            </a:extLst>
          </p:cNvPr>
          <p:cNvSpPr txBox="1"/>
          <p:nvPr/>
        </p:nvSpPr>
        <p:spPr>
          <a:xfrm>
            <a:off x="3437311" y="2320601"/>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Topological Pretraining   NeurIPS2023</a:t>
            </a:r>
            <a:endParaRPr lang="zh-CN" altLang="en-US" sz="2000" dirty="0"/>
          </a:p>
        </p:txBody>
      </p:sp>
      <p:pic>
        <p:nvPicPr>
          <p:cNvPr id="3" name="图片 2">
            <a:extLst>
              <a:ext uri="{FF2B5EF4-FFF2-40B4-BE49-F238E27FC236}">
                <a16:creationId xmlns:a16="http://schemas.microsoft.com/office/drawing/2014/main" id="{477A1335-E17D-E37E-45C4-705F55CD962B}"/>
              </a:ext>
            </a:extLst>
          </p:cNvPr>
          <p:cNvPicPr>
            <a:picLocks noChangeAspect="1"/>
          </p:cNvPicPr>
          <p:nvPr/>
        </p:nvPicPr>
        <p:blipFill>
          <a:blip r:embed="rId4"/>
          <a:stretch>
            <a:fillRect/>
          </a:stretch>
        </p:blipFill>
        <p:spPr>
          <a:xfrm>
            <a:off x="477959" y="3119533"/>
            <a:ext cx="11153423" cy="2121461"/>
          </a:xfrm>
          <a:prstGeom prst="rect">
            <a:avLst/>
          </a:prstGeom>
        </p:spPr>
      </p:pic>
    </p:spTree>
    <p:extLst>
      <p:ext uri="{BB962C8B-B14F-4D97-AF65-F5344CB8AC3E}">
        <p14:creationId xmlns:p14="http://schemas.microsoft.com/office/powerpoint/2010/main" val="256874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662B-3AA8-C242-A53A-2C9D0EB7B957}"/>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4D33B015-45A6-DB11-4F63-0583A8F68B1F}"/>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811FEB8F-D426-E20A-4893-A1715BB30845}"/>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673EAA4F-A05E-3058-A30E-FF053C36937A}"/>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ADE83913-FB7D-4774-A196-DFA5EC0E8A4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57C2A09-008B-5A31-DDB9-918AF5088A4C}"/>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EE5445E0-0395-ECB9-020D-22908BED2B00}"/>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D4F1689C-6CCF-E0D4-EDDE-7E536AE816B8}"/>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2C4AFDD-33E6-2A11-0ABA-D4A282704E20}"/>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407C047B-08F5-CF1C-59AF-9967C8DC1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98EB9427-A0EE-5202-72A7-161D5710082B}"/>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27A5711A-82AE-64EE-B40E-08477D9DFBA5}"/>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FB20384B-49AB-31C1-6924-A51930F667DA}"/>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11/40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0038A2A4-4B24-53EE-05BB-BDDA121D7DF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4C1E5FAC-6A95-46E9-7C2C-0B42E0732952}"/>
              </a:ext>
            </a:extLst>
          </p:cNvPr>
          <p:cNvSpPr txBox="1"/>
          <p:nvPr/>
        </p:nvSpPr>
        <p:spPr>
          <a:xfrm>
            <a:off x="115955" y="635771"/>
            <a:ext cx="9985514"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Encoder</a:t>
            </a:r>
          </a:p>
        </p:txBody>
      </p:sp>
      <p:pic>
        <p:nvPicPr>
          <p:cNvPr id="11" name="图片 10">
            <a:extLst>
              <a:ext uri="{FF2B5EF4-FFF2-40B4-BE49-F238E27FC236}">
                <a16:creationId xmlns:a16="http://schemas.microsoft.com/office/drawing/2014/main" id="{4A8C15A7-77E8-CB4D-074B-2CF287CF3E04}"/>
              </a:ext>
            </a:extLst>
          </p:cNvPr>
          <p:cNvPicPr>
            <a:picLocks noChangeAspect="1"/>
          </p:cNvPicPr>
          <p:nvPr/>
        </p:nvPicPr>
        <p:blipFill>
          <a:blip r:embed="rId4"/>
          <a:srcRect b="28435"/>
          <a:stretch/>
        </p:blipFill>
        <p:spPr>
          <a:xfrm>
            <a:off x="3437311" y="902934"/>
            <a:ext cx="2217612" cy="1668846"/>
          </a:xfrm>
          <a:prstGeom prst="rect">
            <a:avLst/>
          </a:prstGeom>
        </p:spPr>
      </p:pic>
      <p:pic>
        <p:nvPicPr>
          <p:cNvPr id="12" name="图片 11">
            <a:extLst>
              <a:ext uri="{FF2B5EF4-FFF2-40B4-BE49-F238E27FC236}">
                <a16:creationId xmlns:a16="http://schemas.microsoft.com/office/drawing/2014/main" id="{CD6C2758-75E6-86D2-AAFD-01884426A9AF}"/>
              </a:ext>
            </a:extLst>
          </p:cNvPr>
          <p:cNvPicPr>
            <a:picLocks noChangeAspect="1"/>
          </p:cNvPicPr>
          <p:nvPr/>
        </p:nvPicPr>
        <p:blipFill>
          <a:blip r:embed="rId5"/>
          <a:stretch>
            <a:fillRect/>
          </a:stretch>
        </p:blipFill>
        <p:spPr>
          <a:xfrm>
            <a:off x="5654923" y="1203911"/>
            <a:ext cx="5982218" cy="533446"/>
          </a:xfrm>
          <a:prstGeom prst="rect">
            <a:avLst/>
          </a:prstGeom>
        </p:spPr>
      </p:pic>
      <p:pic>
        <p:nvPicPr>
          <p:cNvPr id="13" name="图片 12">
            <a:extLst>
              <a:ext uri="{FF2B5EF4-FFF2-40B4-BE49-F238E27FC236}">
                <a16:creationId xmlns:a16="http://schemas.microsoft.com/office/drawing/2014/main" id="{6F49BB77-E39B-BABD-DC7D-C671A8D34C42}"/>
              </a:ext>
            </a:extLst>
          </p:cNvPr>
          <p:cNvPicPr>
            <a:picLocks noChangeAspect="1"/>
          </p:cNvPicPr>
          <p:nvPr/>
        </p:nvPicPr>
        <p:blipFill>
          <a:blip r:embed="rId6"/>
          <a:stretch>
            <a:fillRect/>
          </a:stretch>
        </p:blipFill>
        <p:spPr>
          <a:xfrm>
            <a:off x="-1" y="2563739"/>
            <a:ext cx="12192000" cy="3046563"/>
          </a:xfrm>
          <a:prstGeom prst="rect">
            <a:avLst/>
          </a:prstGeom>
        </p:spPr>
      </p:pic>
    </p:spTree>
    <p:extLst>
      <p:ext uri="{BB962C8B-B14F-4D97-AF65-F5344CB8AC3E}">
        <p14:creationId xmlns:p14="http://schemas.microsoft.com/office/powerpoint/2010/main" val="372701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C17D-CC7C-A5E8-6EC2-B4CE62AEA068}"/>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F760B1F9-8BC7-461B-FB66-0F8210FDB03B}"/>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F610BAB0-34CE-1936-5E35-4F57DAE84764}"/>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E2BEC7EE-B8AF-9EC3-79E8-BAB90D28BE78}"/>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E1B7CDA-D877-1266-8BBF-737D24DF16BF}"/>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FC11590-9ED7-2B1C-2423-F95543114CF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17F71FA1-B9F8-99F1-43E7-1FF04AF6E93F}"/>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513C1EE-9966-0289-A9C3-91E5BB877C18}"/>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BB86DCD-2696-677E-1E6C-BF68188A68A8}"/>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BDD3B6B8-8D19-0576-9020-42C1D2152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B6A3FD12-2600-9A18-44EF-D7791A6CF3AC}"/>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9C3A910A-E9C3-8397-0402-59212C438F4A}"/>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3963B620-C912-37C8-689A-4C07F6C06235}"/>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12/40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9B3DB5D9-EEEB-E38B-D15E-CD9C252A2F56}"/>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A6A39B13-4291-6F7F-53DE-87AB109CE4D4}"/>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Encoder</a:t>
            </a:r>
          </a:p>
        </p:txBody>
      </p:sp>
      <p:pic>
        <p:nvPicPr>
          <p:cNvPr id="13" name="图片 12">
            <a:extLst>
              <a:ext uri="{FF2B5EF4-FFF2-40B4-BE49-F238E27FC236}">
                <a16:creationId xmlns:a16="http://schemas.microsoft.com/office/drawing/2014/main" id="{7D78B2E1-9230-B75C-53F1-EC3FF6671BE3}"/>
              </a:ext>
            </a:extLst>
          </p:cNvPr>
          <p:cNvPicPr>
            <a:picLocks noChangeAspect="1"/>
          </p:cNvPicPr>
          <p:nvPr/>
        </p:nvPicPr>
        <p:blipFill>
          <a:blip r:embed="rId4"/>
          <a:srcRect r="77500"/>
          <a:stretch/>
        </p:blipFill>
        <p:spPr>
          <a:xfrm>
            <a:off x="257556" y="2004178"/>
            <a:ext cx="2743200" cy="3046563"/>
          </a:xfrm>
          <a:prstGeom prst="rect">
            <a:avLst/>
          </a:prstGeom>
        </p:spPr>
      </p:pic>
      <p:pic>
        <p:nvPicPr>
          <p:cNvPr id="3" name="图片 2">
            <a:extLst>
              <a:ext uri="{FF2B5EF4-FFF2-40B4-BE49-F238E27FC236}">
                <a16:creationId xmlns:a16="http://schemas.microsoft.com/office/drawing/2014/main" id="{0C584D5E-D5AF-9A91-98FF-FE44BD6B0B3D}"/>
              </a:ext>
            </a:extLst>
          </p:cNvPr>
          <p:cNvPicPr>
            <a:picLocks noChangeAspect="1"/>
          </p:cNvPicPr>
          <p:nvPr/>
        </p:nvPicPr>
        <p:blipFill>
          <a:blip r:embed="rId5"/>
          <a:stretch>
            <a:fillRect/>
          </a:stretch>
        </p:blipFill>
        <p:spPr>
          <a:xfrm>
            <a:off x="3561489" y="2004178"/>
            <a:ext cx="8191434" cy="3166352"/>
          </a:xfrm>
          <a:prstGeom prst="rect">
            <a:avLst/>
          </a:prstGeom>
        </p:spPr>
      </p:pic>
      <p:sp>
        <p:nvSpPr>
          <p:cNvPr id="9" name="文本框 8">
            <a:extLst>
              <a:ext uri="{FF2B5EF4-FFF2-40B4-BE49-F238E27FC236}">
                <a16:creationId xmlns:a16="http://schemas.microsoft.com/office/drawing/2014/main" id="{79A52B7E-A696-A79C-5F9F-9EA79FBA7230}"/>
              </a:ext>
            </a:extLst>
          </p:cNvPr>
          <p:cNvSpPr txBox="1"/>
          <p:nvPr/>
        </p:nvSpPr>
        <p:spPr>
          <a:xfrm>
            <a:off x="5411904" y="1287360"/>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TextGNN   WWW2021</a:t>
            </a:r>
            <a:endParaRPr lang="zh-CN" altLang="en-US" sz="2000" dirty="0"/>
          </a:p>
        </p:txBody>
      </p:sp>
    </p:spTree>
    <p:extLst>
      <p:ext uri="{BB962C8B-B14F-4D97-AF65-F5344CB8AC3E}">
        <p14:creationId xmlns:p14="http://schemas.microsoft.com/office/powerpoint/2010/main" val="2754778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664C-E28E-49EE-E035-E5299994E0EC}"/>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FBF8D62C-0231-1F64-DB14-E472A3CBD7B1}"/>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06497AA9-4460-AEE8-5AD1-5E8A375DB88D}"/>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847DAB6C-44B4-6F5E-DE83-F13E74BB049D}"/>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1DC1AEBF-C76F-FF98-D1D5-3C7A43BC4788}"/>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5B30E57-8D75-D9EA-76D2-8AE946543258}"/>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50C05D8-DF89-21ED-07C3-0A06F8F2384D}"/>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EE59F64-414F-B2E3-5F91-84279710C434}"/>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F3357B5-3BC7-6FDB-82BE-76C86CD91E0A}"/>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BF5C7D21-7B75-B415-094D-F0552F94A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8DF8432B-D8DB-4072-A056-2FD32E6F2FDB}"/>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BA86C063-91B1-871F-C28B-016771A7227A}"/>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ABEF709B-771F-3E14-97B6-9BD8553A8D53}"/>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13/40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7708BB16-FA11-0FE8-739F-C0507CFEB33A}"/>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46ACB35F-16D7-704D-5AD2-96FFDC31456C}"/>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Encoder</a:t>
            </a:r>
          </a:p>
        </p:txBody>
      </p:sp>
      <p:pic>
        <p:nvPicPr>
          <p:cNvPr id="13" name="图片 12">
            <a:extLst>
              <a:ext uri="{FF2B5EF4-FFF2-40B4-BE49-F238E27FC236}">
                <a16:creationId xmlns:a16="http://schemas.microsoft.com/office/drawing/2014/main" id="{5DB8152D-321B-EF8B-F4CA-BD4EFF70A474}"/>
              </a:ext>
            </a:extLst>
          </p:cNvPr>
          <p:cNvPicPr>
            <a:picLocks noChangeAspect="1"/>
          </p:cNvPicPr>
          <p:nvPr/>
        </p:nvPicPr>
        <p:blipFill>
          <a:blip r:embed="rId4"/>
          <a:srcRect l="29091" r="49427"/>
          <a:stretch/>
        </p:blipFill>
        <p:spPr>
          <a:xfrm>
            <a:off x="359156" y="2004178"/>
            <a:ext cx="2619022" cy="3046563"/>
          </a:xfrm>
          <a:prstGeom prst="rect">
            <a:avLst/>
          </a:prstGeom>
        </p:spPr>
      </p:pic>
      <p:sp>
        <p:nvSpPr>
          <p:cNvPr id="9" name="文本框 8">
            <a:extLst>
              <a:ext uri="{FF2B5EF4-FFF2-40B4-BE49-F238E27FC236}">
                <a16:creationId xmlns:a16="http://schemas.microsoft.com/office/drawing/2014/main" id="{B13C91E8-A4B5-8F4B-5D75-C6B6E58A06F6}"/>
              </a:ext>
            </a:extLst>
          </p:cNvPr>
          <p:cNvSpPr txBox="1"/>
          <p:nvPr/>
        </p:nvSpPr>
        <p:spPr>
          <a:xfrm>
            <a:off x="5411904" y="1287360"/>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GIANT   ICLR2022</a:t>
            </a:r>
            <a:endParaRPr lang="zh-CN" altLang="en-US" sz="2000" dirty="0"/>
          </a:p>
        </p:txBody>
      </p:sp>
      <p:pic>
        <p:nvPicPr>
          <p:cNvPr id="11" name="图片 10">
            <a:extLst>
              <a:ext uri="{FF2B5EF4-FFF2-40B4-BE49-F238E27FC236}">
                <a16:creationId xmlns:a16="http://schemas.microsoft.com/office/drawing/2014/main" id="{E2BD0EF0-4B72-EF3C-590E-D467182D4F72}"/>
              </a:ext>
            </a:extLst>
          </p:cNvPr>
          <p:cNvPicPr>
            <a:picLocks noChangeAspect="1"/>
          </p:cNvPicPr>
          <p:nvPr/>
        </p:nvPicPr>
        <p:blipFill>
          <a:blip r:embed="rId5"/>
          <a:stretch>
            <a:fillRect/>
          </a:stretch>
        </p:blipFill>
        <p:spPr>
          <a:xfrm>
            <a:off x="3714324" y="2417037"/>
            <a:ext cx="7885764" cy="2673486"/>
          </a:xfrm>
          <a:prstGeom prst="rect">
            <a:avLst/>
          </a:prstGeom>
        </p:spPr>
      </p:pic>
    </p:spTree>
    <p:extLst>
      <p:ext uri="{BB962C8B-B14F-4D97-AF65-F5344CB8AC3E}">
        <p14:creationId xmlns:p14="http://schemas.microsoft.com/office/powerpoint/2010/main" val="184691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31935-E9A9-C06B-88BB-68497BCCB974}"/>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F5819990-828A-84F3-521E-811F5C43826C}"/>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00663EE8-60F2-70ED-FBA8-13D5A689D4B3}"/>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0D1DF507-2C34-5C1A-AA85-C7371DBF58F1}"/>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6E590A64-6AB0-4412-3DC6-7A80FE7520C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6BBED11C-88AB-D796-75BB-87E232C3D1BB}"/>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E41B00B-2FFE-17F4-E005-DD7BFEF36A3D}"/>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C4B58A7-C073-85FC-3662-F6C767866199}"/>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A7F7459-E63A-F285-5551-737BBDE1B8A3}"/>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B86F3069-9C52-2BFC-137B-76AE7BF50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3C53C6C6-FE5F-AF5B-96E9-DF7990E9D7F1}"/>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A1111640-920A-FD9A-B225-7AC973A64571}"/>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697B91EA-5554-5205-72FB-53607941860A}"/>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14/40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5662CDCC-2139-B2C2-0567-4E1F7A00352C}"/>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D97979A5-1F1E-ADF2-19E7-4FB32C91DBB4}"/>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Encoder</a:t>
            </a:r>
          </a:p>
        </p:txBody>
      </p:sp>
      <p:pic>
        <p:nvPicPr>
          <p:cNvPr id="13" name="图片 12">
            <a:extLst>
              <a:ext uri="{FF2B5EF4-FFF2-40B4-BE49-F238E27FC236}">
                <a16:creationId xmlns:a16="http://schemas.microsoft.com/office/drawing/2014/main" id="{3D9616E7-01F4-C33C-996D-2D7E9A3DBD54}"/>
              </a:ext>
            </a:extLst>
          </p:cNvPr>
          <p:cNvPicPr>
            <a:picLocks noChangeAspect="1"/>
          </p:cNvPicPr>
          <p:nvPr/>
        </p:nvPicPr>
        <p:blipFill>
          <a:blip r:embed="rId4"/>
          <a:srcRect l="29091" r="49427"/>
          <a:stretch/>
        </p:blipFill>
        <p:spPr>
          <a:xfrm>
            <a:off x="359156" y="2004178"/>
            <a:ext cx="2619022" cy="3046563"/>
          </a:xfrm>
          <a:prstGeom prst="rect">
            <a:avLst/>
          </a:prstGeom>
        </p:spPr>
      </p:pic>
      <p:sp>
        <p:nvSpPr>
          <p:cNvPr id="9" name="文本框 8">
            <a:extLst>
              <a:ext uri="{FF2B5EF4-FFF2-40B4-BE49-F238E27FC236}">
                <a16:creationId xmlns:a16="http://schemas.microsoft.com/office/drawing/2014/main" id="{0B142108-0B9D-C74D-8AA6-EE0954182D33}"/>
              </a:ext>
            </a:extLst>
          </p:cNvPr>
          <p:cNvSpPr txBox="1"/>
          <p:nvPr/>
        </p:nvSpPr>
        <p:spPr>
          <a:xfrm>
            <a:off x="5411904" y="1287360"/>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SimTEG   Arxiv.2308</a:t>
            </a:r>
            <a:endParaRPr lang="zh-CN" altLang="en-US" sz="2000" dirty="0"/>
          </a:p>
        </p:txBody>
      </p:sp>
      <p:pic>
        <p:nvPicPr>
          <p:cNvPr id="3" name="图片 2">
            <a:extLst>
              <a:ext uri="{FF2B5EF4-FFF2-40B4-BE49-F238E27FC236}">
                <a16:creationId xmlns:a16="http://schemas.microsoft.com/office/drawing/2014/main" id="{967307A4-243D-EEFF-11F0-06D0CB77C35B}"/>
              </a:ext>
            </a:extLst>
          </p:cNvPr>
          <p:cNvPicPr>
            <a:picLocks noChangeAspect="1"/>
          </p:cNvPicPr>
          <p:nvPr/>
        </p:nvPicPr>
        <p:blipFill>
          <a:blip r:embed="rId5"/>
          <a:stretch>
            <a:fillRect/>
          </a:stretch>
        </p:blipFill>
        <p:spPr>
          <a:xfrm>
            <a:off x="3645300" y="2004178"/>
            <a:ext cx="8215430" cy="3832482"/>
          </a:xfrm>
          <a:prstGeom prst="rect">
            <a:avLst/>
          </a:prstGeom>
        </p:spPr>
      </p:pic>
    </p:spTree>
    <p:extLst>
      <p:ext uri="{BB962C8B-B14F-4D97-AF65-F5344CB8AC3E}">
        <p14:creationId xmlns:p14="http://schemas.microsoft.com/office/powerpoint/2010/main" val="1396081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7245-C496-7FC4-E65F-D25C632E8228}"/>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CD84C72F-6C8B-0786-739E-F8CE34C433B7}"/>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80DE111E-6AE9-E0A1-3B44-D094F7E3434A}"/>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749611BF-C0DE-9309-E01A-BABA1A6D2967}"/>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5668D1AC-426A-74FE-9C0F-D4E43208694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E737299-915C-16F5-0BAE-047B07C70CCE}"/>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722676D-70C0-8731-5A46-65E150035DFF}"/>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97B9D11-A0F2-828C-3168-98326BBA0C11}"/>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8773062-8875-344F-4AEE-7E87525D3858}"/>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676A815B-E034-D389-8964-A7F471B74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7A595BDA-0CFC-B4B0-3AF1-9DF4EBE59BA7}"/>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7362DD07-AD9F-6384-F0A3-21112F88E5B7}"/>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9467B6EF-1F81-49A5-7933-6FFF387C4B22}"/>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15/40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ACD93699-3E45-50C1-95E7-B6801BB5B7A1}"/>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F23C87DC-F8B4-E19D-E794-A2858DE6273C}"/>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Encoder</a:t>
            </a:r>
          </a:p>
        </p:txBody>
      </p:sp>
      <p:pic>
        <p:nvPicPr>
          <p:cNvPr id="13" name="图片 12">
            <a:extLst>
              <a:ext uri="{FF2B5EF4-FFF2-40B4-BE49-F238E27FC236}">
                <a16:creationId xmlns:a16="http://schemas.microsoft.com/office/drawing/2014/main" id="{E9211F94-AC25-A3F0-7F1F-5BE9BF9CB96F}"/>
              </a:ext>
            </a:extLst>
          </p:cNvPr>
          <p:cNvPicPr>
            <a:picLocks noChangeAspect="1"/>
          </p:cNvPicPr>
          <p:nvPr/>
        </p:nvPicPr>
        <p:blipFill>
          <a:blip r:embed="rId4"/>
          <a:srcRect l="29091" r="49427"/>
          <a:stretch/>
        </p:blipFill>
        <p:spPr>
          <a:xfrm>
            <a:off x="359156" y="2004178"/>
            <a:ext cx="2619022" cy="3046563"/>
          </a:xfrm>
          <a:prstGeom prst="rect">
            <a:avLst/>
          </a:prstGeom>
        </p:spPr>
      </p:pic>
      <p:sp>
        <p:nvSpPr>
          <p:cNvPr id="9" name="文本框 8">
            <a:extLst>
              <a:ext uri="{FF2B5EF4-FFF2-40B4-BE49-F238E27FC236}">
                <a16:creationId xmlns:a16="http://schemas.microsoft.com/office/drawing/2014/main" id="{86627CF6-4BCA-03C1-8EAA-D0D55E07029A}"/>
              </a:ext>
            </a:extLst>
          </p:cNvPr>
          <p:cNvSpPr txBox="1"/>
          <p:nvPr/>
        </p:nvSpPr>
        <p:spPr>
          <a:xfrm>
            <a:off x="5411904" y="1287360"/>
            <a:ext cx="449060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MoKGNN</a:t>
            </a:r>
            <a:endParaRPr lang="zh-CN" altLang="en-US" sz="2000" dirty="0"/>
          </a:p>
        </p:txBody>
      </p:sp>
      <p:pic>
        <p:nvPicPr>
          <p:cNvPr id="11" name="图片 10">
            <a:extLst>
              <a:ext uri="{FF2B5EF4-FFF2-40B4-BE49-F238E27FC236}">
                <a16:creationId xmlns:a16="http://schemas.microsoft.com/office/drawing/2014/main" id="{410A8C32-E113-D053-2723-3D73AFEF04DC}"/>
              </a:ext>
            </a:extLst>
          </p:cNvPr>
          <p:cNvPicPr>
            <a:picLocks noChangeAspect="1"/>
          </p:cNvPicPr>
          <p:nvPr/>
        </p:nvPicPr>
        <p:blipFill>
          <a:blip r:embed="rId5"/>
          <a:stretch>
            <a:fillRect/>
          </a:stretch>
        </p:blipFill>
        <p:spPr>
          <a:xfrm>
            <a:off x="3278247" y="2004178"/>
            <a:ext cx="8797798" cy="3365227"/>
          </a:xfrm>
          <a:prstGeom prst="rect">
            <a:avLst/>
          </a:prstGeom>
        </p:spPr>
      </p:pic>
    </p:spTree>
    <p:extLst>
      <p:ext uri="{BB962C8B-B14F-4D97-AF65-F5344CB8AC3E}">
        <p14:creationId xmlns:p14="http://schemas.microsoft.com/office/powerpoint/2010/main" val="355098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66F7-F65A-1686-A690-3A479AACF0D5}"/>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602B2DFB-AC21-5311-7D8A-66347F5E54D1}"/>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C41C0BE1-EEA6-6C4A-21DA-0E0715BBAA13}"/>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891FF8CC-0794-F643-D02D-6DC4FF2A3B97}"/>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D5BBE161-BAAD-0222-47DE-13ED8E0FE183}"/>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935B7A6-5CAB-2334-91EE-AE5D24846784}"/>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F0C3765E-6E57-7365-51B0-3B6973AB1461}"/>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5395D31-1B6B-5C3C-5C0D-2D36E60E5794}"/>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968E77B-42A4-EC5F-9B62-2A1E94FF813E}"/>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17A0342A-DE2A-30B9-922E-44CD75ECF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E9C236BF-2D05-04CD-643B-93C6E28B907C}"/>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895BB79F-0BEC-81C4-8350-9DED14F47A50}"/>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DB324501-8061-B25C-0987-853F2B3353C5}"/>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16/40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86927C51-199D-14A0-68BF-5D0481B4DF83}"/>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43C0D721-A320-EF3E-6F25-66D72D5C4582}"/>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Encoder</a:t>
            </a:r>
          </a:p>
        </p:txBody>
      </p:sp>
      <p:pic>
        <p:nvPicPr>
          <p:cNvPr id="13" name="图片 12">
            <a:extLst>
              <a:ext uri="{FF2B5EF4-FFF2-40B4-BE49-F238E27FC236}">
                <a16:creationId xmlns:a16="http://schemas.microsoft.com/office/drawing/2014/main" id="{B01BEE02-05A5-71C0-CF18-B6B0E743CF19}"/>
              </a:ext>
            </a:extLst>
          </p:cNvPr>
          <p:cNvPicPr>
            <a:picLocks noChangeAspect="1"/>
          </p:cNvPicPr>
          <p:nvPr/>
        </p:nvPicPr>
        <p:blipFill>
          <a:blip r:embed="rId4"/>
          <a:srcRect l="56793" r="23855"/>
          <a:stretch/>
        </p:blipFill>
        <p:spPr>
          <a:xfrm>
            <a:off x="66823" y="2351640"/>
            <a:ext cx="2359378" cy="3046563"/>
          </a:xfrm>
          <a:prstGeom prst="rect">
            <a:avLst/>
          </a:prstGeom>
        </p:spPr>
      </p:pic>
      <p:sp>
        <p:nvSpPr>
          <p:cNvPr id="9" name="文本框 8">
            <a:extLst>
              <a:ext uri="{FF2B5EF4-FFF2-40B4-BE49-F238E27FC236}">
                <a16:creationId xmlns:a16="http://schemas.microsoft.com/office/drawing/2014/main" id="{996502DF-4EA8-234C-0BA0-A841F5BF69FE}"/>
              </a:ext>
            </a:extLst>
          </p:cNvPr>
          <p:cNvSpPr txBox="1"/>
          <p:nvPr/>
        </p:nvSpPr>
        <p:spPr>
          <a:xfrm>
            <a:off x="8648672" y="2004178"/>
            <a:ext cx="3198771"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LLM-GNN ICLR2024</a:t>
            </a:r>
            <a:endParaRPr lang="zh-CN" altLang="en-US" sz="2000" dirty="0"/>
          </a:p>
        </p:txBody>
      </p:sp>
      <p:sp>
        <p:nvSpPr>
          <p:cNvPr id="16" name="文本框 15">
            <a:extLst>
              <a:ext uri="{FF2B5EF4-FFF2-40B4-BE49-F238E27FC236}">
                <a16:creationId xmlns:a16="http://schemas.microsoft.com/office/drawing/2014/main" id="{DEF20003-6520-587A-1455-DA40D2566F5E}"/>
              </a:ext>
            </a:extLst>
          </p:cNvPr>
          <p:cNvSpPr txBox="1"/>
          <p:nvPr/>
        </p:nvSpPr>
        <p:spPr>
          <a:xfrm>
            <a:off x="674768" y="1378870"/>
            <a:ext cx="11172675"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LLMs can be used for data augmentation to generate additional text data.</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87EA4B4-E62B-AA35-E0D0-F1682DAA2061}"/>
              </a:ext>
            </a:extLst>
          </p:cNvPr>
          <p:cNvPicPr>
            <a:picLocks noChangeAspect="1"/>
          </p:cNvPicPr>
          <p:nvPr/>
        </p:nvPicPr>
        <p:blipFill>
          <a:blip r:embed="rId5"/>
          <a:stretch>
            <a:fillRect/>
          </a:stretch>
        </p:blipFill>
        <p:spPr>
          <a:xfrm>
            <a:off x="8533648" y="2546882"/>
            <a:ext cx="3313795" cy="3592052"/>
          </a:xfrm>
          <a:prstGeom prst="rect">
            <a:avLst/>
          </a:prstGeom>
        </p:spPr>
      </p:pic>
      <p:pic>
        <p:nvPicPr>
          <p:cNvPr id="11" name="图片 10">
            <a:extLst>
              <a:ext uri="{FF2B5EF4-FFF2-40B4-BE49-F238E27FC236}">
                <a16:creationId xmlns:a16="http://schemas.microsoft.com/office/drawing/2014/main" id="{C5E425DB-3FDF-C3AD-4F51-14913C8CD5EA}"/>
              </a:ext>
            </a:extLst>
          </p:cNvPr>
          <p:cNvPicPr>
            <a:picLocks noChangeAspect="1"/>
          </p:cNvPicPr>
          <p:nvPr/>
        </p:nvPicPr>
        <p:blipFill>
          <a:blip r:embed="rId6"/>
          <a:stretch>
            <a:fillRect/>
          </a:stretch>
        </p:blipFill>
        <p:spPr>
          <a:xfrm>
            <a:off x="2730251" y="2849855"/>
            <a:ext cx="5499347" cy="3218986"/>
          </a:xfrm>
          <a:prstGeom prst="rect">
            <a:avLst/>
          </a:prstGeom>
        </p:spPr>
      </p:pic>
      <p:sp>
        <p:nvSpPr>
          <p:cNvPr id="12" name="文本框 11">
            <a:extLst>
              <a:ext uri="{FF2B5EF4-FFF2-40B4-BE49-F238E27FC236}">
                <a16:creationId xmlns:a16="http://schemas.microsoft.com/office/drawing/2014/main" id="{532A397D-CF27-1E58-ABDA-B031A194EE68}"/>
              </a:ext>
            </a:extLst>
          </p:cNvPr>
          <p:cNvSpPr txBox="1"/>
          <p:nvPr/>
        </p:nvSpPr>
        <p:spPr>
          <a:xfrm>
            <a:off x="3203205" y="2004178"/>
            <a:ext cx="4553438"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TAPE  ICLR2024</a:t>
            </a:r>
            <a:endParaRPr lang="zh-CN" altLang="en-US" sz="2000" dirty="0"/>
          </a:p>
        </p:txBody>
      </p:sp>
    </p:spTree>
    <p:extLst>
      <p:ext uri="{BB962C8B-B14F-4D97-AF65-F5344CB8AC3E}">
        <p14:creationId xmlns:p14="http://schemas.microsoft.com/office/powerpoint/2010/main" val="1843326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1C90-2923-1386-10FF-C5128248F94C}"/>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932B0D4C-18A5-CACD-B491-AF6B9A54E972}"/>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84C52D21-B10C-2065-6D3C-2EFF67B49CC9}"/>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764696D6-D8EA-B5C6-9D20-333BE847EA72}"/>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265802FC-6FA9-4FDF-D6D5-919BC83B4018}"/>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86AF865-41BF-6A0D-6B4A-EE5B3C35C5CE}"/>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C2AE053-4EA8-5C7E-EA65-EF60548F8B41}"/>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625C2FEA-82BC-2CB6-0845-994AF72DFDB4}"/>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94A1D73-A312-DEA8-0BB5-4204E41B35DB}"/>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05F82622-6C60-FD11-5ABE-91403A7B0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3FB41138-9F33-F305-F52C-12FD972BFBBA}"/>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B8732593-F363-C904-57B5-13207B59BD5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255BF963-94E2-50EC-A094-5D16EB83CA39}"/>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17/40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43575724-703E-2C78-ACDB-0AF314D98E33}"/>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E2BD87A2-5456-3346-DAC6-352C6D301A71}"/>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Aligner</a:t>
            </a:r>
          </a:p>
        </p:txBody>
      </p:sp>
      <p:sp>
        <p:nvSpPr>
          <p:cNvPr id="16" name="文本框 15">
            <a:extLst>
              <a:ext uri="{FF2B5EF4-FFF2-40B4-BE49-F238E27FC236}">
                <a16:creationId xmlns:a16="http://schemas.microsoft.com/office/drawing/2014/main" id="{485AF65C-611F-7118-52CD-07607AB3878D}"/>
              </a:ext>
            </a:extLst>
          </p:cNvPr>
          <p:cNvSpPr txBox="1"/>
          <p:nvPr/>
        </p:nvSpPr>
        <p:spPr>
          <a:xfrm>
            <a:off x="674768" y="1378870"/>
            <a:ext cx="11172675"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LLMs and GNNs can mutually enhance each other. </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3288B5A5-37A3-4485-9259-8A79FDA2EAAA}"/>
              </a:ext>
            </a:extLst>
          </p:cNvPr>
          <p:cNvPicPr>
            <a:picLocks noChangeAspect="1"/>
          </p:cNvPicPr>
          <p:nvPr/>
        </p:nvPicPr>
        <p:blipFill>
          <a:blip r:embed="rId4"/>
          <a:stretch>
            <a:fillRect/>
          </a:stretch>
        </p:blipFill>
        <p:spPr>
          <a:xfrm>
            <a:off x="674768" y="2004178"/>
            <a:ext cx="11015911" cy="3833926"/>
          </a:xfrm>
          <a:prstGeom prst="rect">
            <a:avLst/>
          </a:prstGeom>
        </p:spPr>
      </p:pic>
    </p:spTree>
    <p:extLst>
      <p:ext uri="{BB962C8B-B14F-4D97-AF65-F5344CB8AC3E}">
        <p14:creationId xmlns:p14="http://schemas.microsoft.com/office/powerpoint/2010/main" val="365790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3EDB0455-022B-47DF-BE0C-D4D9CD14FEE9}"/>
              </a:ext>
            </a:extLst>
          </p:cNvPr>
          <p:cNvGrpSpPr/>
          <p:nvPr/>
        </p:nvGrpSpPr>
        <p:grpSpPr>
          <a:xfrm>
            <a:off x="-2846303" y="549166"/>
            <a:ext cx="5692606" cy="5704251"/>
            <a:chOff x="6837615" y="1057276"/>
            <a:chExt cx="4768950" cy="4778706"/>
          </a:xfrm>
        </p:grpSpPr>
        <p:pic>
          <p:nvPicPr>
            <p:cNvPr id="28" name="图片 27">
              <a:extLst>
                <a:ext uri="{FF2B5EF4-FFF2-40B4-BE49-F238E27FC236}">
                  <a16:creationId xmlns:a16="http://schemas.microsoft.com/office/drawing/2014/main" id="{CD34405A-1906-40F8-9394-9B33C904BDBD}"/>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0647"/>
                      </a14:imgEffect>
                      <a14:imgEffect>
                        <a14:saturation sat="111000"/>
                      </a14:imgEffect>
                    </a14:imgLayer>
                  </a14:imgProps>
                </a:ext>
                <a:ext uri="{28A0092B-C50C-407E-A947-70E740481C1C}">
                  <a14:useLocalDpi xmlns:a14="http://schemas.microsoft.com/office/drawing/2010/main" val="0"/>
                </a:ext>
              </a:extLst>
            </a:blip>
            <a:stretch>
              <a:fillRect/>
            </a:stretch>
          </p:blipFill>
          <p:spPr>
            <a:xfrm>
              <a:off x="6845683" y="1057276"/>
              <a:ext cx="4760882" cy="4768950"/>
            </a:xfrm>
            <a:prstGeom prst="rect">
              <a:avLst/>
            </a:prstGeom>
          </p:spPr>
        </p:pic>
        <p:sp>
          <p:nvSpPr>
            <p:cNvPr id="29" name="椭圆 28">
              <a:extLst>
                <a:ext uri="{FF2B5EF4-FFF2-40B4-BE49-F238E27FC236}">
                  <a16:creationId xmlns:a16="http://schemas.microsoft.com/office/drawing/2014/main" id="{5EDC6F7B-B672-4A5B-8B65-7580C2533AEC}"/>
                </a:ext>
              </a:extLst>
            </p:cNvPr>
            <p:cNvSpPr/>
            <p:nvPr/>
          </p:nvSpPr>
          <p:spPr>
            <a:xfrm>
              <a:off x="6837615" y="1067032"/>
              <a:ext cx="4768950" cy="4768950"/>
            </a:xfrm>
            <a:prstGeom prst="ellipse">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grpSp>
      <p:sp>
        <p:nvSpPr>
          <p:cNvPr id="20" name="矩形 19">
            <a:extLst>
              <a:ext uri="{FF2B5EF4-FFF2-40B4-BE49-F238E27FC236}">
                <a16:creationId xmlns:a16="http://schemas.microsoft.com/office/drawing/2014/main" id="{88D78CCE-DC4F-4396-A8A7-920FEB7A9B36}"/>
              </a:ext>
            </a:extLst>
          </p:cNvPr>
          <p:cNvSpPr/>
          <p:nvPr/>
        </p:nvSpPr>
        <p:spPr>
          <a:xfrm>
            <a:off x="5966690" y="0"/>
            <a:ext cx="6225309" cy="6857997"/>
          </a:xfrm>
          <a:prstGeom prst="rect">
            <a:avLst/>
          </a:prstGeom>
          <a:solidFill>
            <a:schemeClr val="accent3">
              <a:alpha val="14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49849D37-0663-40C9-82DA-8217698BCBBA}"/>
              </a:ext>
            </a:extLst>
          </p:cNvPr>
          <p:cNvCxnSpPr>
            <a:cxnSpLocks/>
          </p:cNvCxnSpPr>
          <p:nvPr/>
        </p:nvCxnSpPr>
        <p:spPr>
          <a:xfrm>
            <a:off x="299700" y="6450878"/>
            <a:ext cx="928737" cy="0"/>
          </a:xfrm>
          <a:prstGeom prst="line">
            <a:avLst/>
          </a:prstGeom>
          <a:ln w="38100">
            <a:solidFill>
              <a:srgbClr val="A61026"/>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C4E4340C-37FF-43F1-B79B-E4F98AC44666}"/>
              </a:ext>
            </a:extLst>
          </p:cNvPr>
          <p:cNvSpPr txBox="1"/>
          <p:nvPr/>
        </p:nvSpPr>
        <p:spPr>
          <a:xfrm>
            <a:off x="452583" y="3401292"/>
            <a:ext cx="2133600" cy="769441"/>
          </a:xfrm>
          <a:prstGeom prst="rect">
            <a:avLst/>
          </a:prstGeom>
          <a:noFill/>
        </p:spPr>
        <p:txBody>
          <a:bodyPr wrap="square" rtlCol="0">
            <a:spAutoFit/>
          </a:bodyPr>
          <a:lstStyle/>
          <a:p>
            <a:pPr algn="dist"/>
            <a:r>
              <a:rPr lang="zh-CN" altLang="en-US" sz="4400" dirty="0">
                <a:latin typeface="思源宋体 Heavy" panose="02020900000000000000" pitchFamily="18" charset="-122"/>
                <a:ea typeface="思源宋体 Heavy" panose="02020900000000000000" pitchFamily="18" charset="-122"/>
              </a:rPr>
              <a:t>目</a:t>
            </a:r>
            <a:r>
              <a:rPr lang="en-US" altLang="zh-CN" sz="4400" dirty="0">
                <a:solidFill>
                  <a:srgbClr val="810D29"/>
                </a:solidFill>
                <a:latin typeface="思源宋体 Heavy" panose="02020900000000000000" pitchFamily="18" charset="-122"/>
                <a:ea typeface="思源宋体 Heavy" panose="02020900000000000000" pitchFamily="18" charset="-122"/>
              </a:rPr>
              <a:t>/</a:t>
            </a:r>
            <a:r>
              <a:rPr lang="zh-CN" altLang="en-US" sz="4400" dirty="0">
                <a:solidFill>
                  <a:srgbClr val="810D29"/>
                </a:solidFill>
                <a:latin typeface="思源宋体 Heavy" panose="02020900000000000000" pitchFamily="18" charset="-122"/>
                <a:ea typeface="思源宋体 Heavy" panose="02020900000000000000" pitchFamily="18" charset="-122"/>
              </a:rPr>
              <a:t>录</a:t>
            </a:r>
          </a:p>
        </p:txBody>
      </p:sp>
      <p:sp>
        <p:nvSpPr>
          <p:cNvPr id="7" name="文本框 6">
            <a:extLst>
              <a:ext uri="{FF2B5EF4-FFF2-40B4-BE49-F238E27FC236}">
                <a16:creationId xmlns:a16="http://schemas.microsoft.com/office/drawing/2014/main" id="{B0C67FED-1A7E-4888-B169-029F12442D01}"/>
              </a:ext>
            </a:extLst>
          </p:cNvPr>
          <p:cNvSpPr txBox="1"/>
          <p:nvPr/>
        </p:nvSpPr>
        <p:spPr>
          <a:xfrm>
            <a:off x="618836" y="4185100"/>
            <a:ext cx="1801090" cy="461665"/>
          </a:xfrm>
          <a:prstGeom prst="rect">
            <a:avLst/>
          </a:prstGeom>
          <a:noFill/>
        </p:spPr>
        <p:txBody>
          <a:bodyPr wrap="square" rtlCol="0">
            <a:spAutoFit/>
          </a:bodyPr>
          <a:lstStyle/>
          <a:p>
            <a:pPr algn="dist"/>
            <a:r>
              <a:rPr lang="en-US" altLang="zh-CN" sz="2400" dirty="0">
                <a:latin typeface="黑体" panose="02010609060101010101" pitchFamily="49" charset="-122"/>
                <a:ea typeface="黑体" panose="02010609060101010101" pitchFamily="49" charset="-122"/>
              </a:rPr>
              <a:t>CONTENES</a:t>
            </a:r>
            <a:endParaRPr lang="zh-CN" altLang="en-US" sz="2400" dirty="0">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a16="http://schemas.microsoft.com/office/drawing/2014/main" id="{799ACA7A-8879-4B0E-BA91-944939E836B6}"/>
              </a:ext>
            </a:extLst>
          </p:cNvPr>
          <p:cNvSpPr txBox="1"/>
          <p:nvPr/>
        </p:nvSpPr>
        <p:spPr>
          <a:xfrm>
            <a:off x="720435" y="4574207"/>
            <a:ext cx="1597891" cy="369332"/>
          </a:xfrm>
          <a:prstGeom prst="rect">
            <a:avLst/>
          </a:prstGeom>
          <a:noFill/>
        </p:spPr>
        <p:txBody>
          <a:bodyPr wrap="square" rtlCol="0">
            <a:spAutoFit/>
          </a:bodyPr>
          <a:lstStyle/>
          <a:p>
            <a:pPr algn="dist"/>
            <a:r>
              <a:rPr lang="en-US" altLang="zh-CN" dirty="0">
                <a:latin typeface="黑体" panose="02010609060101010101" pitchFamily="49" charset="-122"/>
                <a:ea typeface="黑体" panose="02010609060101010101" pitchFamily="49" charset="-122"/>
              </a:rPr>
              <a:t>PAGE</a:t>
            </a:r>
            <a:endParaRPr lang="zh-CN" altLang="en-US" dirty="0">
              <a:latin typeface="黑体" panose="02010609060101010101" pitchFamily="49" charset="-122"/>
              <a:ea typeface="黑体" panose="02010609060101010101" pitchFamily="49" charset="-122"/>
            </a:endParaRPr>
          </a:p>
        </p:txBody>
      </p:sp>
      <p:grpSp>
        <p:nvGrpSpPr>
          <p:cNvPr id="31" name="组合 30">
            <a:extLst>
              <a:ext uri="{FF2B5EF4-FFF2-40B4-BE49-F238E27FC236}">
                <a16:creationId xmlns:a16="http://schemas.microsoft.com/office/drawing/2014/main" id="{4EE3EA46-70A0-4440-89F9-840A6FEDB18A}"/>
              </a:ext>
            </a:extLst>
          </p:cNvPr>
          <p:cNvGrpSpPr/>
          <p:nvPr/>
        </p:nvGrpSpPr>
        <p:grpSpPr>
          <a:xfrm>
            <a:off x="6613236" y="674255"/>
            <a:ext cx="4618182" cy="868218"/>
            <a:chOff x="6613236" y="674255"/>
            <a:chExt cx="4618182" cy="868218"/>
          </a:xfrm>
        </p:grpSpPr>
        <p:sp>
          <p:nvSpPr>
            <p:cNvPr id="19" name="矩形 18">
              <a:extLst>
                <a:ext uri="{FF2B5EF4-FFF2-40B4-BE49-F238E27FC236}">
                  <a16:creationId xmlns:a16="http://schemas.microsoft.com/office/drawing/2014/main" id="{DA20AB3D-5CFF-4E5F-982D-60EB8DB93E7A}"/>
                </a:ext>
              </a:extLst>
            </p:cNvPr>
            <p:cNvSpPr/>
            <p:nvPr/>
          </p:nvSpPr>
          <p:spPr>
            <a:xfrm>
              <a:off x="6613236" y="674255"/>
              <a:ext cx="4618182" cy="868218"/>
            </a:xfrm>
            <a:prstGeom prst="rect">
              <a:avLst/>
            </a:prstGeom>
            <a:solidFill>
              <a:schemeClr val="bg1"/>
            </a:solidFill>
            <a:ln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AEB5A686-A97C-4EED-BF04-AB4AA265BA12}"/>
                </a:ext>
              </a:extLst>
            </p:cNvPr>
            <p:cNvSpPr txBox="1"/>
            <p:nvPr/>
          </p:nvSpPr>
          <p:spPr>
            <a:xfrm>
              <a:off x="6742546" y="711200"/>
              <a:ext cx="775854" cy="707886"/>
            </a:xfrm>
            <a:prstGeom prst="rect">
              <a:avLst/>
            </a:prstGeom>
            <a:noFill/>
          </p:spPr>
          <p:txBody>
            <a:bodyPr wrap="square" rtlCol="0">
              <a:spAutoFit/>
            </a:bodyPr>
            <a:lstStyle/>
            <a:p>
              <a:pPr algn="dist"/>
              <a:r>
                <a:rPr lang="en-US" altLang="zh-CN" sz="4000" b="1" dirty="0">
                  <a:latin typeface="黑体" panose="02010609060101010101" pitchFamily="49" charset="-122"/>
                  <a:ea typeface="黑体" panose="02010609060101010101" pitchFamily="49" charset="-122"/>
                </a:rPr>
                <a:t>01</a:t>
              </a:r>
              <a:endParaRPr lang="zh-CN" altLang="en-US" sz="4000" b="1" dirty="0">
                <a:latin typeface="黑体" panose="02010609060101010101" pitchFamily="49" charset="-122"/>
                <a:ea typeface="黑体" panose="02010609060101010101" pitchFamily="49" charset="-122"/>
              </a:endParaRPr>
            </a:p>
          </p:txBody>
        </p:sp>
        <p:cxnSp>
          <p:nvCxnSpPr>
            <p:cNvPr id="22" name="直接连接符 21">
              <a:extLst>
                <a:ext uri="{FF2B5EF4-FFF2-40B4-BE49-F238E27FC236}">
                  <a16:creationId xmlns:a16="http://schemas.microsoft.com/office/drawing/2014/main" id="{7D2A9FF8-D534-4387-986B-E3024A556575}"/>
                </a:ext>
              </a:extLst>
            </p:cNvPr>
            <p:cNvCxnSpPr>
              <a:cxnSpLocks/>
            </p:cNvCxnSpPr>
            <p:nvPr/>
          </p:nvCxnSpPr>
          <p:spPr>
            <a:xfrm>
              <a:off x="7966363" y="683491"/>
              <a:ext cx="3265055" cy="8515"/>
            </a:xfrm>
            <a:prstGeom prst="line">
              <a:avLst/>
            </a:prstGeom>
            <a:ln w="38100">
              <a:solidFill>
                <a:srgbClr val="A61026"/>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8F513882-ED2B-4C2C-BB67-1D8AA86A817C}"/>
                </a:ext>
              </a:extLst>
            </p:cNvPr>
            <p:cNvSpPr txBox="1"/>
            <p:nvPr/>
          </p:nvSpPr>
          <p:spPr>
            <a:xfrm>
              <a:off x="7970979" y="834310"/>
              <a:ext cx="2927928" cy="461665"/>
            </a:xfrm>
            <a:prstGeom prst="rect">
              <a:avLst/>
            </a:prstGeom>
            <a:noFill/>
          </p:spPr>
          <p:txBody>
            <a:bodyPr wrap="square" rtlCol="0">
              <a:spAutoFit/>
            </a:bodyPr>
            <a:lstStyle/>
            <a:p>
              <a:pPr algn="dist"/>
              <a:r>
                <a:rPr lang="zh-CN" altLang="en-US" sz="2400" dirty="0">
                  <a:latin typeface="黑体" panose="02010609060101010101" pitchFamily="49" charset="-122"/>
                  <a:ea typeface="黑体" panose="02010609060101010101" pitchFamily="49" charset="-122"/>
                </a:rPr>
                <a:t>背景工作</a:t>
              </a:r>
            </a:p>
          </p:txBody>
        </p:sp>
      </p:grpSp>
      <p:grpSp>
        <p:nvGrpSpPr>
          <p:cNvPr id="32" name="组合 31">
            <a:extLst>
              <a:ext uri="{FF2B5EF4-FFF2-40B4-BE49-F238E27FC236}">
                <a16:creationId xmlns:a16="http://schemas.microsoft.com/office/drawing/2014/main" id="{8B89ACFB-23D9-4D96-AC62-64CBB2FBBDF1}"/>
              </a:ext>
            </a:extLst>
          </p:cNvPr>
          <p:cNvGrpSpPr/>
          <p:nvPr/>
        </p:nvGrpSpPr>
        <p:grpSpPr>
          <a:xfrm>
            <a:off x="6608618" y="2194534"/>
            <a:ext cx="4618182" cy="868218"/>
            <a:chOff x="6613236" y="674255"/>
            <a:chExt cx="4618182" cy="868218"/>
          </a:xfrm>
        </p:grpSpPr>
        <p:sp>
          <p:nvSpPr>
            <p:cNvPr id="33" name="矩形 32">
              <a:extLst>
                <a:ext uri="{FF2B5EF4-FFF2-40B4-BE49-F238E27FC236}">
                  <a16:creationId xmlns:a16="http://schemas.microsoft.com/office/drawing/2014/main" id="{7AFEE072-C5A5-44D9-8322-D4C6D1B0A310}"/>
                </a:ext>
              </a:extLst>
            </p:cNvPr>
            <p:cNvSpPr/>
            <p:nvPr/>
          </p:nvSpPr>
          <p:spPr>
            <a:xfrm>
              <a:off x="6613236" y="674255"/>
              <a:ext cx="4618182" cy="868218"/>
            </a:xfrm>
            <a:prstGeom prst="rect">
              <a:avLst/>
            </a:prstGeom>
            <a:solidFill>
              <a:schemeClr val="bg1"/>
            </a:solidFill>
            <a:ln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1ECF7ED6-D70B-4621-BE71-3CAFF385E1F1}"/>
                </a:ext>
              </a:extLst>
            </p:cNvPr>
            <p:cNvSpPr txBox="1"/>
            <p:nvPr/>
          </p:nvSpPr>
          <p:spPr>
            <a:xfrm>
              <a:off x="6742546" y="711200"/>
              <a:ext cx="775854" cy="707886"/>
            </a:xfrm>
            <a:prstGeom prst="rect">
              <a:avLst/>
            </a:prstGeom>
            <a:noFill/>
          </p:spPr>
          <p:txBody>
            <a:bodyPr wrap="square" rtlCol="0">
              <a:spAutoFit/>
            </a:bodyPr>
            <a:lstStyle/>
            <a:p>
              <a:pPr algn="dist"/>
              <a:r>
                <a:rPr lang="en-US" altLang="zh-CN" sz="4000" b="1" dirty="0">
                  <a:latin typeface="黑体" panose="02010609060101010101" pitchFamily="49" charset="-122"/>
                  <a:ea typeface="黑体" panose="02010609060101010101" pitchFamily="49" charset="-122"/>
                </a:rPr>
                <a:t>02</a:t>
              </a:r>
              <a:endParaRPr lang="zh-CN" altLang="en-US" sz="4000" b="1" dirty="0">
                <a:latin typeface="黑体" panose="02010609060101010101" pitchFamily="49" charset="-122"/>
                <a:ea typeface="黑体" panose="02010609060101010101" pitchFamily="49" charset="-122"/>
              </a:endParaRPr>
            </a:p>
          </p:txBody>
        </p:sp>
        <p:cxnSp>
          <p:nvCxnSpPr>
            <p:cNvPr id="35" name="直接连接符 34">
              <a:extLst>
                <a:ext uri="{FF2B5EF4-FFF2-40B4-BE49-F238E27FC236}">
                  <a16:creationId xmlns:a16="http://schemas.microsoft.com/office/drawing/2014/main" id="{12D736CE-589F-4A9F-B32B-DA1F66650EBE}"/>
                </a:ext>
              </a:extLst>
            </p:cNvPr>
            <p:cNvCxnSpPr>
              <a:cxnSpLocks/>
            </p:cNvCxnSpPr>
            <p:nvPr/>
          </p:nvCxnSpPr>
          <p:spPr>
            <a:xfrm>
              <a:off x="7966363" y="683491"/>
              <a:ext cx="3265055" cy="8515"/>
            </a:xfrm>
            <a:prstGeom prst="line">
              <a:avLst/>
            </a:prstGeom>
            <a:ln w="38100">
              <a:solidFill>
                <a:srgbClr val="A61026"/>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525D8CDD-E6D4-4679-A16C-ABB6DD942AD6}"/>
                </a:ext>
              </a:extLst>
            </p:cNvPr>
            <p:cNvSpPr txBox="1"/>
            <p:nvPr/>
          </p:nvSpPr>
          <p:spPr>
            <a:xfrm>
              <a:off x="7970979" y="834310"/>
              <a:ext cx="2927928" cy="461665"/>
            </a:xfrm>
            <a:prstGeom prst="rect">
              <a:avLst/>
            </a:prstGeom>
            <a:noFill/>
          </p:spPr>
          <p:txBody>
            <a:bodyPr wrap="square" rtlCol="0">
              <a:spAutoFit/>
            </a:bodyPr>
            <a:lstStyle/>
            <a:p>
              <a:pPr algn="dist"/>
              <a:r>
                <a:rPr lang="zh-CN" altLang="en-US" sz="2400" dirty="0">
                  <a:latin typeface="黑体" panose="02010609060101010101" pitchFamily="49" charset="-122"/>
                  <a:ea typeface="黑体" panose="02010609060101010101" pitchFamily="49" charset="-122"/>
                </a:rPr>
                <a:t>方法研究</a:t>
              </a:r>
            </a:p>
          </p:txBody>
        </p:sp>
      </p:grpSp>
      <p:grpSp>
        <p:nvGrpSpPr>
          <p:cNvPr id="37" name="组合 36">
            <a:extLst>
              <a:ext uri="{FF2B5EF4-FFF2-40B4-BE49-F238E27FC236}">
                <a16:creationId xmlns:a16="http://schemas.microsoft.com/office/drawing/2014/main" id="{15062EE5-1590-420D-A315-604DF6DB1BBE}"/>
              </a:ext>
            </a:extLst>
          </p:cNvPr>
          <p:cNvGrpSpPr/>
          <p:nvPr/>
        </p:nvGrpSpPr>
        <p:grpSpPr>
          <a:xfrm>
            <a:off x="6608618" y="3680007"/>
            <a:ext cx="4618182" cy="868218"/>
            <a:chOff x="6613236" y="674255"/>
            <a:chExt cx="4618182" cy="868218"/>
          </a:xfrm>
        </p:grpSpPr>
        <p:sp>
          <p:nvSpPr>
            <p:cNvPr id="38" name="矩形 37">
              <a:extLst>
                <a:ext uri="{FF2B5EF4-FFF2-40B4-BE49-F238E27FC236}">
                  <a16:creationId xmlns:a16="http://schemas.microsoft.com/office/drawing/2014/main" id="{C3816C2D-CA59-43DF-9130-4B4A471C69A5}"/>
                </a:ext>
              </a:extLst>
            </p:cNvPr>
            <p:cNvSpPr/>
            <p:nvPr/>
          </p:nvSpPr>
          <p:spPr>
            <a:xfrm>
              <a:off x="6613236" y="674255"/>
              <a:ext cx="4618182" cy="868218"/>
            </a:xfrm>
            <a:prstGeom prst="rect">
              <a:avLst/>
            </a:prstGeom>
            <a:solidFill>
              <a:schemeClr val="bg1"/>
            </a:solidFill>
            <a:ln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文本框 38">
              <a:extLst>
                <a:ext uri="{FF2B5EF4-FFF2-40B4-BE49-F238E27FC236}">
                  <a16:creationId xmlns:a16="http://schemas.microsoft.com/office/drawing/2014/main" id="{BA34B21E-199A-4DE4-9D7A-7FE4671B51E6}"/>
                </a:ext>
              </a:extLst>
            </p:cNvPr>
            <p:cNvSpPr txBox="1"/>
            <p:nvPr/>
          </p:nvSpPr>
          <p:spPr>
            <a:xfrm>
              <a:off x="6742546" y="711200"/>
              <a:ext cx="775854" cy="707886"/>
            </a:xfrm>
            <a:prstGeom prst="rect">
              <a:avLst/>
            </a:prstGeom>
            <a:noFill/>
          </p:spPr>
          <p:txBody>
            <a:bodyPr wrap="square" rtlCol="0">
              <a:spAutoFit/>
            </a:bodyPr>
            <a:lstStyle/>
            <a:p>
              <a:pPr algn="dist"/>
              <a:r>
                <a:rPr lang="en-US" altLang="zh-CN" sz="4000" b="1" dirty="0">
                  <a:latin typeface="黑体" panose="02010609060101010101" pitchFamily="49" charset="-122"/>
                  <a:ea typeface="黑体" panose="02010609060101010101" pitchFamily="49" charset="-122"/>
                </a:rPr>
                <a:t>03</a:t>
              </a:r>
              <a:endParaRPr lang="zh-CN" altLang="en-US" sz="4000" b="1" dirty="0">
                <a:latin typeface="黑体" panose="02010609060101010101" pitchFamily="49" charset="-122"/>
                <a:ea typeface="黑体" panose="02010609060101010101" pitchFamily="49" charset="-122"/>
              </a:endParaRPr>
            </a:p>
          </p:txBody>
        </p:sp>
        <p:cxnSp>
          <p:nvCxnSpPr>
            <p:cNvPr id="40" name="直接连接符 39">
              <a:extLst>
                <a:ext uri="{FF2B5EF4-FFF2-40B4-BE49-F238E27FC236}">
                  <a16:creationId xmlns:a16="http://schemas.microsoft.com/office/drawing/2014/main" id="{958E0654-C6EF-4F75-9877-AB066F9F4123}"/>
                </a:ext>
              </a:extLst>
            </p:cNvPr>
            <p:cNvCxnSpPr>
              <a:cxnSpLocks/>
            </p:cNvCxnSpPr>
            <p:nvPr/>
          </p:nvCxnSpPr>
          <p:spPr>
            <a:xfrm>
              <a:off x="7966363" y="683491"/>
              <a:ext cx="3265055" cy="8515"/>
            </a:xfrm>
            <a:prstGeom prst="line">
              <a:avLst/>
            </a:prstGeom>
            <a:ln w="38100">
              <a:solidFill>
                <a:srgbClr val="A61026"/>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9976268D-9916-4D73-A120-43F73A5D8026}"/>
                </a:ext>
              </a:extLst>
            </p:cNvPr>
            <p:cNvSpPr txBox="1"/>
            <p:nvPr/>
          </p:nvSpPr>
          <p:spPr>
            <a:xfrm>
              <a:off x="7970979" y="834310"/>
              <a:ext cx="2927928" cy="461665"/>
            </a:xfrm>
            <a:prstGeom prst="rect">
              <a:avLst/>
            </a:prstGeom>
            <a:noFill/>
          </p:spPr>
          <p:txBody>
            <a:bodyPr wrap="square" rtlCol="0">
              <a:spAutoFit/>
            </a:bodyPr>
            <a:lstStyle/>
            <a:p>
              <a:pPr algn="dist"/>
              <a:r>
                <a:rPr lang="zh-CN" altLang="en-US" sz="2400" dirty="0">
                  <a:latin typeface="黑体" panose="02010609060101010101" pitchFamily="49" charset="-122"/>
                  <a:ea typeface="黑体" panose="02010609060101010101" pitchFamily="49" charset="-122"/>
                </a:rPr>
                <a:t>实验分析</a:t>
              </a:r>
            </a:p>
          </p:txBody>
        </p:sp>
      </p:grpSp>
      <p:grpSp>
        <p:nvGrpSpPr>
          <p:cNvPr id="42" name="组合 41">
            <a:extLst>
              <a:ext uri="{FF2B5EF4-FFF2-40B4-BE49-F238E27FC236}">
                <a16:creationId xmlns:a16="http://schemas.microsoft.com/office/drawing/2014/main" id="{4479E49B-8C8B-4C8E-992B-036A3E06C73D}"/>
              </a:ext>
            </a:extLst>
          </p:cNvPr>
          <p:cNvGrpSpPr/>
          <p:nvPr/>
        </p:nvGrpSpPr>
        <p:grpSpPr>
          <a:xfrm>
            <a:off x="6608618" y="5187490"/>
            <a:ext cx="4618182" cy="868218"/>
            <a:chOff x="6613236" y="674255"/>
            <a:chExt cx="4618182" cy="868218"/>
          </a:xfrm>
        </p:grpSpPr>
        <p:sp>
          <p:nvSpPr>
            <p:cNvPr id="43" name="矩形 42">
              <a:extLst>
                <a:ext uri="{FF2B5EF4-FFF2-40B4-BE49-F238E27FC236}">
                  <a16:creationId xmlns:a16="http://schemas.microsoft.com/office/drawing/2014/main" id="{821621BD-6237-42F0-8F67-0ACDCDB5E19E}"/>
                </a:ext>
              </a:extLst>
            </p:cNvPr>
            <p:cNvSpPr/>
            <p:nvPr/>
          </p:nvSpPr>
          <p:spPr>
            <a:xfrm>
              <a:off x="6613236" y="674255"/>
              <a:ext cx="4618182" cy="868218"/>
            </a:xfrm>
            <a:prstGeom prst="rect">
              <a:avLst/>
            </a:prstGeom>
            <a:solidFill>
              <a:schemeClr val="bg1"/>
            </a:solidFill>
            <a:ln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a:extLst>
                <a:ext uri="{FF2B5EF4-FFF2-40B4-BE49-F238E27FC236}">
                  <a16:creationId xmlns:a16="http://schemas.microsoft.com/office/drawing/2014/main" id="{83242D8F-75F2-4BB0-86C6-64DF2EB7E433}"/>
                </a:ext>
              </a:extLst>
            </p:cNvPr>
            <p:cNvSpPr txBox="1"/>
            <p:nvPr/>
          </p:nvSpPr>
          <p:spPr>
            <a:xfrm>
              <a:off x="6742546" y="711200"/>
              <a:ext cx="775854" cy="707886"/>
            </a:xfrm>
            <a:prstGeom prst="rect">
              <a:avLst/>
            </a:prstGeom>
            <a:noFill/>
          </p:spPr>
          <p:txBody>
            <a:bodyPr wrap="square" rtlCol="0">
              <a:spAutoFit/>
            </a:bodyPr>
            <a:lstStyle/>
            <a:p>
              <a:pPr algn="dist"/>
              <a:r>
                <a:rPr lang="en-US" altLang="zh-CN" sz="4000" b="1" dirty="0">
                  <a:latin typeface="黑体" panose="02010609060101010101" pitchFamily="49" charset="-122"/>
                  <a:ea typeface="黑体" panose="02010609060101010101" pitchFamily="49" charset="-122"/>
                </a:rPr>
                <a:t>04</a:t>
              </a:r>
              <a:endParaRPr lang="zh-CN" altLang="en-US" sz="4000" b="1" dirty="0">
                <a:latin typeface="黑体" panose="02010609060101010101" pitchFamily="49" charset="-122"/>
                <a:ea typeface="黑体" panose="02010609060101010101" pitchFamily="49" charset="-122"/>
              </a:endParaRPr>
            </a:p>
          </p:txBody>
        </p:sp>
        <p:cxnSp>
          <p:nvCxnSpPr>
            <p:cNvPr id="45" name="直接连接符 44">
              <a:extLst>
                <a:ext uri="{FF2B5EF4-FFF2-40B4-BE49-F238E27FC236}">
                  <a16:creationId xmlns:a16="http://schemas.microsoft.com/office/drawing/2014/main" id="{25266157-836F-4410-B4B2-B3BEDA881B52}"/>
                </a:ext>
              </a:extLst>
            </p:cNvPr>
            <p:cNvCxnSpPr>
              <a:cxnSpLocks/>
            </p:cNvCxnSpPr>
            <p:nvPr/>
          </p:nvCxnSpPr>
          <p:spPr>
            <a:xfrm>
              <a:off x="7966363" y="683491"/>
              <a:ext cx="3265055" cy="8515"/>
            </a:xfrm>
            <a:prstGeom prst="line">
              <a:avLst/>
            </a:prstGeom>
            <a:ln w="38100">
              <a:solidFill>
                <a:srgbClr val="A61026"/>
              </a:solidFil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49480158-6B5F-4B81-9EEC-8A6EEE243DBB}"/>
                </a:ext>
              </a:extLst>
            </p:cNvPr>
            <p:cNvSpPr txBox="1"/>
            <p:nvPr/>
          </p:nvSpPr>
          <p:spPr>
            <a:xfrm>
              <a:off x="7970979" y="834310"/>
              <a:ext cx="2927928" cy="461665"/>
            </a:xfrm>
            <a:prstGeom prst="rect">
              <a:avLst/>
            </a:prstGeom>
            <a:noFill/>
          </p:spPr>
          <p:txBody>
            <a:bodyPr wrap="square" rtlCol="0">
              <a:spAutoFit/>
            </a:bodyPr>
            <a:lstStyle/>
            <a:p>
              <a:pPr algn="dist"/>
              <a:r>
                <a:rPr lang="zh-CN" altLang="en-US" sz="2400" dirty="0">
                  <a:latin typeface="黑体" panose="02010609060101010101" pitchFamily="49" charset="-122"/>
                  <a:ea typeface="黑体" panose="02010609060101010101" pitchFamily="49" charset="-122"/>
                </a:rPr>
                <a:t>总结讨论</a:t>
              </a:r>
            </a:p>
          </p:txBody>
        </p:sp>
      </p:grpSp>
    </p:spTree>
    <p:extLst>
      <p:ext uri="{BB962C8B-B14F-4D97-AF65-F5344CB8AC3E}">
        <p14:creationId xmlns:p14="http://schemas.microsoft.com/office/powerpoint/2010/main" val="288792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3625-F3D4-6133-C44F-95C974344EFA}"/>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C98BB6B5-38BC-9174-6086-EBEC0E6152D4}"/>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86ADCE12-DCAD-52B7-CDDE-B76D85947B37}"/>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30A549E2-D411-48C7-1A78-C6F1C1BA8CDB}"/>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10DE53E-9420-D20E-511D-65438A42627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8705402-E959-8A7D-B4A8-80CF89B8AC20}"/>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5E33776-4230-CD58-06B5-CE5911BA4962}"/>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1225AB0-8C58-A7B5-86BC-854B4B34B85D}"/>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F0B10A8-CA85-B2F9-E33E-F287D2674B18}"/>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C045F6EC-4634-9EB4-B3CD-E1D6B49A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0854C217-BD67-1462-4E0F-3E26B7F26EB5}"/>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65929220-5F4A-44EE-AFB9-AA0901EE82DC}"/>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71113591-8D73-EFBF-94DF-27137C4223FE}"/>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18/40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97B4213E-A1BF-87EE-0106-261482314926}"/>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3075732F-3E11-9E09-D052-175BC4FE3F59}"/>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Aligner</a:t>
            </a:r>
          </a:p>
        </p:txBody>
      </p:sp>
      <p:sp>
        <p:nvSpPr>
          <p:cNvPr id="9" name="文本框 8">
            <a:extLst>
              <a:ext uri="{FF2B5EF4-FFF2-40B4-BE49-F238E27FC236}">
                <a16:creationId xmlns:a16="http://schemas.microsoft.com/office/drawing/2014/main" id="{B179CA21-E112-8F71-2BF2-592AEAF2A10F}"/>
              </a:ext>
            </a:extLst>
          </p:cNvPr>
          <p:cNvSpPr txBox="1"/>
          <p:nvPr/>
        </p:nvSpPr>
        <p:spPr>
          <a:xfrm>
            <a:off x="7229701" y="2004178"/>
            <a:ext cx="3198771"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GLEM ICLR2023</a:t>
            </a:r>
            <a:endParaRPr lang="zh-CN" altLang="en-US" sz="2000" dirty="0"/>
          </a:p>
        </p:txBody>
      </p:sp>
      <p:sp>
        <p:nvSpPr>
          <p:cNvPr id="16" name="文本框 15">
            <a:extLst>
              <a:ext uri="{FF2B5EF4-FFF2-40B4-BE49-F238E27FC236}">
                <a16:creationId xmlns:a16="http://schemas.microsoft.com/office/drawing/2014/main" id="{8CAD213C-A689-4B09-32A5-A4679E97A35A}"/>
              </a:ext>
            </a:extLst>
          </p:cNvPr>
          <p:cNvSpPr txBox="1"/>
          <p:nvPr/>
        </p:nvSpPr>
        <p:spPr>
          <a:xfrm>
            <a:off x="674768" y="1378870"/>
            <a:ext cx="11172675"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LLM-GNN Prediction Alignment. </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8138BA4C-2504-6593-ABC1-75DD3DCC7A1D}"/>
              </a:ext>
            </a:extLst>
          </p:cNvPr>
          <p:cNvPicPr>
            <a:picLocks noChangeAspect="1"/>
          </p:cNvPicPr>
          <p:nvPr/>
        </p:nvPicPr>
        <p:blipFill>
          <a:blip r:embed="rId4"/>
          <a:srcRect r="53621"/>
          <a:stretch/>
        </p:blipFill>
        <p:spPr>
          <a:xfrm>
            <a:off x="785450" y="2204233"/>
            <a:ext cx="4407348" cy="3307367"/>
          </a:xfrm>
          <a:prstGeom prst="rect">
            <a:avLst/>
          </a:prstGeom>
        </p:spPr>
      </p:pic>
      <p:pic>
        <p:nvPicPr>
          <p:cNvPr id="3" name="图片 2">
            <a:extLst>
              <a:ext uri="{FF2B5EF4-FFF2-40B4-BE49-F238E27FC236}">
                <a16:creationId xmlns:a16="http://schemas.microsoft.com/office/drawing/2014/main" id="{942C428D-A6BD-7024-285F-013D69F1BFAD}"/>
              </a:ext>
            </a:extLst>
          </p:cNvPr>
          <p:cNvPicPr>
            <a:picLocks noChangeAspect="1"/>
          </p:cNvPicPr>
          <p:nvPr/>
        </p:nvPicPr>
        <p:blipFill>
          <a:blip r:embed="rId5"/>
          <a:stretch>
            <a:fillRect/>
          </a:stretch>
        </p:blipFill>
        <p:spPr>
          <a:xfrm>
            <a:off x="6251621" y="2727890"/>
            <a:ext cx="5154929" cy="2583655"/>
          </a:xfrm>
          <a:prstGeom prst="rect">
            <a:avLst/>
          </a:prstGeom>
        </p:spPr>
      </p:pic>
    </p:spTree>
    <p:extLst>
      <p:ext uri="{BB962C8B-B14F-4D97-AF65-F5344CB8AC3E}">
        <p14:creationId xmlns:p14="http://schemas.microsoft.com/office/powerpoint/2010/main" val="150141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566E3-4248-0C32-93F0-F2E89581451D}"/>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ACE81893-B429-F665-013E-B146204083CB}"/>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13246B7C-B59E-BEE4-5323-4BF76AF93A49}"/>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E017F424-DD56-0E8E-071B-75B23E0D600E}"/>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41ACCC63-992D-2441-0AAE-45040F1C7617}"/>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01EABB2-3B89-08FC-E939-8F8CE0172E80}"/>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4728BB7-13F8-7579-1DFA-FCB62F82DD9E}"/>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EF0F063-506F-9A72-D46C-75DD46D524EF}"/>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8AFE5F4-1CA2-EA4F-55DA-4B7E7732A190}"/>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EB3E94D7-8839-C783-ECC7-AC21DE9EF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44C6CD85-E750-5D68-C195-562A0EA72C11}"/>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240B6D09-FA87-268B-32F3-C54F31CC018F}"/>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40A107E7-2DA2-5435-D8E3-DB5B9FC37154}"/>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19/40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3590DA12-B442-8064-7084-9195ECDD2C59}"/>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4C455405-F2A0-FB19-F4C7-C9BE1DFD5563}"/>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Aligner</a:t>
            </a:r>
          </a:p>
        </p:txBody>
      </p:sp>
      <p:sp>
        <p:nvSpPr>
          <p:cNvPr id="16" name="文本框 15">
            <a:extLst>
              <a:ext uri="{FF2B5EF4-FFF2-40B4-BE49-F238E27FC236}">
                <a16:creationId xmlns:a16="http://schemas.microsoft.com/office/drawing/2014/main" id="{F388860D-8626-7150-D80E-7731538A5052}"/>
              </a:ext>
            </a:extLst>
          </p:cNvPr>
          <p:cNvSpPr txBox="1"/>
          <p:nvPr/>
        </p:nvSpPr>
        <p:spPr>
          <a:xfrm>
            <a:off x="674768" y="1378870"/>
            <a:ext cx="11172675"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LLM-GNN Latent Space Alignment</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B39AB69F-BC35-D5FD-3BE3-DADEAA92A95D}"/>
              </a:ext>
            </a:extLst>
          </p:cNvPr>
          <p:cNvPicPr>
            <a:picLocks noChangeAspect="1"/>
          </p:cNvPicPr>
          <p:nvPr/>
        </p:nvPicPr>
        <p:blipFill>
          <a:blip r:embed="rId4"/>
          <a:srcRect l="53032" r="1967"/>
          <a:stretch/>
        </p:blipFill>
        <p:spPr>
          <a:xfrm>
            <a:off x="115955" y="2087306"/>
            <a:ext cx="4276401" cy="3307367"/>
          </a:xfrm>
          <a:prstGeom prst="rect">
            <a:avLst/>
          </a:prstGeom>
        </p:spPr>
      </p:pic>
      <p:pic>
        <p:nvPicPr>
          <p:cNvPr id="11" name="图片 10">
            <a:extLst>
              <a:ext uri="{FF2B5EF4-FFF2-40B4-BE49-F238E27FC236}">
                <a16:creationId xmlns:a16="http://schemas.microsoft.com/office/drawing/2014/main" id="{12EE3229-C365-E8F6-4F34-AA1922176ED6}"/>
              </a:ext>
            </a:extLst>
          </p:cNvPr>
          <p:cNvPicPr>
            <a:picLocks noChangeAspect="1"/>
          </p:cNvPicPr>
          <p:nvPr/>
        </p:nvPicPr>
        <p:blipFill>
          <a:blip r:embed="rId5"/>
          <a:stretch>
            <a:fillRect/>
          </a:stretch>
        </p:blipFill>
        <p:spPr>
          <a:xfrm>
            <a:off x="6036437" y="2307509"/>
            <a:ext cx="5340675" cy="3983212"/>
          </a:xfrm>
          <a:prstGeom prst="rect">
            <a:avLst/>
          </a:prstGeom>
        </p:spPr>
      </p:pic>
      <p:sp>
        <p:nvSpPr>
          <p:cNvPr id="9" name="文本框 8">
            <a:extLst>
              <a:ext uri="{FF2B5EF4-FFF2-40B4-BE49-F238E27FC236}">
                <a16:creationId xmlns:a16="http://schemas.microsoft.com/office/drawing/2014/main" id="{433F8078-92AF-4057-6741-4444EA135A57}"/>
              </a:ext>
            </a:extLst>
          </p:cNvPr>
          <p:cNvSpPr txBox="1"/>
          <p:nvPr/>
        </p:nvSpPr>
        <p:spPr>
          <a:xfrm>
            <a:off x="7107388" y="1706109"/>
            <a:ext cx="3198771"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ConCraT Arxiv.2305</a:t>
            </a:r>
            <a:endParaRPr lang="zh-CN" altLang="en-US" sz="2000" dirty="0"/>
          </a:p>
        </p:txBody>
      </p:sp>
    </p:spTree>
    <p:extLst>
      <p:ext uri="{BB962C8B-B14F-4D97-AF65-F5344CB8AC3E}">
        <p14:creationId xmlns:p14="http://schemas.microsoft.com/office/powerpoint/2010/main" val="98879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A007F-7777-8DA6-C41B-D530503B51CD}"/>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59EBFE81-68F3-076C-C2CF-258C5A0CCE0A}"/>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73EEF587-DD61-7F3C-09BE-C5D342CE96DC}"/>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64030D65-7E2B-8FED-20E0-F3BD3901E21D}"/>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3EB61F0-3C86-7385-D2CD-1A4F1C9981BF}"/>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EEEF7B5-9C0A-1AE5-0B8C-115616F8282D}"/>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8FBC246-8293-AF44-FB38-DDAE95AB0F44}"/>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0E18C50-42E6-39A9-985E-1AE880E7A435}"/>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9E55EEF-2AD4-4BFC-9F26-85A336267E79}"/>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E31983E4-6A0B-2F58-5253-5B851E2FD1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E7696F2B-3915-B574-A2F0-210CEAEFBD38}"/>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D9B40168-2246-E1F4-1430-B2015C666F7D}"/>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1497A184-00A9-13C5-4FFF-72701E5C2350}"/>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20/40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E457F075-2C8E-86F6-FE32-1E5DA3E77D56}"/>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94A7DD7C-5EF7-A13A-1F72-1A35EEE4EF2F}"/>
              </a:ext>
            </a:extLst>
          </p:cNvPr>
          <p:cNvSpPr txBox="1"/>
          <p:nvPr/>
        </p:nvSpPr>
        <p:spPr>
          <a:xfrm>
            <a:off x="115955" y="635771"/>
            <a:ext cx="5122089"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Aligner</a:t>
            </a:r>
          </a:p>
        </p:txBody>
      </p:sp>
      <p:sp>
        <p:nvSpPr>
          <p:cNvPr id="16" name="文本框 15">
            <a:extLst>
              <a:ext uri="{FF2B5EF4-FFF2-40B4-BE49-F238E27FC236}">
                <a16:creationId xmlns:a16="http://schemas.microsoft.com/office/drawing/2014/main" id="{6479ACE5-E2DD-B6FD-E44A-BB4FD49E74EC}"/>
              </a:ext>
            </a:extLst>
          </p:cNvPr>
          <p:cNvSpPr txBox="1"/>
          <p:nvPr/>
        </p:nvSpPr>
        <p:spPr>
          <a:xfrm>
            <a:off x="674768" y="1378870"/>
            <a:ext cx="11172675"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LLM-GNN Latent Space Alignment</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27A4212E-E808-6396-98B6-2A0BF3ED9D98}"/>
              </a:ext>
            </a:extLst>
          </p:cNvPr>
          <p:cNvSpPr txBox="1"/>
          <p:nvPr/>
        </p:nvSpPr>
        <p:spPr>
          <a:xfrm>
            <a:off x="984111" y="2004178"/>
            <a:ext cx="3198771"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G2P2 SIGIR2023</a:t>
            </a:r>
            <a:endParaRPr lang="zh-CN" altLang="en-US" sz="2000" dirty="0"/>
          </a:p>
        </p:txBody>
      </p:sp>
      <p:pic>
        <p:nvPicPr>
          <p:cNvPr id="3" name="图片 2">
            <a:extLst>
              <a:ext uri="{FF2B5EF4-FFF2-40B4-BE49-F238E27FC236}">
                <a16:creationId xmlns:a16="http://schemas.microsoft.com/office/drawing/2014/main" id="{C979081E-7785-8C4D-9B3B-1D3428A77949}"/>
              </a:ext>
            </a:extLst>
          </p:cNvPr>
          <p:cNvPicPr>
            <a:picLocks noChangeAspect="1"/>
          </p:cNvPicPr>
          <p:nvPr/>
        </p:nvPicPr>
        <p:blipFill>
          <a:blip r:embed="rId4"/>
          <a:stretch>
            <a:fillRect/>
          </a:stretch>
        </p:blipFill>
        <p:spPr>
          <a:xfrm>
            <a:off x="227689" y="2495105"/>
            <a:ext cx="5248327" cy="3669230"/>
          </a:xfrm>
          <a:prstGeom prst="rect">
            <a:avLst/>
          </a:prstGeom>
        </p:spPr>
      </p:pic>
      <p:pic>
        <p:nvPicPr>
          <p:cNvPr id="12" name="图片 11">
            <a:extLst>
              <a:ext uri="{FF2B5EF4-FFF2-40B4-BE49-F238E27FC236}">
                <a16:creationId xmlns:a16="http://schemas.microsoft.com/office/drawing/2014/main" id="{043389AA-3074-DEAA-7845-BE558CADD684}"/>
              </a:ext>
            </a:extLst>
          </p:cNvPr>
          <p:cNvPicPr>
            <a:picLocks noChangeAspect="1"/>
          </p:cNvPicPr>
          <p:nvPr/>
        </p:nvPicPr>
        <p:blipFill>
          <a:blip r:embed="rId5"/>
          <a:stretch>
            <a:fillRect/>
          </a:stretch>
        </p:blipFill>
        <p:spPr>
          <a:xfrm>
            <a:off x="5745952" y="2495105"/>
            <a:ext cx="6446047" cy="2191257"/>
          </a:xfrm>
          <a:prstGeom prst="rect">
            <a:avLst/>
          </a:prstGeom>
        </p:spPr>
      </p:pic>
      <p:sp>
        <p:nvSpPr>
          <p:cNvPr id="13" name="文本框 12">
            <a:extLst>
              <a:ext uri="{FF2B5EF4-FFF2-40B4-BE49-F238E27FC236}">
                <a16:creationId xmlns:a16="http://schemas.microsoft.com/office/drawing/2014/main" id="{4E928131-3EB4-1D2F-19A9-547B56318933}"/>
              </a:ext>
            </a:extLst>
          </p:cNvPr>
          <p:cNvSpPr txBox="1"/>
          <p:nvPr/>
        </p:nvSpPr>
        <p:spPr>
          <a:xfrm>
            <a:off x="7424422" y="2004178"/>
            <a:ext cx="3198771"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GRENADE EMNLP2023</a:t>
            </a:r>
            <a:endParaRPr lang="zh-CN" altLang="en-US" sz="2000" dirty="0"/>
          </a:p>
        </p:txBody>
      </p:sp>
    </p:spTree>
    <p:extLst>
      <p:ext uri="{BB962C8B-B14F-4D97-AF65-F5344CB8AC3E}">
        <p14:creationId xmlns:p14="http://schemas.microsoft.com/office/powerpoint/2010/main" val="397465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4DC17D35-E7E8-4D24-828B-66DF5C7BC0E3}"/>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93828BF9-256C-4143-ACB1-BE32F70AD969}"/>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37A34DE5-A14D-4B5A-B222-E21B566671E7}"/>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EF0D0A9-82BB-471C-915C-5C93E2BED16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5A5A34B-E9A8-400D-ADA6-E863B5696C00}"/>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F51AD1B-816D-44B0-A271-79C4E8C94B89}"/>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B907F61-4FB5-4B85-BE99-2E7F9B8E1F68}"/>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F2E1004-9033-4751-80E7-A4DD65C10E8F}"/>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2E23E33F-383C-42DD-85FA-5377792A7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EC9DB6D5-A8D9-46E2-BC57-4560FCC3CBCF}"/>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AutoShape 4" descr="Nature Machine Intelligence">
            <a:hlinkClick r:id="rId4"/>
            <a:extLst>
              <a:ext uri="{FF2B5EF4-FFF2-40B4-BE49-F238E27FC236}">
                <a16:creationId xmlns:a16="http://schemas.microsoft.com/office/drawing/2014/main" id="{853CB93E-F9E7-4847-2CD0-6A3A648DC8E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日期占位符 13">
            <a:extLst>
              <a:ext uri="{FF2B5EF4-FFF2-40B4-BE49-F238E27FC236}">
                <a16:creationId xmlns:a16="http://schemas.microsoft.com/office/drawing/2014/main" id="{F41D73A2-0F45-44F1-E55F-12087F3B447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6F5CCA1C-A2D2-9E08-8D19-35CFA5201AA7}"/>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21/40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6489F193-330C-5171-B2C4-BB21AC6CACE6}"/>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13" name="TextBox 205">
            <a:extLst>
              <a:ext uri="{FF2B5EF4-FFF2-40B4-BE49-F238E27FC236}">
                <a16:creationId xmlns:a16="http://schemas.microsoft.com/office/drawing/2014/main" id="{741A5C5F-920B-B15E-7492-B0E2AAB58556}"/>
              </a:ext>
            </a:extLst>
          </p:cNvPr>
          <p:cNvSpPr txBox="1"/>
          <p:nvPr/>
        </p:nvSpPr>
        <p:spPr>
          <a:xfrm>
            <a:off x="115954" y="635770"/>
            <a:ext cx="12076045" cy="775341"/>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Aiming to develop Graph Foundation Modes (GFMs)</a:t>
            </a:r>
          </a:p>
          <a:p>
            <a:pPr marL="800100" lvl="1"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Existing methods can be categorized into three main types:</a:t>
            </a:r>
          </a:p>
        </p:txBody>
      </p:sp>
      <p:pic>
        <p:nvPicPr>
          <p:cNvPr id="3" name="图片 2">
            <a:extLst>
              <a:ext uri="{FF2B5EF4-FFF2-40B4-BE49-F238E27FC236}">
                <a16:creationId xmlns:a16="http://schemas.microsoft.com/office/drawing/2014/main" id="{CAF1EF56-C25F-6991-0115-5AF149E6FB97}"/>
              </a:ext>
            </a:extLst>
          </p:cNvPr>
          <p:cNvPicPr>
            <a:picLocks noChangeAspect="1"/>
          </p:cNvPicPr>
          <p:nvPr/>
        </p:nvPicPr>
        <p:blipFill>
          <a:blip r:embed="rId5"/>
          <a:srcRect b="21535"/>
          <a:stretch/>
        </p:blipFill>
        <p:spPr>
          <a:xfrm>
            <a:off x="2392611" y="1814052"/>
            <a:ext cx="7406778" cy="2684006"/>
          </a:xfrm>
          <a:prstGeom prst="rect">
            <a:avLst/>
          </a:prstGeom>
        </p:spPr>
      </p:pic>
      <p:sp>
        <p:nvSpPr>
          <p:cNvPr id="9" name="TextBox 205">
            <a:extLst>
              <a:ext uri="{FF2B5EF4-FFF2-40B4-BE49-F238E27FC236}">
                <a16:creationId xmlns:a16="http://schemas.microsoft.com/office/drawing/2014/main" id="{477F0885-9D54-AF07-51CD-1E529629EC86}"/>
              </a:ext>
            </a:extLst>
          </p:cNvPr>
          <p:cNvSpPr txBox="1"/>
          <p:nvPr/>
        </p:nvSpPr>
        <p:spPr>
          <a:xfrm>
            <a:off x="150611" y="4581309"/>
            <a:ext cx="10743167" cy="153169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Challenges for current TAG methods.</a:t>
            </a:r>
          </a:p>
          <a:p>
            <a:pPr marL="800100" lvl="1"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Heavy reliance on </a:t>
            </a:r>
            <a:r>
              <a:rPr lang="en-US" altLang="zh-CN" sz="2800" dirty="0">
                <a:solidFill>
                  <a:srgbClr val="A61026"/>
                </a:solidFill>
                <a:latin typeface="Times New Roman" panose="02020603050405020304" pitchFamily="18" charset="0"/>
                <a:ea typeface="宋体" panose="02010600030101010101" pitchFamily="2" charset="-122"/>
                <a:cs typeface="Times New Roman" panose="02020603050405020304" pitchFamily="18" charset="0"/>
              </a:rPr>
              <a:t>label information.</a:t>
            </a:r>
            <a:endPar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800100" lvl="1"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Limited cross-domain </a:t>
            </a:r>
            <a:r>
              <a:rPr lang="en-US" altLang="zh-CN" sz="2800" dirty="0">
                <a:solidFill>
                  <a:srgbClr val="A61026"/>
                </a:solidFill>
                <a:latin typeface="Times New Roman" panose="02020603050405020304" pitchFamily="18" charset="0"/>
                <a:ea typeface="宋体" panose="02010600030101010101" pitchFamily="2" charset="-122"/>
                <a:cs typeface="Times New Roman" panose="02020603050405020304" pitchFamily="18" charset="0"/>
              </a:rPr>
              <a:t>zero/few-shot transferability.</a:t>
            </a:r>
          </a:p>
        </p:txBody>
      </p:sp>
    </p:spTree>
    <p:extLst>
      <p:ext uri="{BB962C8B-B14F-4D97-AF65-F5344CB8AC3E}">
        <p14:creationId xmlns:p14="http://schemas.microsoft.com/office/powerpoint/2010/main" val="108074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F64711B-181F-43BA-9A24-7DEF72BD715D}"/>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49850166-C61D-47E0-8773-824487E3D95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C42B4784-D908-4551-B764-E24FAD5C0ECF}"/>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BDD78A45-C60F-452D-BC7E-7FF155B02AB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B09CA7D-FB20-414D-944C-0EDD64DC66C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E210653-D82B-4E6A-9BBC-EA871B9B0A9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CCCC85E-3B25-41D0-B787-B4036ACA17E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FCF8D2A-1217-42AB-A9E8-2E8CF7B39B91}"/>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7FE3F5AA-A39C-49D8-8070-66247F206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58CB80AE-72B9-4C3B-97B1-056BBEF1F772}"/>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0555B804-2652-735C-586C-FCF8BA994BF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83100A20-8518-FBF2-12B7-891B6236585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CD55E8F-6E89-F144-2B2C-AD3BD4DCE5D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22/40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2A01CA2E-CA9D-D69F-9D91-F5CB9C2E46ED}"/>
              </a:ext>
            </a:extLst>
          </p:cNvPr>
          <p:cNvGraphicFramePr>
            <a:graphicFrameLocks noChangeAspect="1"/>
          </p:cNvGraphicFramePr>
          <p:nvPr>
            <p:extLst>
              <p:ext uri="{D42A27DB-BD31-4B8C-83A1-F6EECF244321}">
                <p14:modId xmlns:p14="http://schemas.microsoft.com/office/powerpoint/2010/main" val="3107920454"/>
              </p:ext>
            </p:extLst>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2A01CA2E-CA9D-D69F-9D91-F5CB9C2E46ED}"/>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5855ACB8-459A-5C0A-7FB2-E46B93D3AB6A}"/>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Notations</a:t>
            </a:r>
          </a:p>
        </p:txBody>
      </p:sp>
      <p:pic>
        <p:nvPicPr>
          <p:cNvPr id="18" name="图片 17">
            <a:extLst>
              <a:ext uri="{FF2B5EF4-FFF2-40B4-BE49-F238E27FC236}">
                <a16:creationId xmlns:a16="http://schemas.microsoft.com/office/drawing/2014/main" id="{F6CA65CC-4EA6-3FC7-B48F-5A2D1EBDCC7F}"/>
              </a:ext>
            </a:extLst>
          </p:cNvPr>
          <p:cNvPicPr>
            <a:picLocks noChangeAspect="1"/>
          </p:cNvPicPr>
          <p:nvPr/>
        </p:nvPicPr>
        <p:blipFill>
          <a:blip r:embed="rId6"/>
          <a:stretch>
            <a:fillRect/>
          </a:stretch>
        </p:blipFill>
        <p:spPr>
          <a:xfrm>
            <a:off x="477959" y="1480089"/>
            <a:ext cx="3912240" cy="2133948"/>
          </a:xfrm>
          <a:prstGeom prst="rect">
            <a:avLst/>
          </a:prstGeom>
        </p:spPr>
      </p:pic>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C662BADE-6B05-B99E-95BD-E4E358D9B2F6}"/>
                  </a:ext>
                </a:extLst>
              </p:cNvPr>
              <p:cNvSpPr txBox="1"/>
              <p:nvPr/>
            </p:nvSpPr>
            <p:spPr>
              <a:xfrm>
                <a:off x="4810787" y="1377563"/>
                <a:ext cx="3497304" cy="501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𝐺</m:t>
                      </m:r>
                      <m:r>
                        <a:rPr lang="en-US" altLang="zh-CN" sz="3200" b="0" i="1" smtClean="0">
                          <a:latin typeface="Cambria Math" panose="02040503050406030204" pitchFamily="18" charset="0"/>
                        </a:rPr>
                        <m:t>={</m:t>
                      </m:r>
                      <m:r>
                        <a:rPr lang="zh-CN" altLang="en-US" sz="3200" i="1">
                          <a:latin typeface="Cambria Math" panose="02040503050406030204" pitchFamily="18" charset="0"/>
                          <a:ea typeface="Cambria Math" panose="02040503050406030204" pitchFamily="18" charset="0"/>
                        </a:rPr>
                        <m:t>𝒱</m:t>
                      </m:r>
                      <m:r>
                        <a:rPr lang="en-US" altLang="zh-CN" sz="3200" b="0" i="1" smtClean="0">
                          <a:latin typeface="Cambria Math" panose="02040503050406030204" pitchFamily="18" charset="0"/>
                          <a:ea typeface="Cambria Math" panose="02040503050406030204" pitchFamily="18" charset="0"/>
                        </a:rPr>
                        <m:t>,</m:t>
                      </m:r>
                      <m:sSubSup>
                        <m:sSubSupPr>
                          <m:ctrlPr>
                            <a:rPr lang="en-US" altLang="zh-CN" sz="3200" b="0" i="1" smtClean="0">
                              <a:latin typeface="Cambria Math" panose="02040503050406030204" pitchFamily="18" charset="0"/>
                              <a:ea typeface="Cambria Math" panose="02040503050406030204" pitchFamily="18" charset="0"/>
                            </a:rPr>
                          </m:ctrlPr>
                        </m:sSubSupPr>
                        <m:e>
                          <m:d>
                            <m:dPr>
                              <m:begChr m:val="{"/>
                              <m:endChr m:val="}"/>
                              <m:ctrlPr>
                                <a:rPr lang="en-US" altLang="zh-CN" sz="3200" b="0" i="1" smtClean="0">
                                  <a:latin typeface="Cambria Math" panose="02040503050406030204" pitchFamily="18" charset="0"/>
                                  <a:ea typeface="Cambria Math" panose="02040503050406030204" pitchFamily="18" charset="0"/>
                                </a:rPr>
                              </m:ctrlPr>
                            </m:dPr>
                            <m:e>
                              <m:sSub>
                                <m:sSubPr>
                                  <m:ctrlPr>
                                    <a:rPr lang="en-US" altLang="zh-CN" sz="3200" i="1">
                                      <a:latin typeface="Cambria Math" panose="02040503050406030204" pitchFamily="18" charset="0"/>
                                      <a:ea typeface="Cambria Math" panose="02040503050406030204" pitchFamily="18" charset="0"/>
                                    </a:rPr>
                                  </m:ctrlPr>
                                </m:sSubPr>
                                <m:e>
                                  <m:r>
                                    <a:rPr lang="en-US" altLang="zh-CN" sz="3200" i="1">
                                      <a:latin typeface="Cambria Math" panose="02040503050406030204" pitchFamily="18" charset="0"/>
                                      <a:ea typeface="Cambria Math" panose="02040503050406030204" pitchFamily="18" charset="0"/>
                                    </a:rPr>
                                    <m:t>𝑇</m:t>
                                  </m:r>
                                </m:e>
                                <m:sub>
                                  <m:r>
                                    <a:rPr lang="en-US" altLang="zh-CN" sz="3200" b="0" i="1" smtClean="0">
                                      <a:latin typeface="Cambria Math" panose="02040503050406030204" pitchFamily="18" charset="0"/>
                                      <a:ea typeface="Cambria Math" panose="02040503050406030204" pitchFamily="18" charset="0"/>
                                    </a:rPr>
                                    <m:t>𝑛</m:t>
                                  </m:r>
                                </m:sub>
                              </m:sSub>
                            </m:e>
                          </m:d>
                        </m:e>
                        <m:sub>
                          <m:r>
                            <a:rPr lang="en-US" altLang="zh-CN" sz="3200" b="0" i="1" smtClean="0">
                              <a:latin typeface="Cambria Math" panose="02040503050406030204" pitchFamily="18" charset="0"/>
                              <a:ea typeface="Cambria Math" panose="02040503050406030204" pitchFamily="18" charset="0"/>
                            </a:rPr>
                            <m:t>𝑛</m:t>
                          </m:r>
                          <m:r>
                            <a:rPr lang="en-US" altLang="zh-CN" sz="3200" b="0" i="1" smtClean="0">
                              <a:latin typeface="Cambria Math" panose="02040503050406030204" pitchFamily="18" charset="0"/>
                              <a:ea typeface="Cambria Math" panose="02040503050406030204" pitchFamily="18" charset="0"/>
                            </a:rPr>
                            <m:t>=1</m:t>
                          </m:r>
                        </m:sub>
                        <m:sup>
                          <m:r>
                            <a:rPr lang="en-US" altLang="zh-CN" sz="3200" b="0" i="1" smtClean="0">
                              <a:latin typeface="Cambria Math" panose="02040503050406030204" pitchFamily="18" charset="0"/>
                              <a:ea typeface="Cambria Math" panose="02040503050406030204" pitchFamily="18" charset="0"/>
                            </a:rPr>
                            <m:t>𝑁</m:t>
                          </m:r>
                        </m:sup>
                      </m:sSubSup>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𝐴</m:t>
                      </m:r>
                      <m:r>
                        <a:rPr lang="en-US" altLang="zh-CN" sz="3200" b="0" i="1" smtClean="0">
                          <a:latin typeface="Cambria Math" panose="02040503050406030204" pitchFamily="18" charset="0"/>
                        </a:rPr>
                        <m:t>}</m:t>
                      </m:r>
                    </m:oMath>
                  </m:oMathPara>
                </a14:m>
                <a:endParaRPr lang="zh-CN" altLang="en-US" sz="3200" dirty="0">
                  <a:latin typeface="Cambria Math" panose="02040503050406030204" pitchFamily="18" charset="0"/>
                  <a:ea typeface="Cambria Math" panose="02040503050406030204" pitchFamily="18" charset="0"/>
                </a:endParaRPr>
              </a:p>
            </p:txBody>
          </p:sp>
        </mc:Choice>
        <mc:Fallback xmlns="">
          <p:sp>
            <p:nvSpPr>
              <p:cNvPr id="25" name="文本框 24">
                <a:extLst>
                  <a:ext uri="{FF2B5EF4-FFF2-40B4-BE49-F238E27FC236}">
                    <a16:creationId xmlns:a16="http://schemas.microsoft.com/office/drawing/2014/main" id="{C662BADE-6B05-B99E-95BD-E4E358D9B2F6}"/>
                  </a:ext>
                </a:extLst>
              </p:cNvPr>
              <p:cNvSpPr txBox="1">
                <a:spLocks noRot="1" noChangeAspect="1" noMove="1" noResize="1" noEditPoints="1" noAdjustHandles="1" noChangeArrowheads="1" noChangeShapeType="1" noTextEdit="1"/>
              </p:cNvSpPr>
              <p:nvPr/>
            </p:nvSpPr>
            <p:spPr>
              <a:xfrm>
                <a:off x="4810787" y="1377563"/>
                <a:ext cx="3497304" cy="501035"/>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1" name="文本框 30">
                <a:extLst>
                  <a:ext uri="{FF2B5EF4-FFF2-40B4-BE49-F238E27FC236}">
                    <a16:creationId xmlns:a16="http://schemas.microsoft.com/office/drawing/2014/main" id="{2938D438-3B9D-AC8C-2052-A85B9A3F58FD}"/>
                  </a:ext>
                </a:extLst>
              </p:cNvPr>
              <p:cNvSpPr txBox="1"/>
              <p:nvPr/>
            </p:nvSpPr>
            <p:spPr>
              <a:xfrm>
                <a:off x="2819657" y="4082611"/>
                <a:ext cx="8810787" cy="3757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atin typeface="Cambria Math" panose="02040503050406030204" pitchFamily="18" charset="0"/>
                              <a:ea typeface="Cambria Math" panose="02040503050406030204" pitchFamily="18" charset="0"/>
                            </a:rPr>
                          </m:ctrlPr>
                        </m:sSubSupPr>
                        <m:e>
                          <m:r>
                            <a:rPr lang="en-US" altLang="zh-CN" sz="2400" b="0" i="1" smtClean="0">
                              <a:latin typeface="Cambria Math" panose="02040503050406030204" pitchFamily="18" charset="0"/>
                              <a:ea typeface="Cambria Math" panose="02040503050406030204" pitchFamily="18" charset="0"/>
                            </a:rPr>
                            <m:t>𝐼</m:t>
                          </m:r>
                          <m:r>
                            <a:rPr lang="en-US" altLang="zh-CN" sz="2400" b="0" i="1" smtClean="0">
                              <a:latin typeface="Cambria Math" panose="02040503050406030204" pitchFamily="18" charset="0"/>
                              <a:ea typeface="Cambria Math" panose="02040503050406030204" pitchFamily="18" charset="0"/>
                            </a:rPr>
                            <m:t>=</m:t>
                          </m:r>
                          <m:d>
                            <m:dPr>
                              <m:begChr m:val="{"/>
                              <m:endChr m:val="}"/>
                              <m:ctrlPr>
                                <a:rPr lang="en-US" altLang="zh-CN" sz="2400" i="1">
                                  <a:latin typeface="Cambria Math" panose="02040503050406030204" pitchFamily="18" charset="0"/>
                                  <a:ea typeface="Cambria Math" panose="02040503050406030204" pitchFamily="18" charset="0"/>
                                </a:rPr>
                              </m:ctrlPr>
                            </m:dPr>
                            <m:e>
                              <m:sSub>
                                <m:sSubPr>
                                  <m:ctrlPr>
                                    <a:rPr lang="en-US" altLang="zh-CN" sz="2400" i="1">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𝐺</m:t>
                                  </m:r>
                                </m:e>
                                <m:sub>
                                  <m:r>
                                    <a:rPr lang="en-US" altLang="zh-CN" sz="2400" b="0" i="1" smtClean="0">
                                      <a:latin typeface="Cambria Math" panose="02040503050406030204" pitchFamily="18" charset="0"/>
                                      <a:ea typeface="Cambria Math" panose="02040503050406030204" pitchFamily="18" charset="0"/>
                                    </a:rPr>
                                    <m:t>𝑛</m:t>
                                  </m:r>
                                </m:sub>
                              </m:sSub>
                            </m:e>
                          </m:d>
                        </m:e>
                        <m:sub>
                          <m:r>
                            <a:rPr lang="en-US" altLang="zh-CN" sz="2400" i="1">
                              <a:latin typeface="Cambria Math" panose="02040503050406030204" pitchFamily="18" charset="0"/>
                              <a:ea typeface="Cambria Math" panose="02040503050406030204" pitchFamily="18" charset="0"/>
                            </a:rPr>
                            <m:t>𝑛</m:t>
                          </m:r>
                          <m:r>
                            <a:rPr lang="en-US" altLang="zh-CN" sz="2400" i="1">
                              <a:latin typeface="Cambria Math" panose="02040503050406030204" pitchFamily="18" charset="0"/>
                              <a:ea typeface="Cambria Math" panose="02040503050406030204" pitchFamily="18" charset="0"/>
                            </a:rPr>
                            <m:t>=1</m:t>
                          </m:r>
                        </m:sub>
                        <m:sup>
                          <m:r>
                            <a:rPr lang="en-US" altLang="zh-CN" sz="2400" i="1">
                              <a:latin typeface="Cambria Math" panose="02040503050406030204" pitchFamily="18" charset="0"/>
                              <a:ea typeface="Cambria Math" panose="02040503050406030204" pitchFamily="18" charset="0"/>
                            </a:rPr>
                            <m:t>𝑁</m:t>
                          </m:r>
                        </m:sup>
                      </m:sSubSup>
                      <m:r>
                        <a:rPr lang="en-US" altLang="zh-CN" sz="2400" i="1">
                          <a:latin typeface="Cambria Math" panose="02040503050406030204" pitchFamily="18" charset="0"/>
                          <a:ea typeface="Cambria Math" panose="02040503050406030204" pitchFamily="18" charset="0"/>
                        </a:rPr>
                        <m:t>,</m:t>
                      </m:r>
                      <m:r>
                        <a:rPr lang="en-US" altLang="zh-CN" sz="2400" b="0" i="0"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where</m:t>
                      </m:r>
                      <m:sSub>
                        <m:sSubPr>
                          <m:ctrlPr>
                            <a:rPr lang="en-US" altLang="zh-CN" sz="2400" i="1" smtClean="0">
                              <a:solidFill>
                                <a:srgbClr val="FF0000"/>
                              </a:solidFill>
                              <a:latin typeface="Cambria Math" panose="02040503050406030204" pitchFamily="18" charset="0"/>
                              <a:ea typeface="Cambria Math" panose="02040503050406030204" pitchFamily="18" charset="0"/>
                            </a:rPr>
                          </m:ctrlPr>
                        </m:sSubPr>
                        <m:e>
                          <m:r>
                            <a:rPr lang="en-US" altLang="zh-CN" sz="2400" b="0" i="1" smtClean="0">
                              <a:solidFill>
                                <a:srgbClr val="FF0000"/>
                              </a:solidFill>
                              <a:latin typeface="Cambria Math" panose="02040503050406030204" pitchFamily="18" charset="0"/>
                              <a:ea typeface="Cambria Math" panose="02040503050406030204" pitchFamily="18" charset="0"/>
                            </a:rPr>
                            <m:t> </m:t>
                          </m:r>
                          <m:r>
                            <a:rPr lang="en-US" altLang="zh-CN" sz="2400" i="1">
                              <a:solidFill>
                                <a:srgbClr val="FF0000"/>
                              </a:solidFill>
                              <a:latin typeface="Cambria Math" panose="02040503050406030204" pitchFamily="18" charset="0"/>
                              <a:ea typeface="Cambria Math" panose="02040503050406030204" pitchFamily="18" charset="0"/>
                            </a:rPr>
                            <m:t>𝐺</m:t>
                          </m:r>
                        </m:e>
                        <m:sub>
                          <m:r>
                            <a:rPr lang="en-US" altLang="zh-CN" sz="2400" i="1">
                              <a:solidFill>
                                <a:srgbClr val="FF0000"/>
                              </a:solidFill>
                              <a:latin typeface="Cambria Math" panose="02040503050406030204" pitchFamily="18" charset="0"/>
                              <a:ea typeface="Cambria Math" panose="02040503050406030204" pitchFamily="18" charset="0"/>
                            </a:rPr>
                            <m:t>𝑛</m:t>
                          </m:r>
                        </m:sub>
                      </m:sSub>
                      <m:r>
                        <a:rPr lang="en-US" altLang="zh-CN" sz="2400" b="0" i="1"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represents</m:t>
                      </m:r>
                      <m:r>
                        <a:rPr lang="en-US" altLang="zh-CN" sz="2400" b="0" i="0"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the</m:t>
                      </m:r>
                      <m:r>
                        <a:rPr lang="en-US" altLang="zh-CN" sz="2400" b="0" i="0"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subgraph</m:t>
                      </m:r>
                      <m:r>
                        <a:rPr lang="en-US" altLang="zh-CN" sz="2400" b="0" i="0"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centered</m:t>
                      </m:r>
                      <m:r>
                        <a:rPr lang="en-US" altLang="zh-CN" sz="2400" b="0" i="0"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on</m:t>
                      </m:r>
                      <m:r>
                        <a:rPr lang="en-US" altLang="zh-CN" sz="2400" b="0" i="0" smtClean="0">
                          <a:latin typeface="Cambria Math" panose="02040503050406030204" pitchFamily="18" charset="0"/>
                          <a:ea typeface="Cambria Math" panose="02040503050406030204" pitchFamily="18" charset="0"/>
                        </a:rPr>
                        <m:t> </m:t>
                      </m:r>
                      <m:r>
                        <m:rPr>
                          <m:sty m:val="p"/>
                        </m:rPr>
                        <a:rPr lang="en-US" altLang="zh-CN" sz="2400" b="0" i="0" smtClean="0">
                          <a:latin typeface="Cambria Math" panose="02040503050406030204" pitchFamily="18" charset="0"/>
                          <a:ea typeface="Cambria Math" panose="02040503050406030204" pitchFamily="18" charset="0"/>
                        </a:rPr>
                        <m:t>node</m:t>
                      </m:r>
                      <m:r>
                        <a:rPr lang="en-US" altLang="zh-CN" sz="2400" b="0" i="0" smtClean="0">
                          <a:latin typeface="Cambria Math" panose="02040503050406030204" pitchFamily="18" charset="0"/>
                          <a:ea typeface="Cambria Math" panose="02040503050406030204" pitchFamily="18" charset="0"/>
                        </a:rPr>
                        <m:t> </m:t>
                      </m:r>
                      <m:r>
                        <a:rPr lang="en-US" altLang="zh-CN" sz="2400" i="1">
                          <a:latin typeface="Cambria Math" panose="02040503050406030204" pitchFamily="18" charset="0"/>
                          <a:ea typeface="Cambria Math" panose="02040503050406030204" pitchFamily="18" charset="0"/>
                        </a:rPr>
                        <m:t>𝑛</m:t>
                      </m:r>
                    </m:oMath>
                  </m:oMathPara>
                </a14:m>
                <a:endParaRPr lang="zh-CN" altLang="en-US" sz="2400" dirty="0">
                  <a:latin typeface="Cambria Math" panose="02040503050406030204" pitchFamily="18" charset="0"/>
                  <a:ea typeface="Cambria Math" panose="02040503050406030204" pitchFamily="18" charset="0"/>
                </a:endParaRPr>
              </a:p>
            </p:txBody>
          </p:sp>
        </mc:Choice>
        <mc:Fallback>
          <p:sp>
            <p:nvSpPr>
              <p:cNvPr id="31" name="文本框 30">
                <a:extLst>
                  <a:ext uri="{FF2B5EF4-FFF2-40B4-BE49-F238E27FC236}">
                    <a16:creationId xmlns:a16="http://schemas.microsoft.com/office/drawing/2014/main" id="{2938D438-3B9D-AC8C-2052-A85B9A3F58FD}"/>
                  </a:ext>
                </a:extLst>
              </p:cNvPr>
              <p:cNvSpPr txBox="1">
                <a:spLocks noRot="1" noChangeAspect="1" noMove="1" noResize="1" noEditPoints="1" noAdjustHandles="1" noChangeArrowheads="1" noChangeShapeType="1" noTextEdit="1"/>
              </p:cNvSpPr>
              <p:nvPr/>
            </p:nvSpPr>
            <p:spPr>
              <a:xfrm>
                <a:off x="2819657" y="4082611"/>
                <a:ext cx="8810787" cy="375744"/>
              </a:xfrm>
              <a:prstGeom prst="rect">
                <a:avLst/>
              </a:prstGeom>
              <a:blipFill>
                <a:blip r:embed="rId8"/>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2D361221-C837-23A5-9ACE-95EC6892340C}"/>
                  </a:ext>
                </a:extLst>
              </p:cNvPr>
              <p:cNvSpPr txBox="1"/>
              <p:nvPr/>
            </p:nvSpPr>
            <p:spPr>
              <a:xfrm>
                <a:off x="4810787" y="3091248"/>
                <a:ext cx="6651436" cy="369332"/>
              </a:xfrm>
              <a:prstGeom prst="rect">
                <a:avLst/>
              </a:prstGeom>
              <a:noFill/>
            </p:spPr>
            <p:txBody>
              <a:bodyPr wrap="none" lIns="0" tIns="0" rIns="0" bIns="0" rtlCol="0">
                <a:spAutoFit/>
              </a:bodyPr>
              <a:lstStyle/>
              <a:p>
                <a14:m>
                  <m:oMath xmlns:m="http://schemas.openxmlformats.org/officeDocument/2006/math">
                    <m:r>
                      <a:rPr lang="zh-CN" altLang="en-US" sz="2400" i="1" smtClean="0">
                        <a:latin typeface="Cambria Math" panose="02040503050406030204" pitchFamily="18" charset="0"/>
                        <a:ea typeface="Cambria Math" panose="02040503050406030204" pitchFamily="18" charset="0"/>
                      </a:rPr>
                      <m:t>𝒯</m:t>
                    </m:r>
                    <m:r>
                      <m:rPr>
                        <m:nor/>
                      </m:rPr>
                      <a:rPr lang="en-US" altLang="zh-CN" sz="2400" b="0" i="0" smtClean="0">
                        <a:latin typeface="Cambria Math" panose="02040503050406030204" pitchFamily="18" charset="0"/>
                        <a:ea typeface="Cambria Math" panose="02040503050406030204" pitchFamily="18" charset="0"/>
                      </a:rPr>
                      <m:t> </m:t>
                    </m:r>
                    <m:r>
                      <m:rPr>
                        <m:nor/>
                      </m:rPr>
                      <a:rPr lang="en-US" altLang="zh-CN" sz="2400" dirty="0">
                        <a:latin typeface="Cambria Math" panose="02040503050406030204" pitchFamily="18" charset="0"/>
                        <a:ea typeface="Cambria Math" panose="02040503050406030204" pitchFamily="18" charset="0"/>
                      </a:rPr>
                      <m:t>is</m:t>
                    </m:r>
                    <m:r>
                      <m:rPr>
                        <m:nor/>
                      </m:rPr>
                      <a:rPr lang="en-US" altLang="zh-CN" sz="2400" dirty="0">
                        <a:latin typeface="Cambria Math" panose="02040503050406030204" pitchFamily="18" charset="0"/>
                        <a:ea typeface="Cambria Math" panose="02040503050406030204" pitchFamily="18" charset="0"/>
                      </a:rPr>
                      <m:t> </m:t>
                    </m:r>
                    <m:r>
                      <m:rPr>
                        <m:nor/>
                      </m:rPr>
                      <a:rPr lang="en-US" altLang="zh-CN" sz="2400" dirty="0">
                        <a:latin typeface="Cambria Math" panose="02040503050406030204" pitchFamily="18" charset="0"/>
                        <a:ea typeface="Cambria Math" panose="02040503050406030204" pitchFamily="18" charset="0"/>
                      </a:rPr>
                      <m:t>the</m:t>
                    </m:r>
                    <m:r>
                      <m:rPr>
                        <m:nor/>
                      </m:rPr>
                      <a:rPr lang="en-US" altLang="zh-CN" sz="2400" dirty="0">
                        <a:latin typeface="Cambria Math" panose="02040503050406030204" pitchFamily="18" charset="0"/>
                        <a:ea typeface="Cambria Math" panose="02040503050406030204" pitchFamily="18" charset="0"/>
                      </a:rPr>
                      <m:t> </m:t>
                    </m:r>
                    <m:r>
                      <m:rPr>
                        <m:nor/>
                      </m:rPr>
                      <a:rPr lang="en-US" altLang="zh-CN" sz="2400" b="0" i="0" dirty="0" smtClean="0">
                        <a:latin typeface="Cambria Math" panose="02040503050406030204" pitchFamily="18" charset="0"/>
                        <a:ea typeface="Cambria Math" panose="02040503050406030204" pitchFamily="18" charset="0"/>
                      </a:rPr>
                      <m:t>token</m:t>
                    </m:r>
                    <m:r>
                      <m:rPr>
                        <m:nor/>
                      </m:rPr>
                      <a:rPr lang="en-US" altLang="zh-CN" sz="2400" b="0" i="0" dirty="0" smtClean="0">
                        <a:latin typeface="Cambria Math" panose="02040503050406030204" pitchFamily="18" charset="0"/>
                        <a:ea typeface="Cambria Math" panose="02040503050406030204" pitchFamily="18" charset="0"/>
                      </a:rPr>
                      <m:t> </m:t>
                    </m:r>
                    <m:r>
                      <m:rPr>
                        <m:nor/>
                      </m:rPr>
                      <a:rPr lang="en-US" altLang="zh-CN" sz="2400" b="0" i="0" dirty="0" smtClean="0">
                        <a:latin typeface="Cambria Math" panose="02040503050406030204" pitchFamily="18" charset="0"/>
                        <a:ea typeface="Cambria Math" panose="02040503050406030204" pitchFamily="18" charset="0"/>
                      </a:rPr>
                      <m:t>dictionary</m:t>
                    </m:r>
                    <m:r>
                      <m:rPr>
                        <m:nor/>
                      </m:rPr>
                      <a:rPr lang="en-US" altLang="zh-CN" sz="2400" b="0" i="0" dirty="0" smtClean="0">
                        <a:latin typeface="Cambria Math" panose="02040503050406030204" pitchFamily="18" charset="0"/>
                        <a:ea typeface="Cambria Math" panose="02040503050406030204" pitchFamily="18" charset="0"/>
                      </a:rPr>
                      <m:t>,</m:t>
                    </m:r>
                    <m:sSub>
                      <m:sSubPr>
                        <m:ctrlPr>
                          <a:rPr lang="en-US" altLang="zh-CN" sz="2400" i="1">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 </m:t>
                        </m:r>
                        <m:r>
                          <a:rPr lang="en-US" altLang="zh-CN" sz="2400" i="1">
                            <a:latin typeface="Cambria Math" panose="02040503050406030204" pitchFamily="18" charset="0"/>
                            <a:ea typeface="Cambria Math" panose="02040503050406030204" pitchFamily="18" charset="0"/>
                          </a:rPr>
                          <m:t>𝐿</m:t>
                        </m:r>
                      </m:e>
                      <m:sub>
                        <m:r>
                          <a:rPr lang="en-US" altLang="zh-CN" sz="2400" i="1">
                            <a:latin typeface="Cambria Math" panose="02040503050406030204" pitchFamily="18" charset="0"/>
                            <a:ea typeface="Cambria Math" panose="02040503050406030204" pitchFamily="18" charset="0"/>
                          </a:rPr>
                          <m:t>𝑛</m:t>
                        </m:r>
                      </m:sub>
                    </m:sSub>
                  </m:oMath>
                </a14:m>
                <a:r>
                  <a:rPr lang="zh-CN" altLang="en-US" sz="2400" dirty="0">
                    <a:latin typeface="Cambria Math" panose="02040503050406030204" pitchFamily="18" charset="0"/>
                    <a:ea typeface="Cambria Math" panose="02040503050406030204" pitchFamily="18" charset="0"/>
                  </a:rPr>
                  <a:t> </a:t>
                </a:r>
                <a:r>
                  <a:rPr lang="en-US" altLang="zh-CN" sz="2400" dirty="0">
                    <a:latin typeface="Cambria Math" panose="02040503050406030204" pitchFamily="18" charset="0"/>
                    <a:ea typeface="Cambria Math" panose="02040503050406030204" pitchFamily="18" charset="0"/>
                  </a:rPr>
                  <a:t>is the sequence length</a:t>
                </a:r>
                <a:endParaRPr lang="zh-CN" altLang="en-US" sz="2400" dirty="0">
                  <a:latin typeface="Cambria Math" panose="02040503050406030204" pitchFamily="18" charset="0"/>
                  <a:ea typeface="Cambria Math" panose="02040503050406030204" pitchFamily="18" charset="0"/>
                </a:endParaRPr>
              </a:p>
            </p:txBody>
          </p:sp>
        </mc:Choice>
        <mc:Fallback xmlns="">
          <p:sp>
            <p:nvSpPr>
              <p:cNvPr id="32" name="文本框 31">
                <a:extLst>
                  <a:ext uri="{FF2B5EF4-FFF2-40B4-BE49-F238E27FC236}">
                    <a16:creationId xmlns:a16="http://schemas.microsoft.com/office/drawing/2014/main" id="{2D361221-C837-23A5-9ACE-95EC6892340C}"/>
                  </a:ext>
                </a:extLst>
              </p:cNvPr>
              <p:cNvSpPr txBox="1">
                <a:spLocks noRot="1" noChangeAspect="1" noMove="1" noResize="1" noEditPoints="1" noAdjustHandles="1" noChangeArrowheads="1" noChangeShapeType="1" noTextEdit="1"/>
              </p:cNvSpPr>
              <p:nvPr/>
            </p:nvSpPr>
            <p:spPr>
              <a:xfrm>
                <a:off x="4810787" y="3091248"/>
                <a:ext cx="6651436" cy="369332"/>
              </a:xfrm>
              <a:prstGeom prst="rect">
                <a:avLst/>
              </a:prstGeom>
              <a:blipFill>
                <a:blip r:embed="rId9"/>
                <a:stretch>
                  <a:fillRect l="-1558" t="-24590" r="-1925" b="-4918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C63420DB-6C68-88AB-C72C-4C594DBD5A30}"/>
                  </a:ext>
                </a:extLst>
              </p:cNvPr>
              <p:cNvSpPr txBox="1"/>
              <p:nvPr/>
            </p:nvSpPr>
            <p:spPr>
              <a:xfrm>
                <a:off x="4220866" y="2162734"/>
                <a:ext cx="2812112"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3200" i="1" smtClean="0">
                              <a:solidFill>
                                <a:srgbClr val="FF0000"/>
                              </a:solidFill>
                              <a:latin typeface="Cambria Math" panose="02040503050406030204" pitchFamily="18" charset="0"/>
                            </a:rPr>
                          </m:ctrlPr>
                        </m:sSubPr>
                        <m:e>
                          <m:r>
                            <a:rPr lang="en-US" altLang="zh-CN" sz="3200" i="1">
                              <a:solidFill>
                                <a:srgbClr val="FF0000"/>
                              </a:solidFill>
                              <a:latin typeface="Cambria Math" panose="02040503050406030204" pitchFamily="18" charset="0"/>
                            </a:rPr>
                            <m:t>𝑇</m:t>
                          </m:r>
                        </m:e>
                        <m:sub>
                          <m:r>
                            <a:rPr lang="en-US" altLang="zh-CN" sz="3200" b="0" i="1" smtClean="0">
                              <a:solidFill>
                                <a:srgbClr val="FF0000"/>
                              </a:solidFill>
                              <a:latin typeface="Cambria Math" panose="02040503050406030204" pitchFamily="18" charset="0"/>
                            </a:rPr>
                            <m:t>𝑛</m:t>
                          </m:r>
                        </m:sub>
                      </m:sSub>
                      <m:r>
                        <a:rPr lang="en-US" altLang="zh-CN" sz="3200" i="1" smtClean="0">
                          <a:latin typeface="Cambria Math" panose="02040503050406030204" pitchFamily="18" charset="0"/>
                          <a:ea typeface="Cambria Math" panose="02040503050406030204" pitchFamily="18" charset="0"/>
                        </a:rPr>
                        <m:t>∈</m:t>
                      </m:r>
                      <m:sSup>
                        <m:sSupPr>
                          <m:ctrlPr>
                            <a:rPr lang="en-US" altLang="zh-CN" sz="3200" i="1" smtClean="0">
                              <a:latin typeface="Cambria Math" panose="02040503050406030204" pitchFamily="18" charset="0"/>
                              <a:ea typeface="Cambria Math" panose="02040503050406030204" pitchFamily="18" charset="0"/>
                            </a:rPr>
                          </m:ctrlPr>
                        </m:sSupPr>
                        <m:e>
                          <m:r>
                            <a:rPr lang="zh-CN" altLang="en-US" sz="3200" i="1" smtClean="0">
                              <a:latin typeface="Cambria Math" panose="02040503050406030204" pitchFamily="18" charset="0"/>
                              <a:ea typeface="Cambria Math" panose="02040503050406030204" pitchFamily="18" charset="0"/>
                            </a:rPr>
                            <m:t>𝒯</m:t>
                          </m:r>
                        </m:e>
                        <m:sup>
                          <m:sSub>
                            <m:sSubPr>
                              <m:ctrlPr>
                                <a:rPr lang="en-US" altLang="zh-CN" sz="3200" i="1" smtClean="0">
                                  <a:latin typeface="Cambria Math" panose="02040503050406030204" pitchFamily="18" charset="0"/>
                                  <a:ea typeface="Cambria Math" panose="02040503050406030204" pitchFamily="18" charset="0"/>
                                </a:rPr>
                              </m:ctrlPr>
                            </m:sSubPr>
                            <m:e>
                              <m:r>
                                <a:rPr lang="en-US" altLang="zh-CN" sz="3200" b="0" i="1" smtClean="0">
                                  <a:latin typeface="Cambria Math" panose="02040503050406030204" pitchFamily="18" charset="0"/>
                                  <a:ea typeface="Cambria Math" panose="02040503050406030204" pitchFamily="18" charset="0"/>
                                </a:rPr>
                                <m:t>𝐿</m:t>
                              </m:r>
                            </m:e>
                            <m:sub>
                              <m:r>
                                <a:rPr lang="en-US" altLang="zh-CN" sz="3200" b="0" i="1" smtClean="0">
                                  <a:latin typeface="Cambria Math" panose="02040503050406030204" pitchFamily="18" charset="0"/>
                                  <a:ea typeface="Cambria Math" panose="02040503050406030204" pitchFamily="18" charset="0"/>
                                </a:rPr>
                                <m:t>𝑛</m:t>
                              </m:r>
                            </m:sub>
                          </m:sSub>
                        </m:sup>
                      </m:sSup>
                    </m:oMath>
                  </m:oMathPara>
                </a14:m>
                <a:endParaRPr lang="zh-CN" altLang="en-US" sz="3200" i="1" dirty="0">
                  <a:latin typeface="Cambria Math" panose="02040503050406030204" pitchFamily="18" charset="0"/>
                </a:endParaRPr>
              </a:p>
            </p:txBody>
          </p:sp>
        </mc:Choice>
        <mc:Fallback>
          <p:sp>
            <p:nvSpPr>
              <p:cNvPr id="4" name="文本框 3">
                <a:extLst>
                  <a:ext uri="{FF2B5EF4-FFF2-40B4-BE49-F238E27FC236}">
                    <a16:creationId xmlns:a16="http://schemas.microsoft.com/office/drawing/2014/main" id="{C63420DB-6C68-88AB-C72C-4C594DBD5A30}"/>
                  </a:ext>
                </a:extLst>
              </p:cNvPr>
              <p:cNvSpPr txBox="1">
                <a:spLocks noRot="1" noChangeAspect="1" noMove="1" noResize="1" noEditPoints="1" noAdjustHandles="1" noChangeArrowheads="1" noChangeShapeType="1" noTextEdit="1"/>
              </p:cNvSpPr>
              <p:nvPr/>
            </p:nvSpPr>
            <p:spPr>
              <a:xfrm>
                <a:off x="4220866" y="2162734"/>
                <a:ext cx="2812112" cy="58477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A1DA9D1-F0D7-D880-BBFF-28953F63E66B}"/>
                  </a:ext>
                </a:extLst>
              </p:cNvPr>
              <p:cNvSpPr txBox="1"/>
              <p:nvPr/>
            </p:nvSpPr>
            <p:spPr>
              <a:xfrm>
                <a:off x="6445954" y="2276201"/>
                <a:ext cx="489937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zh-CN" sz="2400" dirty="0" smtClean="0">
                          <a:latin typeface="Cambria Math" panose="02040503050406030204" pitchFamily="18" charset="0"/>
                          <a:ea typeface="Cambria Math" panose="02040503050406030204" pitchFamily="18" charset="0"/>
                        </a:rPr>
                        <m:t>represents</m:t>
                      </m:r>
                      <m:r>
                        <m:rPr>
                          <m:nor/>
                        </m:rPr>
                        <a:rPr lang="en-US" altLang="zh-CN" sz="2400" dirty="0" smtClean="0">
                          <a:latin typeface="Cambria Math" panose="02040503050406030204" pitchFamily="18" charset="0"/>
                          <a:ea typeface="Cambria Math" panose="02040503050406030204" pitchFamily="18" charset="0"/>
                        </a:rPr>
                        <m:t> </m:t>
                      </m:r>
                      <m:r>
                        <m:rPr>
                          <m:nor/>
                        </m:rPr>
                        <a:rPr lang="en-US" altLang="zh-CN" sz="2400" dirty="0" smtClean="0">
                          <a:latin typeface="Cambria Math" panose="02040503050406030204" pitchFamily="18" charset="0"/>
                          <a:ea typeface="Cambria Math" panose="02040503050406030204" pitchFamily="18" charset="0"/>
                        </a:rPr>
                        <m:t>the</m:t>
                      </m:r>
                      <m:r>
                        <m:rPr>
                          <m:nor/>
                        </m:rPr>
                        <a:rPr lang="en-US" altLang="zh-CN" sz="2400" dirty="0" smtClean="0">
                          <a:latin typeface="Cambria Math" panose="02040503050406030204" pitchFamily="18" charset="0"/>
                          <a:ea typeface="Cambria Math" panose="02040503050406030204" pitchFamily="18" charset="0"/>
                        </a:rPr>
                        <m:t> </m:t>
                      </m:r>
                      <m:r>
                        <m:rPr>
                          <m:nor/>
                        </m:rPr>
                        <a:rPr lang="en-US" altLang="zh-CN" sz="2400" dirty="0" smtClean="0">
                          <a:latin typeface="Cambria Math" panose="02040503050406030204" pitchFamily="18" charset="0"/>
                          <a:ea typeface="Cambria Math" panose="02040503050406030204" pitchFamily="18" charset="0"/>
                        </a:rPr>
                        <m:t>raw</m:t>
                      </m:r>
                      <m:r>
                        <m:rPr>
                          <m:nor/>
                        </m:rPr>
                        <a:rPr lang="en-US" altLang="zh-CN" sz="2400" dirty="0" smtClean="0">
                          <a:latin typeface="Cambria Math" panose="02040503050406030204" pitchFamily="18" charset="0"/>
                          <a:ea typeface="Cambria Math" panose="02040503050406030204" pitchFamily="18" charset="0"/>
                        </a:rPr>
                        <m:t> </m:t>
                      </m:r>
                      <m:r>
                        <m:rPr>
                          <m:nor/>
                        </m:rPr>
                        <a:rPr lang="en-US" altLang="zh-CN" sz="2400" dirty="0" smtClean="0">
                          <a:latin typeface="Cambria Math" panose="02040503050406030204" pitchFamily="18" charset="0"/>
                          <a:ea typeface="Cambria Math" panose="02040503050406030204" pitchFamily="18" charset="0"/>
                        </a:rPr>
                        <m:t>text</m:t>
                      </m:r>
                      <m:r>
                        <m:rPr>
                          <m:nor/>
                        </m:rPr>
                        <a:rPr lang="en-US" altLang="zh-CN" sz="2400" dirty="0" smtClean="0">
                          <a:latin typeface="Cambria Math" panose="02040503050406030204" pitchFamily="18" charset="0"/>
                          <a:ea typeface="Cambria Math" panose="02040503050406030204" pitchFamily="18" charset="0"/>
                        </a:rPr>
                        <m:t> </m:t>
                      </m:r>
                      <m:r>
                        <m:rPr>
                          <m:nor/>
                        </m:rPr>
                        <a:rPr lang="en-US" altLang="zh-CN" sz="2400" dirty="0" smtClean="0">
                          <a:latin typeface="Cambria Math" panose="02040503050406030204" pitchFamily="18" charset="0"/>
                          <a:ea typeface="Cambria Math" panose="02040503050406030204" pitchFamily="18" charset="0"/>
                        </a:rPr>
                        <m:t>for</m:t>
                      </m:r>
                      <m:r>
                        <m:rPr>
                          <m:nor/>
                        </m:rPr>
                        <a:rPr lang="en-US" altLang="zh-CN" sz="2400" dirty="0" smtClean="0">
                          <a:latin typeface="Cambria Math" panose="02040503050406030204" pitchFamily="18" charset="0"/>
                          <a:ea typeface="Cambria Math" panose="02040503050406030204" pitchFamily="18" charset="0"/>
                        </a:rPr>
                        <m:t> </m:t>
                      </m:r>
                      <m:r>
                        <m:rPr>
                          <m:nor/>
                        </m:rPr>
                        <a:rPr lang="en-US" altLang="zh-CN" sz="2400" dirty="0" smtClean="0">
                          <a:latin typeface="Cambria Math" panose="02040503050406030204" pitchFamily="18" charset="0"/>
                          <a:ea typeface="Cambria Math" panose="02040503050406030204" pitchFamily="18" charset="0"/>
                        </a:rPr>
                        <m:t>node</m:t>
                      </m:r>
                      <m:r>
                        <a:rPr lang="en-US" altLang="zh-CN" sz="2400" b="0" i="1" dirty="0" smtClean="0">
                          <a:latin typeface="Cambria Math" panose="02040503050406030204" pitchFamily="18" charset="0"/>
                          <a:ea typeface="Cambria Math" panose="02040503050406030204" pitchFamily="18" charset="0"/>
                        </a:rPr>
                        <m:t> </m:t>
                      </m:r>
                      <m:r>
                        <a:rPr lang="en-US" altLang="zh-CN" sz="2400" b="0" i="1" smtClean="0">
                          <a:latin typeface="Cambria Math" panose="02040503050406030204" pitchFamily="18" charset="0"/>
                          <a:ea typeface="Cambria Math" panose="02040503050406030204" pitchFamily="18" charset="0"/>
                        </a:rPr>
                        <m:t>𝑛</m:t>
                      </m:r>
                    </m:oMath>
                  </m:oMathPara>
                </a14:m>
                <a:endParaRPr lang="zh-CN" altLang="en-US" sz="2400" dirty="0">
                  <a:latin typeface="Cambria Math" panose="02040503050406030204" pitchFamily="18" charset="0"/>
                  <a:ea typeface="Cambria Math" panose="02040503050406030204" pitchFamily="18" charset="0"/>
                </a:endParaRPr>
              </a:p>
            </p:txBody>
          </p:sp>
        </mc:Choice>
        <mc:Fallback xmlns="">
          <p:sp>
            <p:nvSpPr>
              <p:cNvPr id="6" name="文本框 5">
                <a:extLst>
                  <a:ext uri="{FF2B5EF4-FFF2-40B4-BE49-F238E27FC236}">
                    <a16:creationId xmlns:a16="http://schemas.microsoft.com/office/drawing/2014/main" id="{5A1DA9D1-F0D7-D880-BBFF-28953F63E66B}"/>
                  </a:ext>
                </a:extLst>
              </p:cNvPr>
              <p:cNvSpPr txBox="1">
                <a:spLocks noRot="1" noChangeAspect="1" noMove="1" noResize="1" noEditPoints="1" noAdjustHandles="1" noChangeArrowheads="1" noChangeShapeType="1" noTextEdit="1"/>
              </p:cNvSpPr>
              <p:nvPr/>
            </p:nvSpPr>
            <p:spPr>
              <a:xfrm>
                <a:off x="6445954" y="2276201"/>
                <a:ext cx="4899379" cy="461665"/>
              </a:xfrm>
              <a:prstGeom prst="rect">
                <a:avLst/>
              </a:prstGeom>
              <a:blipFill>
                <a:blip r:embed="rId11"/>
                <a:stretch>
                  <a:fillRect b="-17105"/>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931EA9FC-C9EB-224F-3B19-FEADB4CA11B9}"/>
              </a:ext>
            </a:extLst>
          </p:cNvPr>
          <p:cNvSpPr txBox="1"/>
          <p:nvPr/>
        </p:nvSpPr>
        <p:spPr>
          <a:xfrm>
            <a:off x="4390199" y="5071739"/>
            <a:ext cx="7334955" cy="584775"/>
          </a:xfrm>
          <a:prstGeom prst="rect">
            <a:avLst/>
          </a:prstGeom>
          <a:noFill/>
        </p:spPr>
        <p:txBody>
          <a:bodyPr wrap="square">
            <a:spAutoFit/>
          </a:bodyPr>
          <a:lstStyle/>
          <a:p>
            <a:r>
              <a:rPr lang="en-US" altLang="zh-CN" sz="2800" dirty="0">
                <a:latin typeface="Cambria Math" panose="02040503050406030204" pitchFamily="18" charset="0"/>
                <a:ea typeface="Cambria Math" panose="02040503050406030204" pitchFamily="18" charset="0"/>
              </a:rPr>
              <a:t>Node feature </a:t>
            </a:r>
            <a:r>
              <a:rPr lang="en-US" altLang="zh-CN" sz="3200" i="1" dirty="0">
                <a:solidFill>
                  <a:srgbClr val="FF0000"/>
                </a:solidFill>
                <a:latin typeface="Cambria Math" panose="02040503050406030204" pitchFamily="18" charset="0"/>
              </a:rPr>
              <a:t>X</a:t>
            </a:r>
            <a:r>
              <a:rPr lang="en-US" altLang="zh-CN" sz="2800" dirty="0">
                <a:latin typeface="Cambria Math" panose="02040503050406030204" pitchFamily="18" charset="0"/>
                <a:ea typeface="Cambria Math" panose="02040503050406030204" pitchFamily="18" charset="0"/>
              </a:rPr>
              <a:t>  are derived by applying SBERT</a:t>
            </a:r>
            <a:endParaRPr lang="zh-CN" altLang="en-US" sz="2800" dirty="0"/>
          </a:p>
        </p:txBody>
      </p:sp>
    </p:spTree>
    <p:extLst>
      <p:ext uri="{BB962C8B-B14F-4D97-AF65-F5344CB8AC3E}">
        <p14:creationId xmlns:p14="http://schemas.microsoft.com/office/powerpoint/2010/main" val="1151148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EA46-36F4-9458-F5FE-080EFED1D300}"/>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D0B97D48-94B6-A93B-D0C1-1BCCF6CC3FC3}"/>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B91CEA90-152A-3702-AF7B-C0A2A295C112}"/>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66E53C2E-2FC8-926D-7EBB-80043EF28C06}"/>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D3C67B8F-9B93-2499-0AD7-29404A019E77}"/>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02B071EC-6E80-AA84-DD45-D0B7FAC8C375}"/>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FA164DBE-0EBC-D7EB-61FB-A4BAE8204A0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A2DE5B1-7AC1-F9A7-9B08-EABD9291B96C}"/>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238D3BC4-46E6-3243-A363-8A7765450007}"/>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BE8CEBF5-FF1A-3A76-29E8-6F1920097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03684060-4F7A-8C3B-041E-D6DE0BD70677}"/>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656F2727-EF15-4D0A-430B-1DC7EAC4F50A}"/>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0744C290-65BA-FA13-A98D-1FAFEB278B10}"/>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4B21376D-8CBA-79DA-93ED-BBF083575D83}"/>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23/40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9CAB0146-EDFC-C4E3-4091-A431F0D65828}"/>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2A01CA2E-CA9D-D69F-9D91-F5CB9C2E46ED}"/>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6282E6DB-3BE7-9CDC-5440-A0ED03507CDD}"/>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Problem Definition: GFM</a:t>
            </a:r>
          </a:p>
        </p:txBody>
      </p:sp>
      <p:pic>
        <p:nvPicPr>
          <p:cNvPr id="3" name="图片 2">
            <a:extLst>
              <a:ext uri="{FF2B5EF4-FFF2-40B4-BE49-F238E27FC236}">
                <a16:creationId xmlns:a16="http://schemas.microsoft.com/office/drawing/2014/main" id="{43EF9493-747E-78C4-B6CA-694DAD3AD979}"/>
              </a:ext>
            </a:extLst>
          </p:cNvPr>
          <p:cNvPicPr>
            <a:picLocks noChangeAspect="1"/>
          </p:cNvPicPr>
          <p:nvPr/>
        </p:nvPicPr>
        <p:blipFill>
          <a:blip r:embed="rId6"/>
          <a:stretch>
            <a:fillRect/>
          </a:stretch>
        </p:blipFill>
        <p:spPr>
          <a:xfrm>
            <a:off x="1164156" y="1874564"/>
            <a:ext cx="9333077" cy="1808885"/>
          </a:xfrm>
          <a:prstGeom prst="rect">
            <a:avLst/>
          </a:prstGeom>
        </p:spPr>
      </p:pic>
      <p:sp>
        <p:nvSpPr>
          <p:cNvPr id="5" name="矩形: 圆角 4">
            <a:extLst>
              <a:ext uri="{FF2B5EF4-FFF2-40B4-BE49-F238E27FC236}">
                <a16:creationId xmlns:a16="http://schemas.microsoft.com/office/drawing/2014/main" id="{9F8E5A19-DC46-1602-5FCB-0B4E18EFC600}"/>
              </a:ext>
            </a:extLst>
          </p:cNvPr>
          <p:cNvSpPr/>
          <p:nvPr/>
        </p:nvSpPr>
        <p:spPr>
          <a:xfrm>
            <a:off x="4287941" y="3959834"/>
            <a:ext cx="2427111" cy="1128889"/>
          </a:xfrm>
          <a:prstGeom prst="roundRect">
            <a:avLst>
              <a:gd name="adj" fmla="val 6667"/>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Extensive source Graph data</a:t>
            </a:r>
            <a:endParaRPr lang="zh-CN" altLang="en-US" sz="2400" dirty="0">
              <a:latin typeface="Cambria" panose="02040503050406030204" pitchFamily="18" charset="0"/>
            </a:endParaRPr>
          </a:p>
        </p:txBody>
      </p:sp>
      <p:cxnSp>
        <p:nvCxnSpPr>
          <p:cNvPr id="9" name="直接箭头连接符 8">
            <a:extLst>
              <a:ext uri="{FF2B5EF4-FFF2-40B4-BE49-F238E27FC236}">
                <a16:creationId xmlns:a16="http://schemas.microsoft.com/office/drawing/2014/main" id="{A6CC0DD1-4259-132E-1FEF-D2658552CAD3}"/>
              </a:ext>
            </a:extLst>
          </p:cNvPr>
          <p:cNvCxnSpPr>
            <a:cxnSpLocks/>
            <a:stCxn id="5" idx="0"/>
          </p:cNvCxnSpPr>
          <p:nvPr/>
        </p:nvCxnSpPr>
        <p:spPr>
          <a:xfrm flipV="1">
            <a:off x="5501497" y="3382906"/>
            <a:ext cx="0" cy="5769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F8812C00-E682-387B-90F4-F5F7A9486DE9}"/>
              </a:ext>
            </a:extLst>
          </p:cNvPr>
          <p:cNvSpPr/>
          <p:nvPr/>
        </p:nvSpPr>
        <p:spPr>
          <a:xfrm>
            <a:off x="7463344" y="3959834"/>
            <a:ext cx="2427111" cy="1128889"/>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Graph neural networks</a:t>
            </a:r>
            <a:endParaRPr lang="zh-CN" altLang="en-US" sz="2400" dirty="0">
              <a:latin typeface="Cambria" panose="02040503050406030204" pitchFamily="18" charset="0"/>
            </a:endParaRPr>
          </a:p>
        </p:txBody>
      </p:sp>
      <p:cxnSp>
        <p:nvCxnSpPr>
          <p:cNvPr id="28" name="直接箭头连接符 27">
            <a:extLst>
              <a:ext uri="{FF2B5EF4-FFF2-40B4-BE49-F238E27FC236}">
                <a16:creationId xmlns:a16="http://schemas.microsoft.com/office/drawing/2014/main" id="{CDA14733-0FA6-D183-9D80-EA26288C5632}"/>
              </a:ext>
            </a:extLst>
          </p:cNvPr>
          <p:cNvCxnSpPr>
            <a:cxnSpLocks/>
            <a:stCxn id="27" idx="0"/>
          </p:cNvCxnSpPr>
          <p:nvPr/>
        </p:nvCxnSpPr>
        <p:spPr>
          <a:xfrm flipV="1">
            <a:off x="8676900" y="3158796"/>
            <a:ext cx="0" cy="80103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圆角 29">
            <a:extLst>
              <a:ext uri="{FF2B5EF4-FFF2-40B4-BE49-F238E27FC236}">
                <a16:creationId xmlns:a16="http://schemas.microsoft.com/office/drawing/2014/main" id="{D721245A-6C24-0E59-C8BD-90B4815DDBC4}"/>
              </a:ext>
            </a:extLst>
          </p:cNvPr>
          <p:cNvSpPr/>
          <p:nvPr/>
        </p:nvSpPr>
        <p:spPr>
          <a:xfrm>
            <a:off x="5990972" y="745675"/>
            <a:ext cx="2944743" cy="1128889"/>
          </a:xfrm>
          <a:prstGeom prst="roundRect">
            <a:avLst>
              <a:gd name="adj" fmla="val 6667"/>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Pretext task like Contrastive Learning</a:t>
            </a:r>
            <a:endParaRPr lang="zh-CN" altLang="en-US" sz="2400" dirty="0">
              <a:latin typeface="Cambria" panose="02040503050406030204" pitchFamily="18" charset="0"/>
            </a:endParaRPr>
          </a:p>
        </p:txBody>
      </p:sp>
      <p:cxnSp>
        <p:nvCxnSpPr>
          <p:cNvPr id="34" name="直接箭头连接符 33">
            <a:extLst>
              <a:ext uri="{FF2B5EF4-FFF2-40B4-BE49-F238E27FC236}">
                <a16:creationId xmlns:a16="http://schemas.microsoft.com/office/drawing/2014/main" id="{0642EDBD-A843-0FC2-D074-BECB4A33FA35}"/>
              </a:ext>
            </a:extLst>
          </p:cNvPr>
          <p:cNvCxnSpPr>
            <a:cxnSpLocks/>
            <a:stCxn id="30" idx="2"/>
          </p:cNvCxnSpPr>
          <p:nvPr/>
        </p:nvCxnSpPr>
        <p:spPr>
          <a:xfrm>
            <a:off x="7463344" y="1874564"/>
            <a:ext cx="0" cy="541258"/>
          </a:xfrm>
          <a:prstGeom prst="straightConnector1">
            <a:avLst/>
          </a:prstGeom>
        </p:spPr>
        <p:style>
          <a:lnRef idx="2">
            <a:schemeClr val="accent4"/>
          </a:lnRef>
          <a:fillRef idx="1">
            <a:schemeClr val="lt1"/>
          </a:fillRef>
          <a:effectRef idx="0">
            <a:schemeClr val="accent4"/>
          </a:effectRef>
          <a:fontRef idx="minor">
            <a:schemeClr val="dk1"/>
          </a:fontRef>
        </p:style>
      </p:cxnSp>
      <p:cxnSp>
        <p:nvCxnSpPr>
          <p:cNvPr id="37" name="直接箭头连接符 36">
            <a:extLst>
              <a:ext uri="{FF2B5EF4-FFF2-40B4-BE49-F238E27FC236}">
                <a16:creationId xmlns:a16="http://schemas.microsoft.com/office/drawing/2014/main" id="{FB375931-2AE4-8A87-7616-A8E1FF69ACAA}"/>
              </a:ext>
            </a:extLst>
          </p:cNvPr>
          <p:cNvCxnSpPr/>
          <p:nvPr/>
        </p:nvCxnSpPr>
        <p:spPr>
          <a:xfrm>
            <a:off x="7463343" y="1874564"/>
            <a:ext cx="0" cy="608992"/>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8" name="矩形: 圆角 37">
            <a:extLst>
              <a:ext uri="{FF2B5EF4-FFF2-40B4-BE49-F238E27FC236}">
                <a16:creationId xmlns:a16="http://schemas.microsoft.com/office/drawing/2014/main" id="{51EB8116-0CB5-447E-7EAC-CE9F722056C9}"/>
              </a:ext>
            </a:extLst>
          </p:cNvPr>
          <p:cNvSpPr/>
          <p:nvPr/>
        </p:nvSpPr>
        <p:spPr>
          <a:xfrm>
            <a:off x="567886" y="3978756"/>
            <a:ext cx="2649447" cy="1128889"/>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The optimal pretrained model</a:t>
            </a:r>
            <a:endParaRPr lang="zh-CN" altLang="en-US" sz="2400" dirty="0">
              <a:latin typeface="Cambria" panose="02040503050406030204" pitchFamily="18" charset="0"/>
            </a:endParaRPr>
          </a:p>
        </p:txBody>
      </p:sp>
      <p:cxnSp>
        <p:nvCxnSpPr>
          <p:cNvPr id="41" name="直接箭头连接符 40">
            <a:extLst>
              <a:ext uri="{FF2B5EF4-FFF2-40B4-BE49-F238E27FC236}">
                <a16:creationId xmlns:a16="http://schemas.microsoft.com/office/drawing/2014/main" id="{1181E44A-CB6B-8D56-CF08-E41F5CC86B68}"/>
              </a:ext>
            </a:extLst>
          </p:cNvPr>
          <p:cNvCxnSpPr>
            <a:cxnSpLocks/>
            <a:stCxn id="38" idx="0"/>
          </p:cNvCxnSpPr>
          <p:nvPr/>
        </p:nvCxnSpPr>
        <p:spPr>
          <a:xfrm flipV="1">
            <a:off x="1892610" y="3158796"/>
            <a:ext cx="0" cy="81996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圆角 43">
            <a:extLst>
              <a:ext uri="{FF2B5EF4-FFF2-40B4-BE49-F238E27FC236}">
                <a16:creationId xmlns:a16="http://schemas.microsoft.com/office/drawing/2014/main" id="{064EDC0C-670D-3D9A-43B9-E4D6282E6C28}"/>
              </a:ext>
            </a:extLst>
          </p:cNvPr>
          <p:cNvSpPr/>
          <p:nvPr/>
        </p:nvSpPr>
        <p:spPr>
          <a:xfrm>
            <a:off x="4287941" y="5365109"/>
            <a:ext cx="5602514" cy="822630"/>
          </a:xfrm>
          <a:prstGeom prst="roundRect">
            <a:avLst>
              <a:gd name="adj" fmla="val 6667"/>
            </a:avLst>
          </a:prstGeom>
          <a:ln w="2857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Low-resource target graph data:</a:t>
            </a:r>
          </a:p>
          <a:p>
            <a:pPr algn="ctr"/>
            <a:r>
              <a:rPr lang="en-US" altLang="zh-CN" sz="2400" u="sng" dirty="0">
                <a:latin typeface="Cambria" panose="02040503050406030204" pitchFamily="18" charset="0"/>
                <a:ea typeface="Cambria" panose="02040503050406030204" pitchFamily="18" charset="0"/>
              </a:rPr>
              <a:t>Node Classification, Link Prediction,…</a:t>
            </a:r>
            <a:endParaRPr lang="zh-CN" altLang="en-US" sz="2400" u="sng" dirty="0">
              <a:latin typeface="Cambria" panose="02040503050406030204" pitchFamily="18" charset="0"/>
            </a:endParaRPr>
          </a:p>
        </p:txBody>
      </p:sp>
      <p:cxnSp>
        <p:nvCxnSpPr>
          <p:cNvPr id="46" name="连接符: 肘形 45">
            <a:extLst>
              <a:ext uri="{FF2B5EF4-FFF2-40B4-BE49-F238E27FC236}">
                <a16:creationId xmlns:a16="http://schemas.microsoft.com/office/drawing/2014/main" id="{59C9529D-8CE1-2C3D-070E-40021EF3F239}"/>
              </a:ext>
            </a:extLst>
          </p:cNvPr>
          <p:cNvCxnSpPr>
            <a:cxnSpLocks/>
            <a:stCxn id="38" idx="2"/>
            <a:endCxn id="44" idx="1"/>
          </p:cNvCxnSpPr>
          <p:nvPr/>
        </p:nvCxnSpPr>
        <p:spPr>
          <a:xfrm rot="16200000" flipH="1">
            <a:off x="2755886" y="4244368"/>
            <a:ext cx="668779" cy="2395331"/>
          </a:xfrm>
          <a:prstGeom prst="bentConnector2">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11138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22EF-A8FA-61CE-01E9-0F2FDCF05F88}"/>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EE000550-9CBB-175A-642E-6635838AD1EF}"/>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1380B9DE-5233-4EF4-2661-1CE02D8C15FB}"/>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7C67AF73-9049-26E9-ECBA-E01496802B1D}"/>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7F746BCB-F91F-8B4F-F9B8-DF138B4D60A8}"/>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DB04EBD2-A008-7566-72D1-0B137120695B}"/>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B31E389-821C-80B8-5427-1159C412B68C}"/>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B516ECE3-7FEC-2A09-26EF-BC8D5446D390}"/>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8DBF855F-B1B9-E828-3D62-4751D8449DEC}"/>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43485CB0-4A59-D779-2483-B66207FC4C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78083F3E-C33E-9961-9864-3B98F61D7373}"/>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70F2FF3A-CAD6-CCDB-1DCD-79B5D77CBF6C}"/>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D50F696E-3F89-D5C4-07EE-C40467AB23AF}"/>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0943F72E-CBA1-FC86-4C99-92DCE59E2B2A}"/>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24/40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03DAFF06-0A34-8F48-095E-7E5BD21DB7A6}"/>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9CAB0146-EDFC-C4E3-4091-A431F0D65828}"/>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CD4920B9-97AD-5271-98AE-4E19EF3F603C}"/>
              </a:ext>
            </a:extLst>
          </p:cNvPr>
          <p:cNvSpPr txBox="1"/>
          <p:nvPr/>
        </p:nvSpPr>
        <p:spPr>
          <a:xfrm>
            <a:off x="115954" y="635771"/>
            <a:ext cx="10755246"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Problem Definition: zero-shot and few-shot scenarios</a:t>
            </a:r>
          </a:p>
        </p:txBody>
      </p:sp>
      <p:pic>
        <p:nvPicPr>
          <p:cNvPr id="4" name="图片 3">
            <a:extLst>
              <a:ext uri="{FF2B5EF4-FFF2-40B4-BE49-F238E27FC236}">
                <a16:creationId xmlns:a16="http://schemas.microsoft.com/office/drawing/2014/main" id="{1F00DCDD-2080-5EAC-C352-656D548BFC0D}"/>
              </a:ext>
            </a:extLst>
          </p:cNvPr>
          <p:cNvPicPr>
            <a:picLocks noChangeAspect="1"/>
          </p:cNvPicPr>
          <p:nvPr/>
        </p:nvPicPr>
        <p:blipFill>
          <a:blip r:embed="rId6"/>
          <a:stretch>
            <a:fillRect/>
          </a:stretch>
        </p:blipFill>
        <p:spPr>
          <a:xfrm>
            <a:off x="1879627" y="2689228"/>
            <a:ext cx="7552074" cy="998307"/>
          </a:xfrm>
          <a:prstGeom prst="rect">
            <a:avLst/>
          </a:prstGeom>
        </p:spPr>
      </p:pic>
      <p:pic>
        <p:nvPicPr>
          <p:cNvPr id="6" name="图片 5">
            <a:extLst>
              <a:ext uri="{FF2B5EF4-FFF2-40B4-BE49-F238E27FC236}">
                <a16:creationId xmlns:a16="http://schemas.microsoft.com/office/drawing/2014/main" id="{4AFAD8B5-55C5-2416-6452-87BFA65D5806}"/>
              </a:ext>
            </a:extLst>
          </p:cNvPr>
          <p:cNvPicPr>
            <a:picLocks noChangeAspect="1"/>
          </p:cNvPicPr>
          <p:nvPr/>
        </p:nvPicPr>
        <p:blipFill>
          <a:blip r:embed="rId7"/>
          <a:stretch>
            <a:fillRect/>
          </a:stretch>
        </p:blipFill>
        <p:spPr>
          <a:xfrm>
            <a:off x="1681489" y="4128001"/>
            <a:ext cx="7750212" cy="975445"/>
          </a:xfrm>
          <a:prstGeom prst="rect">
            <a:avLst/>
          </a:prstGeom>
        </p:spPr>
      </p:pic>
      <p:sp>
        <p:nvSpPr>
          <p:cNvPr id="7" name="矩形: 圆角 6">
            <a:extLst>
              <a:ext uri="{FF2B5EF4-FFF2-40B4-BE49-F238E27FC236}">
                <a16:creationId xmlns:a16="http://schemas.microsoft.com/office/drawing/2014/main" id="{0C374088-EDE5-1BEA-CB66-9C7C0EBA7FDA}"/>
              </a:ext>
            </a:extLst>
          </p:cNvPr>
          <p:cNvSpPr/>
          <p:nvPr/>
        </p:nvSpPr>
        <p:spPr>
          <a:xfrm>
            <a:off x="6506043" y="5371028"/>
            <a:ext cx="2925658" cy="822630"/>
          </a:xfrm>
          <a:prstGeom prst="roundRect">
            <a:avLst>
              <a:gd name="adj" fmla="val 6667"/>
            </a:avLst>
          </a:prstGeom>
          <a:ln w="2857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Ground truth of n-</a:t>
            </a:r>
            <a:r>
              <a:rPr lang="en-US" altLang="zh-CN" sz="2400" dirty="0" err="1">
                <a:latin typeface="Cambria" panose="02040503050406030204" pitchFamily="18" charset="0"/>
                <a:ea typeface="Cambria" panose="02040503050406030204" pitchFamily="18" charset="0"/>
              </a:rPr>
              <a:t>th</a:t>
            </a:r>
            <a:r>
              <a:rPr lang="en-US" altLang="zh-CN" sz="2400" dirty="0">
                <a:latin typeface="Cambria" panose="02040503050406030204" pitchFamily="18" charset="0"/>
                <a:ea typeface="Cambria" panose="02040503050406030204" pitchFamily="18" charset="0"/>
              </a:rPr>
              <a:t> training sample</a:t>
            </a:r>
            <a:endParaRPr lang="zh-CN" altLang="en-US" sz="2400" u="sng" dirty="0">
              <a:latin typeface="Cambria" panose="02040503050406030204" pitchFamily="18" charset="0"/>
            </a:endParaRPr>
          </a:p>
        </p:txBody>
      </p:sp>
      <p:cxnSp>
        <p:nvCxnSpPr>
          <p:cNvPr id="8" name="直接箭头连接符 7">
            <a:extLst>
              <a:ext uri="{FF2B5EF4-FFF2-40B4-BE49-F238E27FC236}">
                <a16:creationId xmlns:a16="http://schemas.microsoft.com/office/drawing/2014/main" id="{27F05E3F-9B2B-8EEF-40DC-24090AC18111}"/>
              </a:ext>
            </a:extLst>
          </p:cNvPr>
          <p:cNvCxnSpPr>
            <a:cxnSpLocks/>
          </p:cNvCxnSpPr>
          <p:nvPr/>
        </p:nvCxnSpPr>
        <p:spPr>
          <a:xfrm flipV="1">
            <a:off x="7965700" y="4797778"/>
            <a:ext cx="0" cy="568847"/>
          </a:xfrm>
          <a:prstGeom prst="straightConnector1">
            <a:avLst/>
          </a:prstGeom>
          <a:ln w="28575">
            <a:solidFill>
              <a:srgbClr val="F4B183"/>
            </a:solidFill>
            <a:tailEnd type="triangle"/>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FEF366FA-D336-FA84-48FB-A0FB94319E69}"/>
              </a:ext>
            </a:extLst>
          </p:cNvPr>
          <p:cNvGrpSpPr/>
          <p:nvPr/>
        </p:nvGrpSpPr>
        <p:grpSpPr>
          <a:xfrm>
            <a:off x="3743149" y="1275330"/>
            <a:ext cx="2247500" cy="1737881"/>
            <a:chOff x="3878615" y="1285871"/>
            <a:chExt cx="2247500" cy="1737881"/>
          </a:xfrm>
        </p:grpSpPr>
        <p:sp>
          <p:nvSpPr>
            <p:cNvPr id="18" name="矩形: 圆角 17">
              <a:extLst>
                <a:ext uri="{FF2B5EF4-FFF2-40B4-BE49-F238E27FC236}">
                  <a16:creationId xmlns:a16="http://schemas.microsoft.com/office/drawing/2014/main" id="{54C8C193-0B56-9A70-EBE5-62FF6CD47902}"/>
                </a:ext>
              </a:extLst>
            </p:cNvPr>
            <p:cNvSpPr/>
            <p:nvPr/>
          </p:nvSpPr>
          <p:spPr>
            <a:xfrm>
              <a:off x="3878615" y="1285871"/>
              <a:ext cx="2247500" cy="1128889"/>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The</a:t>
              </a:r>
              <a:r>
                <a:rPr lang="zh-CN" altLang="en-US" sz="2400" dirty="0">
                  <a:latin typeface="Cambria" panose="02040503050406030204" pitchFamily="18" charset="0"/>
                  <a:ea typeface="Cambria" panose="02040503050406030204" pitchFamily="18" charset="0"/>
                </a:rPr>
                <a:t> </a:t>
              </a:r>
              <a:r>
                <a:rPr lang="en-US" altLang="zh-CN" sz="2400" dirty="0">
                  <a:latin typeface="Cambria" panose="02040503050406030204" pitchFamily="18" charset="0"/>
                  <a:ea typeface="Cambria" panose="02040503050406030204" pitchFamily="18" charset="0"/>
                </a:rPr>
                <a:t>pretrained</a:t>
              </a:r>
              <a:r>
                <a:rPr lang="zh-CN" altLang="en-US" sz="2400" dirty="0">
                  <a:latin typeface="Cambria" panose="02040503050406030204" pitchFamily="18" charset="0"/>
                  <a:ea typeface="Cambria" panose="02040503050406030204" pitchFamily="18" charset="0"/>
                </a:rPr>
                <a:t> </a:t>
              </a:r>
              <a:r>
                <a:rPr lang="en-US" altLang="zh-CN" sz="2400" dirty="0">
                  <a:latin typeface="Cambria" panose="02040503050406030204" pitchFamily="18" charset="0"/>
                  <a:ea typeface="Cambria" panose="02040503050406030204" pitchFamily="18" charset="0"/>
                </a:rPr>
                <a:t>GFM</a:t>
              </a:r>
              <a:endParaRPr lang="zh-CN" altLang="en-US" sz="2400" dirty="0">
                <a:latin typeface="Cambria" panose="02040503050406030204" pitchFamily="18" charset="0"/>
              </a:endParaRPr>
            </a:p>
          </p:txBody>
        </p:sp>
        <p:cxnSp>
          <p:nvCxnSpPr>
            <p:cNvPr id="24" name="直接箭头连接符 23">
              <a:extLst>
                <a:ext uri="{FF2B5EF4-FFF2-40B4-BE49-F238E27FC236}">
                  <a16:creationId xmlns:a16="http://schemas.microsoft.com/office/drawing/2014/main" id="{BDE1988F-6A2D-3468-0E64-B4E9B8DCE187}"/>
                </a:ext>
              </a:extLst>
            </p:cNvPr>
            <p:cNvCxnSpPr/>
            <p:nvPr/>
          </p:nvCxnSpPr>
          <p:spPr>
            <a:xfrm>
              <a:off x="5002365" y="2414760"/>
              <a:ext cx="0" cy="608992"/>
            </a:xfrm>
            <a:prstGeom prst="straightConnector1">
              <a:avLst/>
            </a:prstGeom>
            <a:ln w="28575">
              <a:solidFill>
                <a:srgbClr val="92D050"/>
              </a:solidFill>
              <a:tailEnd type="triangle"/>
            </a:ln>
          </p:spPr>
          <p:style>
            <a:lnRef idx="1">
              <a:schemeClr val="accent4"/>
            </a:lnRef>
            <a:fillRef idx="0">
              <a:schemeClr val="accent4"/>
            </a:fillRef>
            <a:effectRef idx="0">
              <a:schemeClr val="accent4"/>
            </a:effectRef>
            <a:fontRef idx="minor">
              <a:schemeClr val="tx1"/>
            </a:fontRef>
          </p:style>
        </p:cxnSp>
      </p:grpSp>
      <p:sp>
        <p:nvSpPr>
          <p:cNvPr id="29" name="文本框 28">
            <a:extLst>
              <a:ext uri="{FF2B5EF4-FFF2-40B4-BE49-F238E27FC236}">
                <a16:creationId xmlns:a16="http://schemas.microsoft.com/office/drawing/2014/main" id="{FF59FF2A-88D0-4728-F5F5-ED7557B08987}"/>
              </a:ext>
            </a:extLst>
          </p:cNvPr>
          <p:cNvSpPr txBox="1"/>
          <p:nvPr/>
        </p:nvSpPr>
        <p:spPr>
          <a:xfrm>
            <a:off x="9866489" y="2840783"/>
            <a:ext cx="2009422" cy="584775"/>
          </a:xfrm>
          <a:prstGeom prst="rect">
            <a:avLst/>
          </a:prstGeom>
          <a:noFill/>
        </p:spPr>
        <p:txBody>
          <a:bodyPr wrap="square">
            <a:spAutoFit/>
          </a:bodyPr>
          <a:lstStyle/>
          <a:p>
            <a:r>
              <a:rPr lang="en-US" altLang="zh-CN"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Zero-shot</a:t>
            </a:r>
            <a:endParaRPr lang="zh-CN" altLang="en-US" sz="3200" dirty="0">
              <a:solidFill>
                <a:srgbClr val="FF0000"/>
              </a:solidFill>
            </a:endParaRPr>
          </a:p>
        </p:txBody>
      </p:sp>
      <p:sp>
        <p:nvSpPr>
          <p:cNvPr id="31" name="文本框 30">
            <a:extLst>
              <a:ext uri="{FF2B5EF4-FFF2-40B4-BE49-F238E27FC236}">
                <a16:creationId xmlns:a16="http://schemas.microsoft.com/office/drawing/2014/main" id="{A3A41AC1-3C1E-40CB-BFB0-BDF5900027C6}"/>
              </a:ext>
            </a:extLst>
          </p:cNvPr>
          <p:cNvSpPr txBox="1"/>
          <p:nvPr/>
        </p:nvSpPr>
        <p:spPr>
          <a:xfrm>
            <a:off x="9866489" y="4175255"/>
            <a:ext cx="2009422" cy="584775"/>
          </a:xfrm>
          <a:prstGeom prst="rect">
            <a:avLst/>
          </a:prstGeom>
          <a:noFill/>
        </p:spPr>
        <p:txBody>
          <a:bodyPr wrap="square">
            <a:spAutoFit/>
          </a:bodyPr>
          <a:lstStyle/>
          <a:p>
            <a:r>
              <a:rPr lang="en-US" altLang="zh-CN"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Few-shot</a:t>
            </a:r>
            <a:endParaRPr lang="zh-CN" altLang="en-US" sz="3200" dirty="0">
              <a:solidFill>
                <a:srgbClr val="FF0000"/>
              </a:solidFill>
            </a:endParaRPr>
          </a:p>
        </p:txBody>
      </p:sp>
      <p:grpSp>
        <p:nvGrpSpPr>
          <p:cNvPr id="43" name="组合 42">
            <a:extLst>
              <a:ext uri="{FF2B5EF4-FFF2-40B4-BE49-F238E27FC236}">
                <a16:creationId xmlns:a16="http://schemas.microsoft.com/office/drawing/2014/main" id="{0A964DBD-478A-08CA-A090-10BCF6618507}"/>
              </a:ext>
            </a:extLst>
          </p:cNvPr>
          <p:cNvGrpSpPr/>
          <p:nvPr/>
        </p:nvGrpSpPr>
        <p:grpSpPr>
          <a:xfrm>
            <a:off x="833648" y="4851174"/>
            <a:ext cx="2247500" cy="1385475"/>
            <a:chOff x="843324" y="4856423"/>
            <a:chExt cx="2247500" cy="1385475"/>
          </a:xfrm>
        </p:grpSpPr>
        <p:sp>
          <p:nvSpPr>
            <p:cNvPr id="33" name="矩形: 圆角 32">
              <a:extLst>
                <a:ext uri="{FF2B5EF4-FFF2-40B4-BE49-F238E27FC236}">
                  <a16:creationId xmlns:a16="http://schemas.microsoft.com/office/drawing/2014/main" id="{B1E53741-4A93-33E6-D53C-0299E886A450}"/>
                </a:ext>
              </a:extLst>
            </p:cNvPr>
            <p:cNvSpPr/>
            <p:nvPr/>
          </p:nvSpPr>
          <p:spPr>
            <a:xfrm>
              <a:off x="843324" y="5266453"/>
              <a:ext cx="2247500" cy="975445"/>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The</a:t>
              </a:r>
              <a:r>
                <a:rPr lang="zh-CN" altLang="en-US" sz="2400" dirty="0">
                  <a:latin typeface="Cambria" panose="02040503050406030204" pitchFamily="18" charset="0"/>
                  <a:ea typeface="Cambria" panose="02040503050406030204" pitchFamily="18" charset="0"/>
                </a:rPr>
                <a:t> </a:t>
              </a:r>
              <a:r>
                <a:rPr lang="en-US" altLang="zh-CN" sz="2400" dirty="0">
                  <a:latin typeface="Cambria" panose="02040503050406030204" pitchFamily="18" charset="0"/>
                  <a:ea typeface="Cambria" panose="02040503050406030204" pitchFamily="18" charset="0"/>
                </a:rPr>
                <a:t>finetuned model</a:t>
              </a:r>
              <a:endParaRPr lang="zh-CN" altLang="en-US" sz="2400" dirty="0">
                <a:latin typeface="Cambria" panose="02040503050406030204" pitchFamily="18" charset="0"/>
              </a:endParaRPr>
            </a:p>
          </p:txBody>
        </p:sp>
        <p:cxnSp>
          <p:nvCxnSpPr>
            <p:cNvPr id="36" name="直接箭头连接符 35">
              <a:extLst>
                <a:ext uri="{FF2B5EF4-FFF2-40B4-BE49-F238E27FC236}">
                  <a16:creationId xmlns:a16="http://schemas.microsoft.com/office/drawing/2014/main" id="{E7826DA3-188B-F726-7EC5-8E862F6A9E79}"/>
                </a:ext>
              </a:extLst>
            </p:cNvPr>
            <p:cNvCxnSpPr>
              <a:cxnSpLocks/>
            </p:cNvCxnSpPr>
            <p:nvPr/>
          </p:nvCxnSpPr>
          <p:spPr>
            <a:xfrm flipV="1">
              <a:off x="1967074" y="4856423"/>
              <a:ext cx="0" cy="42012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16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AF1A8-3B83-329B-446E-0A431A246204}"/>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E6AC3939-7DE6-AB30-C6CB-4C5BFD33BD0A}"/>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9125C2EB-321B-EA44-7F15-D8C6105BB02B}"/>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B81BFDDB-61BC-8EC5-3C2C-C1CE740C6B4A}"/>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4A83E9A9-7116-2C31-F63F-3C7E6DFF4785}"/>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AFC15D91-9964-18C0-CD23-49FBED78DD29}"/>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D744A89-25E4-BFAB-A1B5-78DABA921DE4}"/>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CB8563C-BFFE-6CB1-B5E4-C0325129459D}"/>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EDD94219-0E3D-296B-4349-AD1E80A6D087}"/>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FBAABA9B-8F9D-FEDC-A21D-6980D6A24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BE491721-5902-811B-B263-B6D691B3359A}"/>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4409845C-DB64-B7CB-ABD5-AAA947153677}"/>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0A483C53-ECE0-2D94-E6DF-F0C4D9BD54AF}"/>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7F6969C1-2AC0-D6DD-9989-C4731C3B35B9}"/>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25/40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36DCF9C8-A5F2-3CB6-FF7D-DCB2E48CA22F}"/>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9CAB0146-EDFC-C4E3-4091-A431F0D65828}"/>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1470E48A-7E68-D9B7-1B6D-19E6849AF8A5}"/>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 Framework</a:t>
            </a:r>
          </a:p>
        </p:txBody>
      </p:sp>
      <p:pic>
        <p:nvPicPr>
          <p:cNvPr id="6" name="图片 5">
            <a:extLst>
              <a:ext uri="{FF2B5EF4-FFF2-40B4-BE49-F238E27FC236}">
                <a16:creationId xmlns:a16="http://schemas.microsoft.com/office/drawing/2014/main" id="{C358D650-1D57-F590-DC46-0D09B3D55608}"/>
              </a:ext>
            </a:extLst>
          </p:cNvPr>
          <p:cNvPicPr>
            <a:picLocks noChangeAspect="1"/>
          </p:cNvPicPr>
          <p:nvPr/>
        </p:nvPicPr>
        <p:blipFill>
          <a:blip r:embed="rId6"/>
          <a:stretch>
            <a:fillRect/>
          </a:stretch>
        </p:blipFill>
        <p:spPr>
          <a:xfrm>
            <a:off x="1055877" y="1341718"/>
            <a:ext cx="10080245" cy="4977605"/>
          </a:xfrm>
          <a:prstGeom prst="rect">
            <a:avLst/>
          </a:prstGeom>
        </p:spPr>
      </p:pic>
    </p:spTree>
    <p:extLst>
      <p:ext uri="{BB962C8B-B14F-4D97-AF65-F5344CB8AC3E}">
        <p14:creationId xmlns:p14="http://schemas.microsoft.com/office/powerpoint/2010/main" val="1145277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29E7E-B68E-8FBE-6828-CA543E237C85}"/>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679F2A90-00BC-C217-0B09-26FDB622B264}"/>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6046BACA-4AFC-C094-4FAC-6E0792DD42D4}"/>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D0C1FADC-CBE1-3142-0F26-4706D80B5790}"/>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6D36F1B8-BB53-DDEC-6AD7-0AA9C8F8D490}"/>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EC45C5B3-0349-540A-DFF4-F259D4C2506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0BD5A024-6E43-6450-ADC2-F4AB89820455}"/>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6465485C-1DB8-915B-0715-568DDD44ADD5}"/>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F9636D5C-A2EA-8205-87EE-0B1071C41117}"/>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CF83121F-9D85-FFDD-945C-7C85C6DE1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213CC756-A92C-4209-3A83-31FB7F6C39FF}"/>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048A39E2-738C-27AE-825F-A454361A1D27}"/>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E1B66F75-90D5-7A0B-197C-B9D8E265F60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09:29</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DEB78E90-8735-4E77-C8DD-F7FDCEEF8BEE}"/>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26/40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9E3B4DE2-9B36-1260-C393-F379288C53B3}"/>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36DCF9C8-A5F2-3CB6-FF7D-DCB2E48CA22F}"/>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82B6771E-D4C4-5FFB-7324-CA4CC8ABB183}"/>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a:t>
            </a:r>
          </a:p>
        </p:txBody>
      </p:sp>
      <p:pic>
        <p:nvPicPr>
          <p:cNvPr id="6" name="图片 5">
            <a:extLst>
              <a:ext uri="{FF2B5EF4-FFF2-40B4-BE49-F238E27FC236}">
                <a16:creationId xmlns:a16="http://schemas.microsoft.com/office/drawing/2014/main" id="{3A5AFB00-6E0F-C37C-3D0D-98269F052C12}"/>
              </a:ext>
            </a:extLst>
          </p:cNvPr>
          <p:cNvPicPr>
            <a:picLocks noChangeAspect="1"/>
          </p:cNvPicPr>
          <p:nvPr/>
        </p:nvPicPr>
        <p:blipFill>
          <a:blip r:embed="rId6"/>
          <a:srcRect r="45520" b="12232"/>
          <a:stretch/>
        </p:blipFill>
        <p:spPr>
          <a:xfrm>
            <a:off x="477959" y="1480089"/>
            <a:ext cx="5491679" cy="4368752"/>
          </a:xfrm>
          <a:prstGeom prst="rect">
            <a:avLst/>
          </a:prstGeom>
        </p:spPr>
      </p:pic>
      <p:sp>
        <p:nvSpPr>
          <p:cNvPr id="3" name="TextBox 205">
            <a:extLst>
              <a:ext uri="{FF2B5EF4-FFF2-40B4-BE49-F238E27FC236}">
                <a16:creationId xmlns:a16="http://schemas.microsoft.com/office/drawing/2014/main" id="{D99D88D0-A2E7-F7A0-0A10-BE61655749EA}"/>
              </a:ext>
            </a:extLst>
          </p:cNvPr>
          <p:cNvSpPr txBox="1"/>
          <p:nvPr/>
        </p:nvSpPr>
        <p:spPr>
          <a:xfrm>
            <a:off x="6222364" y="921684"/>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Graph-Summary Pair Generation</a:t>
            </a:r>
          </a:p>
          <a:p>
            <a:pPr marL="800100" lvl="1" indent="-342900">
              <a:buFont typeface="Arial" panose="020B0604020202020204" pitchFamily="34" charset="0"/>
              <a:buChar char="•"/>
            </a:pP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 Prompt Template</a:t>
            </a:r>
          </a:p>
        </p:txBody>
      </p:sp>
      <p:pic>
        <p:nvPicPr>
          <p:cNvPr id="5" name="图片 4">
            <a:extLst>
              <a:ext uri="{FF2B5EF4-FFF2-40B4-BE49-F238E27FC236}">
                <a16:creationId xmlns:a16="http://schemas.microsoft.com/office/drawing/2014/main" id="{87255DD1-59A2-102A-8DE6-464D49FED9EF}"/>
              </a:ext>
            </a:extLst>
          </p:cNvPr>
          <p:cNvPicPr>
            <a:picLocks noChangeAspect="1"/>
          </p:cNvPicPr>
          <p:nvPr/>
        </p:nvPicPr>
        <p:blipFill>
          <a:blip r:embed="rId7"/>
          <a:stretch>
            <a:fillRect/>
          </a:stretch>
        </p:blipFill>
        <p:spPr>
          <a:xfrm>
            <a:off x="6835151" y="1908313"/>
            <a:ext cx="4047408" cy="4198976"/>
          </a:xfrm>
          <a:prstGeom prst="rect">
            <a:avLst/>
          </a:prstGeom>
        </p:spPr>
      </p:pic>
      <p:pic>
        <p:nvPicPr>
          <p:cNvPr id="7" name="图片 6">
            <a:extLst>
              <a:ext uri="{FF2B5EF4-FFF2-40B4-BE49-F238E27FC236}">
                <a16:creationId xmlns:a16="http://schemas.microsoft.com/office/drawing/2014/main" id="{F7DBDC3D-B1EF-A45F-B2A1-8601C93AF748}"/>
              </a:ext>
            </a:extLst>
          </p:cNvPr>
          <p:cNvPicPr>
            <a:picLocks noChangeAspect="1"/>
          </p:cNvPicPr>
          <p:nvPr/>
        </p:nvPicPr>
        <p:blipFill>
          <a:blip r:embed="rId8"/>
          <a:srcRect b="45121"/>
          <a:stretch/>
        </p:blipFill>
        <p:spPr>
          <a:xfrm>
            <a:off x="9729551" y="1511229"/>
            <a:ext cx="2306016" cy="351714"/>
          </a:xfrm>
          <a:prstGeom prst="rect">
            <a:avLst/>
          </a:prstGeom>
        </p:spPr>
      </p:pic>
    </p:spTree>
    <p:extLst>
      <p:ext uri="{BB962C8B-B14F-4D97-AF65-F5344CB8AC3E}">
        <p14:creationId xmlns:p14="http://schemas.microsoft.com/office/powerpoint/2010/main" val="2377822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18C89-6974-46B2-8060-64802F057ED5}"/>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94794CB2-2B1D-B28F-26E3-C412865C9385}"/>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E2BD03DB-8DC3-30FE-AC69-31FA045D2A9C}"/>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8C653065-CAFF-B736-276F-A343903B4CB7}"/>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9A74AAC0-34C4-2744-B874-115376BE5203}"/>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240331B6-1007-48A2-9E43-C156E3830174}"/>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9CBD903-8077-A114-5755-6B04102A3E82}"/>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7850EDBE-7E25-EB18-8170-637426F0DD5F}"/>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E2E6ADFF-26BD-3B9E-F056-9F16561A6C0E}"/>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11D2C964-2C0B-AA75-F8E4-66E48AC57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2CF6DE8E-AACF-1736-8038-3CBE17CEEFF5}"/>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FABA2163-C2C2-0C36-F385-2C8647722A72}"/>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AC222DB3-A7E5-2950-4F82-F8F7A43D234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2625C0B-8DA2-7AA3-CDBF-DF2882F67BDD}"/>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27/40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C2D4A140-5275-ABD9-09AE-9FD24F379240}"/>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9E3B4DE2-9B36-1260-C393-F379288C53B3}"/>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71801A11-048E-2272-3EC0-AEB637AE8512}"/>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a:t>
            </a:r>
          </a:p>
        </p:txBody>
      </p:sp>
      <p:sp>
        <p:nvSpPr>
          <p:cNvPr id="3" name="TextBox 205">
            <a:extLst>
              <a:ext uri="{FF2B5EF4-FFF2-40B4-BE49-F238E27FC236}">
                <a16:creationId xmlns:a16="http://schemas.microsoft.com/office/drawing/2014/main" id="{F48C5B47-B2DB-8E3E-8B12-FBEBC934A6F6}"/>
              </a:ext>
            </a:extLst>
          </p:cNvPr>
          <p:cNvSpPr txBox="1"/>
          <p:nvPr/>
        </p:nvSpPr>
        <p:spPr>
          <a:xfrm>
            <a:off x="567886" y="1141058"/>
            <a:ext cx="11703136"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Graph-Summary Pair Generation</a:t>
            </a:r>
          </a:p>
          <a:p>
            <a:pPr marL="800100" lvl="1" indent="-342900">
              <a:buFont typeface="Arial" panose="020B0604020202020204" pitchFamily="34" charset="0"/>
              <a:buChar char="•"/>
            </a:pP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Enable LLMs to generate graph summaries  </a:t>
            </a: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Large-scale graph-summary data with 0.2B tokens </a:t>
            </a: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p:txBody>
      </p:sp>
      <p:pic>
        <p:nvPicPr>
          <p:cNvPr id="4" name="图片 3">
            <a:extLst>
              <a:ext uri="{FF2B5EF4-FFF2-40B4-BE49-F238E27FC236}">
                <a16:creationId xmlns:a16="http://schemas.microsoft.com/office/drawing/2014/main" id="{2F41AFAE-384B-C742-11BE-6DD443AFBA93}"/>
              </a:ext>
            </a:extLst>
          </p:cNvPr>
          <p:cNvPicPr>
            <a:picLocks noChangeAspect="1"/>
          </p:cNvPicPr>
          <p:nvPr/>
        </p:nvPicPr>
        <p:blipFill>
          <a:blip r:embed="rId6"/>
          <a:stretch>
            <a:fillRect/>
          </a:stretch>
        </p:blipFill>
        <p:spPr>
          <a:xfrm>
            <a:off x="1502122" y="2150760"/>
            <a:ext cx="9187755" cy="4071469"/>
          </a:xfrm>
          <a:prstGeom prst="rect">
            <a:avLst/>
          </a:prstGeom>
        </p:spPr>
      </p:pic>
    </p:spTree>
    <p:extLst>
      <p:ext uri="{BB962C8B-B14F-4D97-AF65-F5344CB8AC3E}">
        <p14:creationId xmlns:p14="http://schemas.microsoft.com/office/powerpoint/2010/main" val="4144794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4DC17D35-E7E8-4D24-828B-66DF5C7BC0E3}"/>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93828BF9-256C-4143-ACB1-BE32F70AD969}"/>
                </a:ext>
              </a:extLst>
            </p:cNvPr>
            <p:cNvGrpSpPr/>
            <p:nvPr/>
          </p:nvGrpSpPr>
          <p:grpSpPr>
            <a:xfrm>
              <a:off x="0" y="0"/>
              <a:ext cx="3437311" cy="566290"/>
              <a:chOff x="738909" y="1727197"/>
              <a:chExt cx="8073136" cy="1330034"/>
            </a:xfrm>
          </p:grpSpPr>
          <p:grpSp>
            <p:nvGrpSpPr>
              <p:cNvPr id="10" name="组合 9">
                <a:extLst>
                  <a:ext uri="{FF2B5EF4-FFF2-40B4-BE49-F238E27FC236}">
                    <a16:creationId xmlns:a16="http://schemas.microsoft.com/office/drawing/2014/main" id="{37A34DE5-A14D-4B5A-B222-E21B566671E7}"/>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EF0D0A9-82BB-471C-915C-5C93E2BED16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5A5A34B-E9A8-400D-ADA6-E863B5696C00}"/>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F51AD1B-816D-44B0-A271-79C4E8C94B89}"/>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B907F61-4FB5-4B85-BE99-2E7F9B8E1F68}"/>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F2E1004-9033-4751-80E7-A4DD65C10E8F}"/>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2E23E33F-383C-42DD-85FA-5377792A7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sp>
            <p:nvSpPr>
              <p:cNvPr id="25" name="文本框 24">
                <a:extLst>
                  <a:ext uri="{FF2B5EF4-FFF2-40B4-BE49-F238E27FC236}">
                    <a16:creationId xmlns:a16="http://schemas.microsoft.com/office/drawing/2014/main" id="{860BC865-67ED-4E10-8BD9-F0105A825C85}"/>
                  </a:ext>
                </a:extLst>
              </p:cNvPr>
              <p:cNvSpPr txBox="1"/>
              <p:nvPr/>
            </p:nvSpPr>
            <p:spPr>
              <a:xfrm>
                <a:off x="4801377" y="2293924"/>
                <a:ext cx="4010668" cy="731254"/>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grpSp>
        <p:sp>
          <p:nvSpPr>
            <p:cNvPr id="38" name="矩形 37">
              <a:extLst>
                <a:ext uri="{FF2B5EF4-FFF2-40B4-BE49-F238E27FC236}">
                  <a16:creationId xmlns:a16="http://schemas.microsoft.com/office/drawing/2014/main" id="{EC9DB6D5-A8D9-46E2-BC57-4560FCC3CBCF}"/>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F41D73A2-0F45-44F1-E55F-12087F3B447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6F5CCA1C-A2D2-9E08-8D19-35CFA5201AA7}"/>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1/40</a:t>
            </a:r>
            <a:endParaRPr lang="zh-CN" altLang="en-US" sz="1600" b="1" dirty="0">
              <a:solidFill>
                <a:schemeClr val="tx1"/>
              </a:solidFill>
              <a:ea typeface="字酷堂清楷体" panose="02010601030101010101" pitchFamily="2" charset="-122"/>
            </a:endParaRPr>
          </a:p>
        </p:txBody>
      </p:sp>
      <p:grpSp>
        <p:nvGrpSpPr>
          <p:cNvPr id="3" name="组合 2">
            <a:extLst>
              <a:ext uri="{FF2B5EF4-FFF2-40B4-BE49-F238E27FC236}">
                <a16:creationId xmlns:a16="http://schemas.microsoft.com/office/drawing/2014/main" id="{216DA397-FD5F-7D1D-F9A6-9AAF5B862185}"/>
              </a:ext>
            </a:extLst>
          </p:cNvPr>
          <p:cNvGrpSpPr/>
          <p:nvPr/>
        </p:nvGrpSpPr>
        <p:grpSpPr>
          <a:xfrm>
            <a:off x="4438890" y="3916004"/>
            <a:ext cx="2615613" cy="2453992"/>
            <a:chOff x="6891069" y="3487034"/>
            <a:chExt cx="2615613" cy="2453992"/>
          </a:xfrm>
        </p:grpSpPr>
        <p:pic>
          <p:nvPicPr>
            <p:cNvPr id="12" name="图片 11">
              <a:extLst>
                <a:ext uri="{FF2B5EF4-FFF2-40B4-BE49-F238E27FC236}">
                  <a16:creationId xmlns:a16="http://schemas.microsoft.com/office/drawing/2014/main" id="{78469E31-6F84-7544-71B4-E5A372DEB5E9}"/>
                </a:ext>
              </a:extLst>
            </p:cNvPr>
            <p:cNvPicPr>
              <a:picLocks noChangeAspect="1"/>
            </p:cNvPicPr>
            <p:nvPr/>
          </p:nvPicPr>
          <p:blipFill>
            <a:blip r:embed="rId4"/>
            <a:stretch>
              <a:fillRect/>
            </a:stretch>
          </p:blipFill>
          <p:spPr>
            <a:xfrm>
              <a:off x="6891069" y="3487034"/>
              <a:ext cx="2492396" cy="2250650"/>
            </a:xfrm>
            <a:prstGeom prst="rect">
              <a:avLst/>
            </a:prstGeom>
          </p:spPr>
        </p:pic>
        <p:sp>
          <p:nvSpPr>
            <p:cNvPr id="13" name="object 5">
              <a:extLst>
                <a:ext uri="{FF2B5EF4-FFF2-40B4-BE49-F238E27FC236}">
                  <a16:creationId xmlns:a16="http://schemas.microsoft.com/office/drawing/2014/main" id="{7A25968B-594D-1D73-14CE-EB1B137D1528}"/>
                </a:ext>
              </a:extLst>
            </p:cNvPr>
            <p:cNvSpPr txBox="1"/>
            <p:nvPr/>
          </p:nvSpPr>
          <p:spPr>
            <a:xfrm>
              <a:off x="7197187" y="5651203"/>
              <a:ext cx="2309495" cy="289823"/>
            </a:xfrm>
            <a:prstGeom prst="rect">
              <a:avLst/>
            </a:prstGeom>
          </p:spPr>
          <p:txBody>
            <a:bodyPr vert="horz" wrap="square" lIns="0" tIns="12700" rIns="0" bIns="0" rtlCol="0">
              <a:spAutoFit/>
            </a:bodyPr>
            <a:lstStyle/>
            <a:p>
              <a:pPr marL="285750" indent="-285750">
                <a:spcBef>
                  <a:spcPts val="334"/>
                </a:spcBef>
                <a:buFont typeface="Arial" panose="020B0604020202020204" pitchFamily="34" charset="0"/>
                <a:buChar char="•"/>
              </a:pPr>
              <a:r>
                <a:rPr dirty="0">
                  <a:latin typeface="Bell MT" panose="02020503060305020303" pitchFamily="18" charset="0"/>
                </a:rPr>
                <a:t>Citation Networks</a:t>
              </a:r>
            </a:p>
          </p:txBody>
        </p:sp>
      </p:grpSp>
      <p:sp>
        <p:nvSpPr>
          <p:cNvPr id="17" name="TextBox 205">
            <a:extLst>
              <a:ext uri="{FF2B5EF4-FFF2-40B4-BE49-F238E27FC236}">
                <a16:creationId xmlns:a16="http://schemas.microsoft.com/office/drawing/2014/main" id="{E0FFBC19-BAAF-9831-F12F-BAC83BBB51FC}"/>
              </a:ext>
            </a:extLst>
          </p:cNvPr>
          <p:cNvSpPr txBox="1"/>
          <p:nvPr/>
        </p:nvSpPr>
        <p:spPr>
          <a:xfrm>
            <a:off x="359157" y="584482"/>
            <a:ext cx="10858501" cy="638107"/>
          </a:xfrm>
          <a:prstGeom prst="rect">
            <a:avLst/>
          </a:prstGeom>
          <a:noFill/>
        </p:spPr>
        <p:txBody>
          <a:bodyPr wrap="square" lIns="91440" tIns="45720" rIns="91440" bIns="45720" anchor="t" anchorCtr="0">
            <a:norm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Graphs are ubiquitous in real word</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 name="组合 17">
            <a:extLst>
              <a:ext uri="{FF2B5EF4-FFF2-40B4-BE49-F238E27FC236}">
                <a16:creationId xmlns:a16="http://schemas.microsoft.com/office/drawing/2014/main" id="{859C5131-3439-54A3-FFE1-B50CC4BCE089}"/>
              </a:ext>
            </a:extLst>
          </p:cNvPr>
          <p:cNvGrpSpPr/>
          <p:nvPr/>
        </p:nvGrpSpPr>
        <p:grpSpPr>
          <a:xfrm>
            <a:off x="655291" y="1261535"/>
            <a:ext cx="3000375" cy="2039923"/>
            <a:chOff x="823148" y="1410876"/>
            <a:chExt cx="3000375" cy="2039923"/>
          </a:xfrm>
        </p:grpSpPr>
        <p:pic>
          <p:nvPicPr>
            <p:cNvPr id="19" name="object 12">
              <a:extLst>
                <a:ext uri="{FF2B5EF4-FFF2-40B4-BE49-F238E27FC236}">
                  <a16:creationId xmlns:a16="http://schemas.microsoft.com/office/drawing/2014/main" id="{FD2FA010-889D-7B7D-35EA-B01B85CC7F15}"/>
                </a:ext>
              </a:extLst>
            </p:cNvPr>
            <p:cNvPicPr/>
            <p:nvPr/>
          </p:nvPicPr>
          <p:blipFill>
            <a:blip r:embed="rId5" cstate="print"/>
            <a:stretch>
              <a:fillRect/>
            </a:stretch>
          </p:blipFill>
          <p:spPr>
            <a:xfrm>
              <a:off x="855805" y="1410876"/>
              <a:ext cx="2707990" cy="1527279"/>
            </a:xfrm>
            <a:prstGeom prst="rect">
              <a:avLst/>
            </a:prstGeom>
          </p:spPr>
        </p:pic>
        <p:sp>
          <p:nvSpPr>
            <p:cNvPr id="20" name="object 5">
              <a:extLst>
                <a:ext uri="{FF2B5EF4-FFF2-40B4-BE49-F238E27FC236}">
                  <a16:creationId xmlns:a16="http://schemas.microsoft.com/office/drawing/2014/main" id="{A1E00F1C-0844-4103-58D8-398AD6F11E3F}"/>
                </a:ext>
              </a:extLst>
            </p:cNvPr>
            <p:cNvSpPr txBox="1"/>
            <p:nvPr/>
          </p:nvSpPr>
          <p:spPr>
            <a:xfrm>
              <a:off x="823148" y="2915396"/>
              <a:ext cx="3000375" cy="535403"/>
            </a:xfrm>
            <a:prstGeom prst="rect">
              <a:avLst/>
            </a:prstGeom>
          </p:spPr>
          <p:txBody>
            <a:bodyPr vert="horz" wrap="square" lIns="0" tIns="50165" rIns="0" bIns="0" rtlCol="0">
              <a:spAutoFit/>
            </a:bodyPr>
            <a:lstStyle/>
            <a:p>
              <a:pPr marL="593725">
                <a:lnSpc>
                  <a:spcPct val="100000"/>
                </a:lnSpc>
                <a:spcBef>
                  <a:spcPts val="395"/>
                </a:spcBef>
              </a:pPr>
              <a:r>
                <a:rPr sz="1100" spc="-5" dirty="0">
                  <a:solidFill>
                    <a:srgbClr val="A6A6A6"/>
                  </a:solidFill>
                  <a:latin typeface="Corbel"/>
                  <a:cs typeface="Corbel"/>
                </a:rPr>
                <a:t>Image credit: </a:t>
              </a:r>
              <a:r>
                <a:rPr sz="1100" u="sng" spc="-5" dirty="0">
                  <a:solidFill>
                    <a:srgbClr val="A6A6A6"/>
                  </a:solidFill>
                  <a:uFill>
                    <a:solidFill>
                      <a:srgbClr val="A6A6A6"/>
                    </a:solidFill>
                  </a:uFill>
                  <a:latin typeface="Corbel"/>
                  <a:cs typeface="Corbel"/>
                </a:rPr>
                <a:t>visitlondon.com</a:t>
              </a:r>
              <a:endParaRPr sz="1100" dirty="0">
                <a:latin typeface="Corbel"/>
                <a:cs typeface="Corbel"/>
              </a:endParaRPr>
            </a:p>
            <a:p>
              <a:pPr marL="285750" indent="-285750">
                <a:spcBef>
                  <a:spcPts val="334"/>
                </a:spcBef>
                <a:buFont typeface="Arial" panose="020B0604020202020204" pitchFamily="34" charset="0"/>
                <a:buChar char="•"/>
              </a:pPr>
              <a:r>
                <a:rPr dirty="0">
                  <a:latin typeface="Bell MT" panose="02020503060305020303" pitchFamily="18" charset="0"/>
                </a:rPr>
                <a:t>Underground Networks</a:t>
              </a:r>
            </a:p>
          </p:txBody>
        </p:sp>
      </p:grpSp>
      <p:grpSp>
        <p:nvGrpSpPr>
          <p:cNvPr id="22" name="组合 21">
            <a:extLst>
              <a:ext uri="{FF2B5EF4-FFF2-40B4-BE49-F238E27FC236}">
                <a16:creationId xmlns:a16="http://schemas.microsoft.com/office/drawing/2014/main" id="{70351755-4042-204D-2510-09636CC2084C}"/>
              </a:ext>
            </a:extLst>
          </p:cNvPr>
          <p:cNvGrpSpPr/>
          <p:nvPr/>
        </p:nvGrpSpPr>
        <p:grpSpPr>
          <a:xfrm>
            <a:off x="4485278" y="1154990"/>
            <a:ext cx="2713355" cy="2155013"/>
            <a:chOff x="4739322" y="1301829"/>
            <a:chExt cx="2713355" cy="2155013"/>
          </a:xfrm>
        </p:grpSpPr>
        <p:pic>
          <p:nvPicPr>
            <p:cNvPr id="23" name="object 3">
              <a:extLst>
                <a:ext uri="{FF2B5EF4-FFF2-40B4-BE49-F238E27FC236}">
                  <a16:creationId xmlns:a16="http://schemas.microsoft.com/office/drawing/2014/main" id="{FCDDA622-3065-83A7-69E6-89D4600789E0}"/>
                </a:ext>
              </a:extLst>
            </p:cNvPr>
            <p:cNvPicPr/>
            <p:nvPr/>
          </p:nvPicPr>
          <p:blipFill>
            <a:blip r:embed="rId6" cstate="print"/>
            <a:stretch>
              <a:fillRect/>
            </a:stretch>
          </p:blipFill>
          <p:spPr>
            <a:xfrm>
              <a:off x="4794453" y="1301829"/>
              <a:ext cx="2390380" cy="1642993"/>
            </a:xfrm>
            <a:prstGeom prst="rect">
              <a:avLst/>
            </a:prstGeom>
          </p:spPr>
        </p:pic>
        <p:sp>
          <p:nvSpPr>
            <p:cNvPr id="24" name="object 8">
              <a:extLst>
                <a:ext uri="{FF2B5EF4-FFF2-40B4-BE49-F238E27FC236}">
                  <a16:creationId xmlns:a16="http://schemas.microsoft.com/office/drawing/2014/main" id="{AA5FD2CD-A5B2-A316-0EB1-6DA8B818E684}"/>
                </a:ext>
              </a:extLst>
            </p:cNvPr>
            <p:cNvSpPr txBox="1"/>
            <p:nvPr/>
          </p:nvSpPr>
          <p:spPr>
            <a:xfrm>
              <a:off x="4739322" y="2924645"/>
              <a:ext cx="2713355" cy="532197"/>
            </a:xfrm>
            <a:prstGeom prst="rect">
              <a:avLst/>
            </a:prstGeom>
          </p:spPr>
          <p:txBody>
            <a:bodyPr vert="horz" wrap="square" lIns="0" tIns="46990" rIns="0" bIns="0" rtlCol="0">
              <a:spAutoFit/>
            </a:bodyPr>
            <a:lstStyle/>
            <a:p>
              <a:pPr marL="549275">
                <a:lnSpc>
                  <a:spcPct val="100000"/>
                </a:lnSpc>
                <a:spcBef>
                  <a:spcPts val="370"/>
                </a:spcBef>
              </a:pPr>
              <a:r>
                <a:rPr sz="1100" spc="-5" dirty="0">
                  <a:solidFill>
                    <a:srgbClr val="A6A6A6"/>
                  </a:solidFill>
                  <a:latin typeface="Corbel"/>
                  <a:cs typeface="Corbel"/>
                </a:rPr>
                <a:t>Image</a:t>
              </a:r>
              <a:r>
                <a:rPr sz="1100" dirty="0">
                  <a:solidFill>
                    <a:srgbClr val="A6A6A6"/>
                  </a:solidFill>
                  <a:latin typeface="Corbel"/>
                  <a:cs typeface="Corbel"/>
                </a:rPr>
                <a:t> </a:t>
              </a:r>
              <a:r>
                <a:rPr sz="1100" spc="-5" dirty="0">
                  <a:solidFill>
                    <a:srgbClr val="A6A6A6"/>
                  </a:solidFill>
                  <a:latin typeface="Corbel"/>
                  <a:cs typeface="Corbel"/>
                </a:rPr>
                <a:t>credit: </a:t>
              </a:r>
              <a:r>
                <a:rPr sz="1100" u="sng" dirty="0">
                  <a:solidFill>
                    <a:srgbClr val="A6A6A6"/>
                  </a:solidFill>
                  <a:uFill>
                    <a:solidFill>
                      <a:srgbClr val="A6A6A6"/>
                    </a:solidFill>
                  </a:uFill>
                  <a:latin typeface="Corbel"/>
                  <a:cs typeface="Corbel"/>
                </a:rPr>
                <a:t>The </a:t>
              </a:r>
              <a:r>
                <a:rPr sz="1100" u="sng" spc="-5" dirty="0">
                  <a:solidFill>
                    <a:srgbClr val="A6A6A6"/>
                  </a:solidFill>
                  <a:uFill>
                    <a:solidFill>
                      <a:srgbClr val="A6A6A6"/>
                    </a:solidFill>
                  </a:uFill>
                  <a:latin typeface="Corbel"/>
                  <a:cs typeface="Corbel"/>
                </a:rPr>
                <a:t>Conversation</a:t>
              </a:r>
              <a:endParaRPr sz="1100" dirty="0">
                <a:latin typeface="Corbel"/>
                <a:cs typeface="Corbel"/>
              </a:endParaRPr>
            </a:p>
            <a:p>
              <a:pPr marL="285750" indent="-285750">
                <a:spcBef>
                  <a:spcPts val="334"/>
                </a:spcBef>
                <a:buFont typeface="Arial" panose="020B0604020202020204" pitchFamily="34" charset="0"/>
                <a:buChar char="•"/>
              </a:pPr>
              <a:r>
                <a:rPr dirty="0">
                  <a:latin typeface="Bell MT" panose="02020503060305020303" pitchFamily="18" charset="0"/>
                </a:rPr>
                <a:t>Networks of Neurons</a:t>
              </a:r>
            </a:p>
          </p:txBody>
        </p:sp>
      </p:grpSp>
      <p:grpSp>
        <p:nvGrpSpPr>
          <p:cNvPr id="28" name="组合 27">
            <a:extLst>
              <a:ext uri="{FF2B5EF4-FFF2-40B4-BE49-F238E27FC236}">
                <a16:creationId xmlns:a16="http://schemas.microsoft.com/office/drawing/2014/main" id="{0E259B67-D6B1-0CFD-CAFB-4C0491D318B8}"/>
              </a:ext>
            </a:extLst>
          </p:cNvPr>
          <p:cNvGrpSpPr/>
          <p:nvPr/>
        </p:nvGrpSpPr>
        <p:grpSpPr>
          <a:xfrm>
            <a:off x="8210224" y="1519019"/>
            <a:ext cx="3133415" cy="1785658"/>
            <a:chOff x="8415492" y="1683013"/>
            <a:chExt cx="3133415" cy="1785658"/>
          </a:xfrm>
        </p:grpSpPr>
        <p:pic>
          <p:nvPicPr>
            <p:cNvPr id="29" name="object 10">
              <a:extLst>
                <a:ext uri="{FF2B5EF4-FFF2-40B4-BE49-F238E27FC236}">
                  <a16:creationId xmlns:a16="http://schemas.microsoft.com/office/drawing/2014/main" id="{5FA7DE57-474E-3265-0FCB-29E09ED3A4D3}"/>
                </a:ext>
              </a:extLst>
            </p:cNvPr>
            <p:cNvPicPr/>
            <p:nvPr/>
          </p:nvPicPr>
          <p:blipFill>
            <a:blip r:embed="rId7" cstate="print"/>
            <a:stretch>
              <a:fillRect/>
            </a:stretch>
          </p:blipFill>
          <p:spPr>
            <a:xfrm>
              <a:off x="8415492" y="1683013"/>
              <a:ext cx="3133415" cy="1098610"/>
            </a:xfrm>
            <a:prstGeom prst="rect">
              <a:avLst/>
            </a:prstGeom>
          </p:spPr>
        </p:pic>
        <p:sp>
          <p:nvSpPr>
            <p:cNvPr id="30" name="object 11">
              <a:extLst>
                <a:ext uri="{FF2B5EF4-FFF2-40B4-BE49-F238E27FC236}">
                  <a16:creationId xmlns:a16="http://schemas.microsoft.com/office/drawing/2014/main" id="{BB0B3DFB-C35E-5339-0161-F6F681374BE4}"/>
                </a:ext>
              </a:extLst>
            </p:cNvPr>
            <p:cNvSpPr txBox="1"/>
            <p:nvPr/>
          </p:nvSpPr>
          <p:spPr>
            <a:xfrm>
              <a:off x="9226549" y="3178848"/>
              <a:ext cx="1324610" cy="289823"/>
            </a:xfrm>
            <a:prstGeom prst="rect">
              <a:avLst/>
            </a:prstGeom>
          </p:spPr>
          <p:txBody>
            <a:bodyPr vert="horz" wrap="square" lIns="0" tIns="12700" rIns="0" bIns="0" rtlCol="0">
              <a:spAutoFit/>
            </a:bodyPr>
            <a:lstStyle/>
            <a:p>
              <a:pPr marL="285750" indent="-285750">
                <a:spcBef>
                  <a:spcPts val="334"/>
                </a:spcBef>
                <a:buFont typeface="Arial" panose="020B0604020202020204" pitchFamily="34" charset="0"/>
                <a:buChar char="•"/>
              </a:pPr>
              <a:r>
                <a:rPr dirty="0">
                  <a:latin typeface="Bell MT" panose="02020503060305020303" pitchFamily="18" charset="0"/>
                </a:rPr>
                <a:t>Molecules</a:t>
              </a:r>
            </a:p>
          </p:txBody>
        </p:sp>
        <p:sp>
          <p:nvSpPr>
            <p:cNvPr id="31" name="object 12">
              <a:extLst>
                <a:ext uri="{FF2B5EF4-FFF2-40B4-BE49-F238E27FC236}">
                  <a16:creationId xmlns:a16="http://schemas.microsoft.com/office/drawing/2014/main" id="{283A004E-AD37-BDBF-6EC6-89DF1A33DBDD}"/>
                </a:ext>
              </a:extLst>
            </p:cNvPr>
            <p:cNvSpPr txBox="1"/>
            <p:nvPr/>
          </p:nvSpPr>
          <p:spPr>
            <a:xfrm>
              <a:off x="9413239" y="2935702"/>
              <a:ext cx="1137920" cy="193040"/>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A6A6A6"/>
                  </a:solidFill>
                  <a:latin typeface="Corbel"/>
                  <a:cs typeface="Corbel"/>
                </a:rPr>
                <a:t>Image</a:t>
              </a:r>
              <a:r>
                <a:rPr sz="1100" spc="-20" dirty="0">
                  <a:solidFill>
                    <a:srgbClr val="A6A6A6"/>
                  </a:solidFill>
                  <a:latin typeface="Corbel"/>
                  <a:cs typeface="Corbel"/>
                </a:rPr>
                <a:t> </a:t>
              </a:r>
              <a:r>
                <a:rPr sz="1100" spc="-5" dirty="0">
                  <a:solidFill>
                    <a:srgbClr val="A6A6A6"/>
                  </a:solidFill>
                  <a:latin typeface="Corbel"/>
                  <a:cs typeface="Corbel"/>
                </a:rPr>
                <a:t>credit:</a:t>
              </a:r>
              <a:r>
                <a:rPr sz="1100" spc="-20" dirty="0">
                  <a:solidFill>
                    <a:srgbClr val="A6A6A6"/>
                  </a:solidFill>
                  <a:latin typeface="Corbel"/>
                  <a:cs typeface="Corbel"/>
                </a:rPr>
                <a:t> </a:t>
              </a:r>
              <a:r>
                <a:rPr sz="1100" u="sng" spc="-5" dirty="0">
                  <a:solidFill>
                    <a:srgbClr val="A6A6A6"/>
                  </a:solidFill>
                  <a:uFill>
                    <a:solidFill>
                      <a:srgbClr val="A6A6A6"/>
                    </a:solidFill>
                  </a:uFill>
                  <a:latin typeface="Corbel"/>
                  <a:cs typeface="Corbel"/>
                </a:rPr>
                <a:t>MDPI</a:t>
              </a:r>
              <a:endParaRPr sz="1100" dirty="0">
                <a:latin typeface="Corbel"/>
                <a:cs typeface="Corbel"/>
              </a:endParaRPr>
            </a:p>
          </p:txBody>
        </p:sp>
      </p:grpSp>
      <p:sp>
        <p:nvSpPr>
          <p:cNvPr id="32" name="TextBox 205">
            <a:extLst>
              <a:ext uri="{FF2B5EF4-FFF2-40B4-BE49-F238E27FC236}">
                <a16:creationId xmlns:a16="http://schemas.microsoft.com/office/drawing/2014/main" id="{9D6AD096-6A55-551E-E5A8-3F531F1668E2}"/>
              </a:ext>
            </a:extLst>
          </p:cNvPr>
          <p:cNvSpPr txBox="1"/>
          <p:nvPr/>
        </p:nvSpPr>
        <p:spPr>
          <a:xfrm>
            <a:off x="359156" y="3277094"/>
            <a:ext cx="10858501" cy="638107"/>
          </a:xfrm>
          <a:prstGeom prst="rect">
            <a:avLst/>
          </a:prstGeom>
          <a:noFill/>
        </p:spPr>
        <p:txBody>
          <a:bodyPr wrap="square" lIns="91440" tIns="45720" rIns="91440" bIns="45720" anchor="t" anchorCtr="0">
            <a:norm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Text-attributed graphs (TAGs): Nodes are often associated with text attributes</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33" name="组合 32">
            <a:extLst>
              <a:ext uri="{FF2B5EF4-FFF2-40B4-BE49-F238E27FC236}">
                <a16:creationId xmlns:a16="http://schemas.microsoft.com/office/drawing/2014/main" id="{6D44C9A6-CC09-870F-7891-753C4344890C}"/>
              </a:ext>
            </a:extLst>
          </p:cNvPr>
          <p:cNvGrpSpPr/>
          <p:nvPr/>
        </p:nvGrpSpPr>
        <p:grpSpPr>
          <a:xfrm>
            <a:off x="655291" y="3942399"/>
            <a:ext cx="2707990" cy="2414612"/>
            <a:chOff x="2641600" y="3798440"/>
            <a:chExt cx="2707990" cy="2414612"/>
          </a:xfrm>
        </p:grpSpPr>
        <p:pic>
          <p:nvPicPr>
            <p:cNvPr id="41" name="object 6">
              <a:extLst>
                <a:ext uri="{FF2B5EF4-FFF2-40B4-BE49-F238E27FC236}">
                  <a16:creationId xmlns:a16="http://schemas.microsoft.com/office/drawing/2014/main" id="{261EE116-8608-98FA-F0D6-3320558C0D55}"/>
                </a:ext>
              </a:extLst>
            </p:cNvPr>
            <p:cNvPicPr/>
            <p:nvPr/>
          </p:nvPicPr>
          <p:blipFill>
            <a:blip r:embed="rId8" cstate="print"/>
            <a:stretch>
              <a:fillRect/>
            </a:stretch>
          </p:blipFill>
          <p:spPr>
            <a:xfrm>
              <a:off x="2641600" y="3798440"/>
              <a:ext cx="2707990" cy="1948408"/>
            </a:xfrm>
            <a:prstGeom prst="rect">
              <a:avLst/>
            </a:prstGeom>
          </p:spPr>
        </p:pic>
        <p:sp>
          <p:nvSpPr>
            <p:cNvPr id="43" name="object 7">
              <a:extLst>
                <a:ext uri="{FF2B5EF4-FFF2-40B4-BE49-F238E27FC236}">
                  <a16:creationId xmlns:a16="http://schemas.microsoft.com/office/drawing/2014/main" id="{70AA8087-4F9A-997E-9D3B-886EC31EF227}"/>
                </a:ext>
              </a:extLst>
            </p:cNvPr>
            <p:cNvSpPr txBox="1"/>
            <p:nvPr/>
          </p:nvSpPr>
          <p:spPr>
            <a:xfrm>
              <a:off x="2977284" y="5696244"/>
              <a:ext cx="2047875" cy="516808"/>
            </a:xfrm>
            <a:prstGeom prst="rect">
              <a:avLst/>
            </a:prstGeom>
          </p:spPr>
          <p:txBody>
            <a:bodyPr vert="horz" wrap="square" lIns="0" tIns="31750" rIns="0" bIns="0" rtlCol="0">
              <a:spAutoFit/>
            </a:bodyPr>
            <a:lstStyle/>
            <a:p>
              <a:pPr marL="3810" algn="ctr">
                <a:lnSpc>
                  <a:spcPct val="100000"/>
                </a:lnSpc>
                <a:spcBef>
                  <a:spcPts val="250"/>
                </a:spcBef>
              </a:pPr>
              <a:r>
                <a:rPr sz="1100" spc="-5" dirty="0">
                  <a:solidFill>
                    <a:srgbClr val="A6A6A6"/>
                  </a:solidFill>
                  <a:latin typeface="Corbel"/>
                  <a:cs typeface="Corbel"/>
                </a:rPr>
                <a:t>Image</a:t>
              </a:r>
              <a:r>
                <a:rPr sz="1100" spc="-10" dirty="0">
                  <a:solidFill>
                    <a:srgbClr val="A6A6A6"/>
                  </a:solidFill>
                  <a:latin typeface="Corbel"/>
                  <a:cs typeface="Corbel"/>
                </a:rPr>
                <a:t> </a:t>
              </a:r>
              <a:r>
                <a:rPr sz="1100" spc="-5" dirty="0">
                  <a:solidFill>
                    <a:srgbClr val="A6A6A6"/>
                  </a:solidFill>
                  <a:latin typeface="Corbel"/>
                  <a:cs typeface="Corbel"/>
                </a:rPr>
                <a:t>credit:</a:t>
              </a:r>
              <a:r>
                <a:rPr sz="1100" spc="-10" dirty="0">
                  <a:solidFill>
                    <a:srgbClr val="A6A6A6"/>
                  </a:solidFill>
                  <a:latin typeface="Corbel"/>
                  <a:cs typeface="Corbel"/>
                </a:rPr>
                <a:t> </a:t>
              </a:r>
              <a:r>
                <a:rPr sz="1100" u="sng" spc="-5" dirty="0">
                  <a:solidFill>
                    <a:srgbClr val="A6A6A6"/>
                  </a:solidFill>
                  <a:uFill>
                    <a:solidFill>
                      <a:srgbClr val="A6A6A6"/>
                    </a:solidFill>
                  </a:uFill>
                  <a:latin typeface="Corbel"/>
                  <a:cs typeface="Corbel"/>
                </a:rPr>
                <a:t>Medium</a:t>
              </a:r>
              <a:endParaRPr sz="1100" dirty="0">
                <a:latin typeface="Corbel"/>
                <a:cs typeface="Corbel"/>
              </a:endParaRPr>
            </a:p>
            <a:p>
              <a:pPr marL="285750" indent="-285750">
                <a:lnSpc>
                  <a:spcPct val="100000"/>
                </a:lnSpc>
                <a:spcBef>
                  <a:spcPts val="334"/>
                </a:spcBef>
                <a:buFont typeface="Arial" panose="020B0604020202020204" pitchFamily="34" charset="0"/>
                <a:buChar char="•"/>
              </a:pPr>
              <a:r>
                <a:rPr dirty="0">
                  <a:latin typeface="Bell MT" panose="02020503060305020303" pitchFamily="18" charset="0"/>
                </a:rPr>
                <a:t>Social Networks</a:t>
              </a:r>
            </a:p>
          </p:txBody>
        </p:sp>
      </p:grpSp>
      <p:grpSp>
        <p:nvGrpSpPr>
          <p:cNvPr id="44" name="组合 43">
            <a:extLst>
              <a:ext uri="{FF2B5EF4-FFF2-40B4-BE49-F238E27FC236}">
                <a16:creationId xmlns:a16="http://schemas.microsoft.com/office/drawing/2014/main" id="{D8C4522E-5D6A-175D-FE9E-80F3CFF4C7B6}"/>
              </a:ext>
            </a:extLst>
          </p:cNvPr>
          <p:cNvGrpSpPr/>
          <p:nvPr/>
        </p:nvGrpSpPr>
        <p:grpSpPr>
          <a:xfrm>
            <a:off x="7726135" y="3890624"/>
            <a:ext cx="3873126" cy="2452907"/>
            <a:chOff x="7031102" y="2057795"/>
            <a:chExt cx="3873126" cy="2452907"/>
          </a:xfrm>
        </p:grpSpPr>
        <p:pic>
          <p:nvPicPr>
            <p:cNvPr id="45" name="图片 44">
              <a:extLst>
                <a:ext uri="{FF2B5EF4-FFF2-40B4-BE49-F238E27FC236}">
                  <a16:creationId xmlns:a16="http://schemas.microsoft.com/office/drawing/2014/main" id="{B1BD44B9-54FB-615B-5EA9-3CC71010E33F}"/>
                </a:ext>
              </a:extLst>
            </p:cNvPr>
            <p:cNvPicPr>
              <a:picLocks noChangeAspect="1"/>
            </p:cNvPicPr>
            <p:nvPr/>
          </p:nvPicPr>
          <p:blipFill>
            <a:blip r:embed="rId9"/>
            <a:stretch>
              <a:fillRect/>
            </a:stretch>
          </p:blipFill>
          <p:spPr>
            <a:xfrm>
              <a:off x="7031102" y="2057795"/>
              <a:ext cx="3873126" cy="2166947"/>
            </a:xfrm>
            <a:prstGeom prst="rect">
              <a:avLst/>
            </a:prstGeom>
          </p:spPr>
        </p:pic>
        <p:sp>
          <p:nvSpPr>
            <p:cNvPr id="46" name="object 5">
              <a:extLst>
                <a:ext uri="{FF2B5EF4-FFF2-40B4-BE49-F238E27FC236}">
                  <a16:creationId xmlns:a16="http://schemas.microsoft.com/office/drawing/2014/main" id="{051243F4-126C-9628-AD33-93D4A30052E6}"/>
                </a:ext>
              </a:extLst>
            </p:cNvPr>
            <p:cNvSpPr txBox="1"/>
            <p:nvPr/>
          </p:nvSpPr>
          <p:spPr>
            <a:xfrm>
              <a:off x="8153400" y="4220879"/>
              <a:ext cx="2309495" cy="289823"/>
            </a:xfrm>
            <a:prstGeom prst="rect">
              <a:avLst/>
            </a:prstGeom>
          </p:spPr>
          <p:txBody>
            <a:bodyPr vert="horz" wrap="square" lIns="0" tIns="12700" rIns="0" bIns="0" rtlCol="0">
              <a:spAutoFit/>
            </a:bodyPr>
            <a:lstStyle/>
            <a:p>
              <a:pPr marL="285750" indent="-285750">
                <a:spcBef>
                  <a:spcPts val="334"/>
                </a:spcBef>
                <a:buFont typeface="Arial" panose="020B0604020202020204" pitchFamily="34" charset="0"/>
                <a:buChar char="•"/>
              </a:pPr>
              <a:r>
                <a:rPr lang="en-US" dirty="0">
                  <a:latin typeface="Bell MT" panose="02020503060305020303" pitchFamily="18" charset="0"/>
                </a:rPr>
                <a:t>Knowledge Graph</a:t>
              </a:r>
              <a:endParaRPr dirty="0">
                <a:latin typeface="Bell MT" panose="02020503060305020303" pitchFamily="18" charset="0"/>
              </a:endParaRPr>
            </a:p>
          </p:txBody>
        </p:sp>
      </p:grpSp>
    </p:spTree>
    <p:extLst>
      <p:ext uri="{BB962C8B-B14F-4D97-AF65-F5344CB8AC3E}">
        <p14:creationId xmlns:p14="http://schemas.microsoft.com/office/powerpoint/2010/main" val="208825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228E3-A893-688A-4550-6BC9DEB60F03}"/>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8DBD816B-FD82-03AC-E627-06A81BE5F666}"/>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F04D173D-2DB7-AAF3-E40A-B9C730B32F4E}"/>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D7F97F85-EEE4-0316-B5E7-D77D3C407D77}"/>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62B926E9-4874-1C33-99A3-B17085FC0A54}"/>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A855093-629F-4B4A-B48F-27A507C12A8A}"/>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BFFE72E-6AD2-1FE9-75EA-A22FF95E2A3D}"/>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699D9E12-BB89-4DD2-3B74-D3682AE1C4C2}"/>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55275995-62A0-3C00-4AD2-BAD8BF1F5B00}"/>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3C149268-4966-0EC5-B0B8-1BCA4CFCF3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189214C9-B8D6-B92B-9420-ADAFABDEF517}"/>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AD39D264-D5CA-45D6-1A00-E7AAC4BEEDB7}"/>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5F365E1D-C2A3-8885-DCBF-B57484A66038}"/>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6F7422D7-5845-0740-BAF9-1E21ABF69381}"/>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28/40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D8DFAC4B-B896-3FE7-18EB-4F7217893C7B}"/>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9E3B4DE2-9B36-1260-C393-F379288C53B3}"/>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CF0812B7-5445-BB64-1240-89D7A62FA954}"/>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a:t>
            </a:r>
          </a:p>
        </p:txBody>
      </p:sp>
      <p:pic>
        <p:nvPicPr>
          <p:cNvPr id="6" name="图片 5">
            <a:extLst>
              <a:ext uri="{FF2B5EF4-FFF2-40B4-BE49-F238E27FC236}">
                <a16:creationId xmlns:a16="http://schemas.microsoft.com/office/drawing/2014/main" id="{8055CCF8-2EC8-3507-2129-65E6793C2E3D}"/>
              </a:ext>
            </a:extLst>
          </p:cNvPr>
          <p:cNvPicPr>
            <a:picLocks noChangeAspect="1"/>
          </p:cNvPicPr>
          <p:nvPr/>
        </p:nvPicPr>
        <p:blipFill>
          <a:blip r:embed="rId6"/>
          <a:srcRect r="45520" b="12232"/>
          <a:stretch/>
        </p:blipFill>
        <p:spPr>
          <a:xfrm>
            <a:off x="596762" y="1874564"/>
            <a:ext cx="5491679" cy="4368752"/>
          </a:xfrm>
          <a:prstGeom prst="rect">
            <a:avLst/>
          </a:prstGeom>
        </p:spPr>
      </p:pic>
      <p:sp>
        <p:nvSpPr>
          <p:cNvPr id="3" name="TextBox 205">
            <a:extLst>
              <a:ext uri="{FF2B5EF4-FFF2-40B4-BE49-F238E27FC236}">
                <a16:creationId xmlns:a16="http://schemas.microsoft.com/office/drawing/2014/main" id="{B74FB0E5-6451-8598-203D-6EB04D01A022}"/>
              </a:ext>
            </a:extLst>
          </p:cNvPr>
          <p:cNvSpPr txBox="1"/>
          <p:nvPr/>
        </p:nvSpPr>
        <p:spPr>
          <a:xfrm>
            <a:off x="555964" y="1190316"/>
            <a:ext cx="7642578"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Self-Supervised Graph-Summary Contrastive Pretraining</a:t>
            </a:r>
          </a:p>
        </p:txBody>
      </p:sp>
      <p:sp>
        <p:nvSpPr>
          <p:cNvPr id="4" name="TextBox 205">
            <a:extLst>
              <a:ext uri="{FF2B5EF4-FFF2-40B4-BE49-F238E27FC236}">
                <a16:creationId xmlns:a16="http://schemas.microsoft.com/office/drawing/2014/main" id="{50DD4343-302F-6618-E55B-A8A39D375C0B}"/>
              </a:ext>
            </a:extLst>
          </p:cNvPr>
          <p:cNvSpPr txBox="1"/>
          <p:nvPr/>
        </p:nvSpPr>
        <p:spPr>
          <a:xfrm>
            <a:off x="6088441" y="1736021"/>
            <a:ext cx="2671737"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 Encoding</a:t>
            </a:r>
          </a:p>
        </p:txBody>
      </p:sp>
      <p:pic>
        <p:nvPicPr>
          <p:cNvPr id="8" name="图片 7">
            <a:extLst>
              <a:ext uri="{FF2B5EF4-FFF2-40B4-BE49-F238E27FC236}">
                <a16:creationId xmlns:a16="http://schemas.microsoft.com/office/drawing/2014/main" id="{CCD6A63D-4B05-BD47-29E2-B7AFB74A02A2}"/>
              </a:ext>
            </a:extLst>
          </p:cNvPr>
          <p:cNvPicPr>
            <a:picLocks noChangeAspect="1"/>
          </p:cNvPicPr>
          <p:nvPr/>
        </p:nvPicPr>
        <p:blipFill>
          <a:blip r:embed="rId7"/>
          <a:stretch>
            <a:fillRect/>
          </a:stretch>
        </p:blipFill>
        <p:spPr>
          <a:xfrm>
            <a:off x="7424309" y="2325893"/>
            <a:ext cx="3287178" cy="477993"/>
          </a:xfrm>
          <a:prstGeom prst="rect">
            <a:avLst/>
          </a:prstGeom>
        </p:spPr>
      </p:pic>
      <p:cxnSp>
        <p:nvCxnSpPr>
          <p:cNvPr id="18" name="直接箭头连接符 17">
            <a:extLst>
              <a:ext uri="{FF2B5EF4-FFF2-40B4-BE49-F238E27FC236}">
                <a16:creationId xmlns:a16="http://schemas.microsoft.com/office/drawing/2014/main" id="{03C6DCAB-268A-717D-3F5C-3D3485866E9E}"/>
              </a:ext>
            </a:extLst>
          </p:cNvPr>
          <p:cNvCxnSpPr>
            <a:cxnSpLocks/>
          </p:cNvCxnSpPr>
          <p:nvPr/>
        </p:nvCxnSpPr>
        <p:spPr>
          <a:xfrm>
            <a:off x="9735832" y="1992945"/>
            <a:ext cx="0" cy="332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组合 29">
            <a:extLst>
              <a:ext uri="{FF2B5EF4-FFF2-40B4-BE49-F238E27FC236}">
                <a16:creationId xmlns:a16="http://schemas.microsoft.com/office/drawing/2014/main" id="{DEEC2E4C-3222-EFE3-A44C-49DA33349960}"/>
              </a:ext>
            </a:extLst>
          </p:cNvPr>
          <p:cNvGrpSpPr/>
          <p:nvPr/>
        </p:nvGrpSpPr>
        <p:grpSpPr>
          <a:xfrm>
            <a:off x="9161976" y="931188"/>
            <a:ext cx="1147713" cy="1113713"/>
            <a:chOff x="6369082" y="2975963"/>
            <a:chExt cx="1147713" cy="1113713"/>
          </a:xfrm>
        </p:grpSpPr>
        <p:pic>
          <p:nvPicPr>
            <p:cNvPr id="9" name="图片 8">
              <a:extLst>
                <a:ext uri="{FF2B5EF4-FFF2-40B4-BE49-F238E27FC236}">
                  <a16:creationId xmlns:a16="http://schemas.microsoft.com/office/drawing/2014/main" id="{1A4B79BD-3907-9040-7635-3B45D258D1F2}"/>
                </a:ext>
              </a:extLst>
            </p:cNvPr>
            <p:cNvPicPr>
              <a:picLocks noChangeAspect="1"/>
            </p:cNvPicPr>
            <p:nvPr/>
          </p:nvPicPr>
          <p:blipFill>
            <a:blip r:embed="rId8"/>
            <a:stretch>
              <a:fillRect/>
            </a:stretch>
          </p:blipFill>
          <p:spPr>
            <a:xfrm>
              <a:off x="6461570" y="2975963"/>
              <a:ext cx="962739" cy="726966"/>
            </a:xfrm>
            <a:prstGeom prst="rect">
              <a:avLst/>
            </a:prstGeom>
          </p:spPr>
        </p:pic>
        <p:sp>
          <p:nvSpPr>
            <p:cNvPr id="26" name="文本框 25">
              <a:extLst>
                <a:ext uri="{FF2B5EF4-FFF2-40B4-BE49-F238E27FC236}">
                  <a16:creationId xmlns:a16="http://schemas.microsoft.com/office/drawing/2014/main" id="{A89A6C0C-BEF7-D5DF-2E4D-9F76896D24A3}"/>
                </a:ext>
              </a:extLst>
            </p:cNvPr>
            <p:cNvSpPr txBox="1"/>
            <p:nvPr/>
          </p:nvSpPr>
          <p:spPr>
            <a:xfrm>
              <a:off x="6369082" y="3720344"/>
              <a:ext cx="1147713" cy="369332"/>
            </a:xfrm>
            <a:prstGeom prst="rect">
              <a:avLst/>
            </a:prstGeom>
            <a:noFill/>
          </p:spPr>
          <p:txBody>
            <a:bodyPr wrap="square">
              <a:spAutoFit/>
            </a:bodyPr>
            <a:lstStyle/>
            <a:p>
              <a:r>
                <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Subgraph</a:t>
              </a:r>
              <a:endParaRPr lang="zh-CN" altLang="en-US" dirty="0"/>
            </a:p>
          </p:txBody>
        </p:sp>
      </p:grpSp>
      <p:sp>
        <p:nvSpPr>
          <p:cNvPr id="28" name="矩形: 圆角 27">
            <a:extLst>
              <a:ext uri="{FF2B5EF4-FFF2-40B4-BE49-F238E27FC236}">
                <a16:creationId xmlns:a16="http://schemas.microsoft.com/office/drawing/2014/main" id="{A18AF4AC-284B-A82F-77EA-29AC2DBF846B}"/>
              </a:ext>
            </a:extLst>
          </p:cNvPr>
          <p:cNvSpPr/>
          <p:nvPr/>
        </p:nvSpPr>
        <p:spPr>
          <a:xfrm>
            <a:off x="8033389" y="3130807"/>
            <a:ext cx="1507573" cy="703871"/>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Graph model</a:t>
            </a:r>
            <a:endParaRPr lang="zh-CN" altLang="en-US" sz="2400" dirty="0">
              <a:latin typeface="Cambria" panose="02040503050406030204" pitchFamily="18" charset="0"/>
            </a:endParaRPr>
          </a:p>
        </p:txBody>
      </p:sp>
      <p:cxnSp>
        <p:nvCxnSpPr>
          <p:cNvPr id="34" name="直接箭头连接符 33">
            <a:extLst>
              <a:ext uri="{FF2B5EF4-FFF2-40B4-BE49-F238E27FC236}">
                <a16:creationId xmlns:a16="http://schemas.microsoft.com/office/drawing/2014/main" id="{3756833E-615A-4EF7-923E-0AFC81B8A1D5}"/>
              </a:ext>
            </a:extLst>
          </p:cNvPr>
          <p:cNvCxnSpPr>
            <a:cxnSpLocks/>
          </p:cNvCxnSpPr>
          <p:nvPr/>
        </p:nvCxnSpPr>
        <p:spPr>
          <a:xfrm flipV="1">
            <a:off x="8787176" y="2706285"/>
            <a:ext cx="0" cy="42012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圆角 34">
            <a:extLst>
              <a:ext uri="{FF2B5EF4-FFF2-40B4-BE49-F238E27FC236}">
                <a16:creationId xmlns:a16="http://schemas.microsoft.com/office/drawing/2014/main" id="{BF694431-2E3F-B712-21D3-80B3AB8E572A}"/>
              </a:ext>
            </a:extLst>
          </p:cNvPr>
          <p:cNvSpPr/>
          <p:nvPr/>
        </p:nvSpPr>
        <p:spPr>
          <a:xfrm>
            <a:off x="6198957" y="3100635"/>
            <a:ext cx="1703278" cy="734043"/>
          </a:xfrm>
          <a:prstGeom prst="roundRect">
            <a:avLst>
              <a:gd name="adj" fmla="val 6667"/>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mean pooling</a:t>
            </a:r>
            <a:endParaRPr lang="zh-CN" altLang="en-US" sz="2400" dirty="0">
              <a:latin typeface="Cambria" panose="02040503050406030204" pitchFamily="18" charset="0"/>
            </a:endParaRPr>
          </a:p>
        </p:txBody>
      </p:sp>
      <p:cxnSp>
        <p:nvCxnSpPr>
          <p:cNvPr id="41" name="连接符: 肘形 40">
            <a:extLst>
              <a:ext uri="{FF2B5EF4-FFF2-40B4-BE49-F238E27FC236}">
                <a16:creationId xmlns:a16="http://schemas.microsoft.com/office/drawing/2014/main" id="{C0E0A881-2A12-444A-8927-BC29FD8EEF47}"/>
              </a:ext>
            </a:extLst>
          </p:cNvPr>
          <p:cNvCxnSpPr>
            <a:cxnSpLocks/>
            <a:stCxn id="35" idx="0"/>
          </p:cNvCxnSpPr>
          <p:nvPr/>
        </p:nvCxnSpPr>
        <p:spPr>
          <a:xfrm rot="5400000" flipH="1" flipV="1">
            <a:off x="7536673" y="2306108"/>
            <a:ext cx="308451" cy="1280604"/>
          </a:xfrm>
          <a:prstGeom prst="bent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205">
            <a:extLst>
              <a:ext uri="{FF2B5EF4-FFF2-40B4-BE49-F238E27FC236}">
                <a16:creationId xmlns:a16="http://schemas.microsoft.com/office/drawing/2014/main" id="{3A0F55A8-6ABA-535C-E202-35605DDC7F01}"/>
              </a:ext>
            </a:extLst>
          </p:cNvPr>
          <p:cNvSpPr txBox="1"/>
          <p:nvPr/>
        </p:nvSpPr>
        <p:spPr>
          <a:xfrm>
            <a:off x="6129239" y="3941219"/>
            <a:ext cx="2671737"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Summary Encoding</a:t>
            </a:r>
          </a:p>
        </p:txBody>
      </p:sp>
      <p:pic>
        <p:nvPicPr>
          <p:cNvPr id="55" name="图片 54">
            <a:extLst>
              <a:ext uri="{FF2B5EF4-FFF2-40B4-BE49-F238E27FC236}">
                <a16:creationId xmlns:a16="http://schemas.microsoft.com/office/drawing/2014/main" id="{082491F8-8549-2D1E-444F-EA09D5BC3E4E}"/>
              </a:ext>
            </a:extLst>
          </p:cNvPr>
          <p:cNvPicPr>
            <a:picLocks noChangeAspect="1"/>
          </p:cNvPicPr>
          <p:nvPr/>
        </p:nvPicPr>
        <p:blipFill>
          <a:blip r:embed="rId9"/>
          <a:stretch>
            <a:fillRect/>
          </a:stretch>
        </p:blipFill>
        <p:spPr>
          <a:xfrm>
            <a:off x="6402248" y="4539960"/>
            <a:ext cx="5331299" cy="391172"/>
          </a:xfrm>
          <a:prstGeom prst="rect">
            <a:avLst/>
          </a:prstGeom>
        </p:spPr>
      </p:pic>
      <p:sp>
        <p:nvSpPr>
          <p:cNvPr id="56" name="矩形: 圆角 55">
            <a:extLst>
              <a:ext uri="{FF2B5EF4-FFF2-40B4-BE49-F238E27FC236}">
                <a16:creationId xmlns:a16="http://schemas.microsoft.com/office/drawing/2014/main" id="{41FB7BB5-5D8F-2275-8F8E-C62A4E5F34D7}"/>
              </a:ext>
            </a:extLst>
          </p:cNvPr>
          <p:cNvSpPr/>
          <p:nvPr/>
        </p:nvSpPr>
        <p:spPr>
          <a:xfrm>
            <a:off x="8331201" y="5341380"/>
            <a:ext cx="1507573" cy="703871"/>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SBERT</a:t>
            </a:r>
            <a:endParaRPr lang="zh-CN" altLang="en-US" sz="2400" dirty="0">
              <a:latin typeface="Cambria" panose="02040503050406030204" pitchFamily="18" charset="0"/>
            </a:endParaRPr>
          </a:p>
        </p:txBody>
      </p:sp>
      <p:cxnSp>
        <p:nvCxnSpPr>
          <p:cNvPr id="57" name="直接箭头连接符 56">
            <a:extLst>
              <a:ext uri="{FF2B5EF4-FFF2-40B4-BE49-F238E27FC236}">
                <a16:creationId xmlns:a16="http://schemas.microsoft.com/office/drawing/2014/main" id="{25752210-19BB-6082-48C2-27C34834C402}"/>
              </a:ext>
            </a:extLst>
          </p:cNvPr>
          <p:cNvCxnSpPr>
            <a:cxnSpLocks/>
          </p:cNvCxnSpPr>
          <p:nvPr/>
        </p:nvCxnSpPr>
        <p:spPr>
          <a:xfrm flipV="1">
            <a:off x="9061185" y="4921260"/>
            <a:ext cx="0" cy="42012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87A0BA72-AF32-B5DE-2FDD-0D58E31BA028}"/>
                  </a:ext>
                </a:extLst>
              </p:cNvPr>
              <p:cNvSpPr txBox="1"/>
              <p:nvPr/>
            </p:nvSpPr>
            <p:spPr>
              <a:xfrm>
                <a:off x="9919571" y="3210674"/>
                <a:ext cx="1583832"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𝐻</m:t>
                      </m:r>
                      <m:r>
                        <a:rPr lang="zh-CN" altLang="en-US" sz="3200" b="0" i="1" smtClean="0">
                          <a:latin typeface="Cambria Math" panose="02040503050406030204" pitchFamily="18" charset="0"/>
                        </a:rPr>
                        <m:t>𝜖</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ℝ</m:t>
                          </m:r>
                        </m:e>
                        <m:sup>
                          <m:r>
                            <a:rPr lang="en-US" altLang="zh-CN" sz="3200" b="0" i="1" smtClean="0">
                              <a:latin typeface="Cambria Math" panose="02040503050406030204" pitchFamily="18" charset="0"/>
                            </a:rPr>
                            <m:t>𝑁</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𝑑</m:t>
                          </m:r>
                        </m:sup>
                      </m:sSup>
                    </m:oMath>
                  </m:oMathPara>
                </a14:m>
                <a:endParaRPr lang="zh-CN" altLang="en-US" sz="3200" dirty="0"/>
              </a:p>
            </p:txBody>
          </p:sp>
        </mc:Choice>
        <mc:Fallback xmlns="">
          <p:sp>
            <p:nvSpPr>
              <p:cNvPr id="58" name="文本框 57">
                <a:extLst>
                  <a:ext uri="{FF2B5EF4-FFF2-40B4-BE49-F238E27FC236}">
                    <a16:creationId xmlns:a16="http://schemas.microsoft.com/office/drawing/2014/main" id="{87A0BA72-AF32-B5DE-2FDD-0D58E31BA028}"/>
                  </a:ext>
                </a:extLst>
              </p:cNvPr>
              <p:cNvSpPr txBox="1">
                <a:spLocks noRot="1" noChangeAspect="1" noMove="1" noResize="1" noEditPoints="1" noAdjustHandles="1" noChangeArrowheads="1" noChangeShapeType="1" noTextEdit="1"/>
              </p:cNvSpPr>
              <p:nvPr/>
            </p:nvSpPr>
            <p:spPr>
              <a:xfrm>
                <a:off x="9919571" y="3210674"/>
                <a:ext cx="1583832" cy="501291"/>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71EF07E4-B956-83AE-7B46-B937ABA07D8A}"/>
                  </a:ext>
                </a:extLst>
              </p:cNvPr>
              <p:cNvSpPr txBox="1"/>
              <p:nvPr/>
            </p:nvSpPr>
            <p:spPr>
              <a:xfrm>
                <a:off x="10011406" y="5439978"/>
                <a:ext cx="1567800"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𝑈</m:t>
                      </m:r>
                      <m:r>
                        <a:rPr lang="zh-CN" altLang="en-US" sz="3200" b="0" i="1" smtClean="0">
                          <a:latin typeface="Cambria Math" panose="02040503050406030204" pitchFamily="18" charset="0"/>
                        </a:rPr>
                        <m:t>𝜖</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ℝ</m:t>
                          </m:r>
                        </m:e>
                        <m:sup>
                          <m:r>
                            <a:rPr lang="en-US" altLang="zh-CN" sz="3200" b="0" i="1" smtClean="0">
                              <a:latin typeface="Cambria Math" panose="02040503050406030204" pitchFamily="18" charset="0"/>
                            </a:rPr>
                            <m:t>𝑁</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𝑑</m:t>
                          </m:r>
                        </m:sup>
                      </m:sSup>
                    </m:oMath>
                  </m:oMathPara>
                </a14:m>
                <a:endParaRPr lang="zh-CN" altLang="en-US" sz="3200" dirty="0"/>
              </a:p>
            </p:txBody>
          </p:sp>
        </mc:Choice>
        <mc:Fallback xmlns="">
          <p:sp>
            <p:nvSpPr>
              <p:cNvPr id="59" name="文本框 58">
                <a:extLst>
                  <a:ext uri="{FF2B5EF4-FFF2-40B4-BE49-F238E27FC236}">
                    <a16:creationId xmlns:a16="http://schemas.microsoft.com/office/drawing/2014/main" id="{71EF07E4-B956-83AE-7B46-B937ABA07D8A}"/>
                  </a:ext>
                </a:extLst>
              </p:cNvPr>
              <p:cNvSpPr txBox="1">
                <a:spLocks noRot="1" noChangeAspect="1" noMove="1" noResize="1" noEditPoints="1" noAdjustHandles="1" noChangeArrowheads="1" noChangeShapeType="1" noTextEdit="1"/>
              </p:cNvSpPr>
              <p:nvPr/>
            </p:nvSpPr>
            <p:spPr>
              <a:xfrm>
                <a:off x="10011406" y="5439978"/>
                <a:ext cx="1567800" cy="501291"/>
              </a:xfrm>
              <a:prstGeom prst="rect">
                <a:avLst/>
              </a:prstGeom>
              <a:blipFill>
                <a:blip r:embed="rId11"/>
                <a:stretch>
                  <a:fillRect/>
                </a:stretch>
              </a:blipFill>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id="{7CF4016F-4EA6-02F7-9263-C6E7E30863F9}"/>
              </a:ext>
            </a:extLst>
          </p:cNvPr>
          <p:cNvSpPr/>
          <p:nvPr/>
        </p:nvSpPr>
        <p:spPr>
          <a:xfrm>
            <a:off x="1850923" y="3553937"/>
            <a:ext cx="503836" cy="4277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7484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B30F-688E-6615-0EF9-35D4D5600C2E}"/>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CF566EBF-60E7-D1A6-2C2E-56807E6701AE}"/>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7F5A33AD-2850-EB3E-73B3-05269A174D1A}"/>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1740AE41-5898-F28B-F13F-95CD75BEAA2A}"/>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AEBD74A7-EB65-D07F-6D50-778F10143F19}"/>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F4BEF9EF-2B84-0E1E-D162-9B0D324A201F}"/>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B134866C-C17C-A2BC-EA29-CB6D69484D01}"/>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D928E790-FF06-9E48-16CF-F6EC1959E2BF}"/>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4A286971-B6FA-AB33-FBD9-BB2507F09862}"/>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CDA31195-711B-C0E2-DF8A-9C7D9E14F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EB4F4347-959E-1942-8607-6080AD325DFB}"/>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709C7337-4E10-6DE0-785C-B76409BAA5AE}"/>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E23B96E7-F180-5B55-0E51-94DDE3B96375}"/>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5FE460F-796D-563F-62BB-73A1B4847A7C}"/>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29/40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42F99993-C2EE-5DE4-60C8-FC82F360BAC6}"/>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D8DFAC4B-B896-3FE7-18EB-4F7217893C7B}"/>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6FE6EC7A-87A0-1587-C6EA-1E6610FC968D}"/>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a:t>
            </a:r>
          </a:p>
        </p:txBody>
      </p:sp>
      <p:pic>
        <p:nvPicPr>
          <p:cNvPr id="6" name="图片 5">
            <a:extLst>
              <a:ext uri="{FF2B5EF4-FFF2-40B4-BE49-F238E27FC236}">
                <a16:creationId xmlns:a16="http://schemas.microsoft.com/office/drawing/2014/main" id="{6DFD2BCB-9329-32EF-B4CB-369D186C32B6}"/>
              </a:ext>
            </a:extLst>
          </p:cNvPr>
          <p:cNvPicPr>
            <a:picLocks noChangeAspect="1"/>
          </p:cNvPicPr>
          <p:nvPr/>
        </p:nvPicPr>
        <p:blipFill>
          <a:blip r:embed="rId6"/>
          <a:srcRect l="20379" t="9540" r="45520" b="12232"/>
          <a:stretch/>
        </p:blipFill>
        <p:spPr>
          <a:xfrm>
            <a:off x="567886" y="1971263"/>
            <a:ext cx="3437403" cy="3893913"/>
          </a:xfrm>
          <a:prstGeom prst="rect">
            <a:avLst/>
          </a:prstGeom>
        </p:spPr>
      </p:pic>
      <p:sp>
        <p:nvSpPr>
          <p:cNvPr id="3" name="TextBox 205">
            <a:extLst>
              <a:ext uri="{FF2B5EF4-FFF2-40B4-BE49-F238E27FC236}">
                <a16:creationId xmlns:a16="http://schemas.microsoft.com/office/drawing/2014/main" id="{1FEE005F-BA48-FEB5-D35A-CF87FCAFC79D}"/>
              </a:ext>
            </a:extLst>
          </p:cNvPr>
          <p:cNvSpPr txBox="1"/>
          <p:nvPr/>
        </p:nvSpPr>
        <p:spPr>
          <a:xfrm>
            <a:off x="555964" y="1190316"/>
            <a:ext cx="7642578"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Contrastive Graph-Summary Pretraining</a:t>
            </a: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97DFACEA-042D-8676-4499-0140C46DAE27}"/>
                  </a:ext>
                </a:extLst>
              </p:cNvPr>
              <p:cNvSpPr txBox="1"/>
              <p:nvPr/>
            </p:nvSpPr>
            <p:spPr>
              <a:xfrm>
                <a:off x="1188649" y="5734278"/>
                <a:ext cx="1583832"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𝐻</m:t>
                      </m:r>
                      <m:r>
                        <a:rPr lang="zh-CN" altLang="en-US" sz="3200" b="0" i="1" smtClean="0">
                          <a:latin typeface="Cambria Math" panose="02040503050406030204" pitchFamily="18" charset="0"/>
                        </a:rPr>
                        <m:t>𝜖</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ℝ</m:t>
                          </m:r>
                        </m:e>
                        <m:sup>
                          <m:r>
                            <a:rPr lang="en-US" altLang="zh-CN" sz="3200" b="0" i="1" smtClean="0">
                              <a:latin typeface="Cambria Math" panose="02040503050406030204" pitchFamily="18" charset="0"/>
                            </a:rPr>
                            <m:t>𝑁</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𝑑</m:t>
                          </m:r>
                        </m:sup>
                      </m:sSup>
                    </m:oMath>
                  </m:oMathPara>
                </a14:m>
                <a:endParaRPr lang="zh-CN" altLang="en-US" sz="3200" dirty="0"/>
              </a:p>
            </p:txBody>
          </p:sp>
        </mc:Choice>
        <mc:Fallback xmlns="">
          <p:sp>
            <p:nvSpPr>
              <p:cNvPr id="58" name="文本框 57">
                <a:extLst>
                  <a:ext uri="{FF2B5EF4-FFF2-40B4-BE49-F238E27FC236}">
                    <a16:creationId xmlns:a16="http://schemas.microsoft.com/office/drawing/2014/main" id="{97DFACEA-042D-8676-4499-0140C46DAE27}"/>
                  </a:ext>
                </a:extLst>
              </p:cNvPr>
              <p:cNvSpPr txBox="1">
                <a:spLocks noRot="1" noChangeAspect="1" noMove="1" noResize="1" noEditPoints="1" noAdjustHandles="1" noChangeArrowheads="1" noChangeShapeType="1" noTextEdit="1"/>
              </p:cNvSpPr>
              <p:nvPr/>
            </p:nvSpPr>
            <p:spPr>
              <a:xfrm>
                <a:off x="1188649" y="5734278"/>
                <a:ext cx="1583832" cy="50129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4DA037DA-46EE-FAEB-47AE-70151ED0D837}"/>
                  </a:ext>
                </a:extLst>
              </p:cNvPr>
              <p:cNvSpPr txBox="1"/>
              <p:nvPr/>
            </p:nvSpPr>
            <p:spPr>
              <a:xfrm>
                <a:off x="2437489" y="2212209"/>
                <a:ext cx="1567800"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𝑈</m:t>
                      </m:r>
                      <m:r>
                        <a:rPr lang="zh-CN" altLang="en-US" sz="3200" b="0" i="1" smtClean="0">
                          <a:latin typeface="Cambria Math" panose="02040503050406030204" pitchFamily="18" charset="0"/>
                        </a:rPr>
                        <m:t>𝜖</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ℝ</m:t>
                          </m:r>
                        </m:e>
                        <m:sup>
                          <m:r>
                            <a:rPr lang="en-US" altLang="zh-CN" sz="3200" b="0" i="1" smtClean="0">
                              <a:latin typeface="Cambria Math" panose="02040503050406030204" pitchFamily="18" charset="0"/>
                            </a:rPr>
                            <m:t>𝑁</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𝑑</m:t>
                          </m:r>
                        </m:sup>
                      </m:sSup>
                    </m:oMath>
                  </m:oMathPara>
                </a14:m>
                <a:endParaRPr lang="zh-CN" altLang="en-US" sz="3200" dirty="0"/>
              </a:p>
            </p:txBody>
          </p:sp>
        </mc:Choice>
        <mc:Fallback xmlns="">
          <p:sp>
            <p:nvSpPr>
              <p:cNvPr id="59" name="文本框 58">
                <a:extLst>
                  <a:ext uri="{FF2B5EF4-FFF2-40B4-BE49-F238E27FC236}">
                    <a16:creationId xmlns:a16="http://schemas.microsoft.com/office/drawing/2014/main" id="{4DA037DA-46EE-FAEB-47AE-70151ED0D837}"/>
                  </a:ext>
                </a:extLst>
              </p:cNvPr>
              <p:cNvSpPr txBox="1">
                <a:spLocks noRot="1" noChangeAspect="1" noMove="1" noResize="1" noEditPoints="1" noAdjustHandles="1" noChangeArrowheads="1" noChangeShapeType="1" noTextEdit="1"/>
              </p:cNvSpPr>
              <p:nvPr/>
            </p:nvSpPr>
            <p:spPr>
              <a:xfrm>
                <a:off x="2437489" y="2212209"/>
                <a:ext cx="1567800" cy="501291"/>
              </a:xfrm>
              <a:prstGeom prst="rect">
                <a:avLst/>
              </a:prstGeom>
              <a:blipFill>
                <a:blip r:embed="rId8"/>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26C2206A-AA82-30E3-BB2B-BFEB82990900}"/>
              </a:ext>
            </a:extLst>
          </p:cNvPr>
          <p:cNvSpPr txBox="1"/>
          <p:nvPr/>
        </p:nvSpPr>
        <p:spPr>
          <a:xfrm>
            <a:off x="4421719" y="1822315"/>
            <a:ext cx="7529987" cy="461665"/>
          </a:xfrm>
          <a:prstGeom prst="rect">
            <a:avLst/>
          </a:prstGeom>
          <a:noFill/>
        </p:spPr>
        <p:txBody>
          <a:bodyPr wrap="square">
            <a:spAutoFit/>
          </a:bodyPr>
          <a:lstStyle/>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a:t>
            </a:r>
            <a:r>
              <a:rPr lang="zh-CN" alt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ifferent graphs can vary significantly across domains</a:t>
            </a:r>
          </a:p>
        </p:txBody>
      </p:sp>
      <p:pic>
        <p:nvPicPr>
          <p:cNvPr id="24" name="图片 23">
            <a:extLst>
              <a:ext uri="{FF2B5EF4-FFF2-40B4-BE49-F238E27FC236}">
                <a16:creationId xmlns:a16="http://schemas.microsoft.com/office/drawing/2014/main" id="{C1723038-90BD-FBFD-D76A-140FFA286B7D}"/>
              </a:ext>
            </a:extLst>
          </p:cNvPr>
          <p:cNvPicPr>
            <a:picLocks noChangeAspect="1"/>
          </p:cNvPicPr>
          <p:nvPr/>
        </p:nvPicPr>
        <p:blipFill>
          <a:blip r:embed="rId9"/>
          <a:stretch>
            <a:fillRect/>
          </a:stretch>
        </p:blipFill>
        <p:spPr>
          <a:xfrm>
            <a:off x="4111148" y="5382055"/>
            <a:ext cx="7338696" cy="853514"/>
          </a:xfrm>
          <a:prstGeom prst="rect">
            <a:avLst/>
          </a:prstGeom>
        </p:spPr>
      </p:pic>
      <p:sp>
        <p:nvSpPr>
          <p:cNvPr id="25" name="文本框 24">
            <a:extLst>
              <a:ext uri="{FF2B5EF4-FFF2-40B4-BE49-F238E27FC236}">
                <a16:creationId xmlns:a16="http://schemas.microsoft.com/office/drawing/2014/main" id="{6FEDE91C-D453-4F18-A693-7B1431F2DD04}"/>
              </a:ext>
            </a:extLst>
          </p:cNvPr>
          <p:cNvSpPr txBox="1"/>
          <p:nvPr/>
        </p:nvSpPr>
        <p:spPr>
          <a:xfrm>
            <a:off x="4111148" y="2371641"/>
            <a:ext cx="8174788"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To enhance transferability and generalization across diverse G.</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箭头: 下 26">
            <a:extLst>
              <a:ext uri="{FF2B5EF4-FFF2-40B4-BE49-F238E27FC236}">
                <a16:creationId xmlns:a16="http://schemas.microsoft.com/office/drawing/2014/main" id="{F104E6E1-3C7C-03DE-5C68-E31979E51307}"/>
              </a:ext>
            </a:extLst>
          </p:cNvPr>
          <p:cNvSpPr/>
          <p:nvPr/>
        </p:nvSpPr>
        <p:spPr>
          <a:xfrm>
            <a:off x="5241885" y="3876848"/>
            <a:ext cx="328246" cy="461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30C5A406-061E-37F6-790A-4E6033F9D2C0}"/>
              </a:ext>
            </a:extLst>
          </p:cNvPr>
          <p:cNvSpPr txBox="1"/>
          <p:nvPr/>
        </p:nvSpPr>
        <p:spPr>
          <a:xfrm>
            <a:off x="4111148" y="4832729"/>
            <a:ext cx="6142892"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Invariant Alignment Loss: </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2" name="图片 31">
            <a:extLst>
              <a:ext uri="{FF2B5EF4-FFF2-40B4-BE49-F238E27FC236}">
                <a16:creationId xmlns:a16="http://schemas.microsoft.com/office/drawing/2014/main" id="{DD8696DE-1733-D2AD-10BF-7A3C1426B1A8}"/>
              </a:ext>
            </a:extLst>
          </p:cNvPr>
          <p:cNvPicPr>
            <a:picLocks noChangeAspect="1"/>
          </p:cNvPicPr>
          <p:nvPr/>
        </p:nvPicPr>
        <p:blipFill>
          <a:blip r:embed="rId10"/>
          <a:stretch>
            <a:fillRect/>
          </a:stretch>
        </p:blipFill>
        <p:spPr>
          <a:xfrm>
            <a:off x="6337310" y="3022826"/>
            <a:ext cx="5029636" cy="1707028"/>
          </a:xfrm>
          <a:prstGeom prst="rect">
            <a:avLst/>
          </a:prstGeom>
        </p:spPr>
      </p:pic>
      <p:sp>
        <p:nvSpPr>
          <p:cNvPr id="33" name="文本框 32">
            <a:extLst>
              <a:ext uri="{FF2B5EF4-FFF2-40B4-BE49-F238E27FC236}">
                <a16:creationId xmlns:a16="http://schemas.microsoft.com/office/drawing/2014/main" id="{371E12A5-F6F8-FBEB-66D7-1E497E45EA19}"/>
              </a:ext>
            </a:extLst>
          </p:cNvPr>
          <p:cNvSpPr txBox="1"/>
          <p:nvPr/>
        </p:nvSpPr>
        <p:spPr>
          <a:xfrm>
            <a:off x="4111148" y="2968121"/>
            <a:ext cx="6142892"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Contrastive loss </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矩形 35">
            <a:extLst>
              <a:ext uri="{FF2B5EF4-FFF2-40B4-BE49-F238E27FC236}">
                <a16:creationId xmlns:a16="http://schemas.microsoft.com/office/drawing/2014/main" id="{390BC4F5-4D14-22A4-2C47-14D4D2C471B4}"/>
              </a:ext>
            </a:extLst>
          </p:cNvPr>
          <p:cNvSpPr/>
          <p:nvPr/>
        </p:nvSpPr>
        <p:spPr>
          <a:xfrm>
            <a:off x="7182594" y="5580185"/>
            <a:ext cx="660144" cy="3664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0347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8587-9CB7-8A71-76C1-5989A84E6D72}"/>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ACE354EB-C6F2-0C49-3B89-238FE3E30649}"/>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AC826171-953A-0FB9-E29E-56F7F902DBD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C932B5BA-7159-5D6D-0514-2712111FBB8E}"/>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3B334C1A-14DF-B786-CD87-F7586C8ADCE8}"/>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3ED88A97-4853-E1F6-ED74-2B602E8D97BC}"/>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F8FF9A2-F975-059A-EB4A-B3A110B44B16}"/>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B03717A3-5BF4-D4EE-8D74-996D9DC159F6}"/>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198806A-3368-70DA-B225-24835B934B04}"/>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2A6AFBCD-D0FC-064C-52E8-BFE5A8655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7461F10C-2DD0-7C22-D439-67F47B1961A6}"/>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925E2D77-E841-3DB4-C3F0-25BED7AF4255}"/>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F03D60AC-8C25-7888-DB61-F943B9BADB1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538CE493-C3E9-7DA5-859E-7F6C404E2FC2}"/>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30/40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90C262CF-8A7E-7E13-F42B-D5A5F41FDCD4}"/>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42F99993-C2EE-5DE4-60C8-FC82F360BAC6}"/>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B1C3D21E-0A08-2074-EFB8-FFC2483F3260}"/>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a:t>
            </a:r>
          </a:p>
        </p:txBody>
      </p:sp>
      <p:pic>
        <p:nvPicPr>
          <p:cNvPr id="6" name="图片 5">
            <a:extLst>
              <a:ext uri="{FF2B5EF4-FFF2-40B4-BE49-F238E27FC236}">
                <a16:creationId xmlns:a16="http://schemas.microsoft.com/office/drawing/2014/main" id="{E9BE0E1D-F38A-63D8-8E18-B3395E0293AB}"/>
              </a:ext>
            </a:extLst>
          </p:cNvPr>
          <p:cNvPicPr>
            <a:picLocks noChangeAspect="1"/>
          </p:cNvPicPr>
          <p:nvPr/>
        </p:nvPicPr>
        <p:blipFill>
          <a:blip r:embed="rId6"/>
          <a:srcRect l="20379" t="9540" r="45520" b="12232"/>
          <a:stretch/>
        </p:blipFill>
        <p:spPr>
          <a:xfrm>
            <a:off x="567886" y="1971263"/>
            <a:ext cx="3437403" cy="3893913"/>
          </a:xfrm>
          <a:prstGeom prst="rect">
            <a:avLst/>
          </a:prstGeom>
        </p:spPr>
      </p:pic>
      <p:sp>
        <p:nvSpPr>
          <p:cNvPr id="3" name="TextBox 205">
            <a:extLst>
              <a:ext uri="{FF2B5EF4-FFF2-40B4-BE49-F238E27FC236}">
                <a16:creationId xmlns:a16="http://schemas.microsoft.com/office/drawing/2014/main" id="{FF631F1C-CF1D-2EB7-070B-883CB8A542D0}"/>
              </a:ext>
            </a:extLst>
          </p:cNvPr>
          <p:cNvSpPr txBox="1"/>
          <p:nvPr/>
        </p:nvSpPr>
        <p:spPr>
          <a:xfrm>
            <a:off x="555964" y="1190316"/>
            <a:ext cx="7642578"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Contrastive Graph-Summary Pretraining</a:t>
            </a: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84CCDB5D-46FA-2761-1B64-12E02464B84D}"/>
                  </a:ext>
                </a:extLst>
              </p:cNvPr>
              <p:cNvSpPr txBox="1"/>
              <p:nvPr/>
            </p:nvSpPr>
            <p:spPr>
              <a:xfrm>
                <a:off x="1188649" y="5734278"/>
                <a:ext cx="1583832"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𝐻</m:t>
                      </m:r>
                      <m:r>
                        <a:rPr lang="zh-CN" altLang="en-US" sz="3200" b="0" i="1" smtClean="0">
                          <a:latin typeface="Cambria Math" panose="02040503050406030204" pitchFamily="18" charset="0"/>
                        </a:rPr>
                        <m:t>𝜖</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ℝ</m:t>
                          </m:r>
                        </m:e>
                        <m:sup>
                          <m:r>
                            <a:rPr lang="en-US" altLang="zh-CN" sz="3200" b="0" i="1" smtClean="0">
                              <a:latin typeface="Cambria Math" panose="02040503050406030204" pitchFamily="18" charset="0"/>
                            </a:rPr>
                            <m:t>𝑁</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𝑑</m:t>
                          </m:r>
                        </m:sup>
                      </m:sSup>
                    </m:oMath>
                  </m:oMathPara>
                </a14:m>
                <a:endParaRPr lang="zh-CN" altLang="en-US" sz="3200" dirty="0"/>
              </a:p>
            </p:txBody>
          </p:sp>
        </mc:Choice>
        <mc:Fallback xmlns="">
          <p:sp>
            <p:nvSpPr>
              <p:cNvPr id="58" name="文本框 57">
                <a:extLst>
                  <a:ext uri="{FF2B5EF4-FFF2-40B4-BE49-F238E27FC236}">
                    <a16:creationId xmlns:a16="http://schemas.microsoft.com/office/drawing/2014/main" id="{84CCDB5D-46FA-2761-1B64-12E02464B84D}"/>
                  </a:ext>
                </a:extLst>
              </p:cNvPr>
              <p:cNvSpPr txBox="1">
                <a:spLocks noRot="1" noChangeAspect="1" noMove="1" noResize="1" noEditPoints="1" noAdjustHandles="1" noChangeArrowheads="1" noChangeShapeType="1" noTextEdit="1"/>
              </p:cNvSpPr>
              <p:nvPr/>
            </p:nvSpPr>
            <p:spPr>
              <a:xfrm>
                <a:off x="1188649" y="5734278"/>
                <a:ext cx="1583832" cy="50129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94B75BC9-4978-B914-0D72-970DA02DEA9E}"/>
                  </a:ext>
                </a:extLst>
              </p:cNvPr>
              <p:cNvSpPr txBox="1"/>
              <p:nvPr/>
            </p:nvSpPr>
            <p:spPr>
              <a:xfrm>
                <a:off x="2437489" y="2212209"/>
                <a:ext cx="1567800"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𝑈</m:t>
                      </m:r>
                      <m:r>
                        <a:rPr lang="zh-CN" altLang="en-US" sz="3200" b="0" i="1" smtClean="0">
                          <a:latin typeface="Cambria Math" panose="02040503050406030204" pitchFamily="18" charset="0"/>
                        </a:rPr>
                        <m:t>𝜖</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ℝ</m:t>
                          </m:r>
                        </m:e>
                        <m:sup>
                          <m:r>
                            <a:rPr lang="en-US" altLang="zh-CN" sz="3200" b="0" i="1" smtClean="0">
                              <a:latin typeface="Cambria Math" panose="02040503050406030204" pitchFamily="18" charset="0"/>
                            </a:rPr>
                            <m:t>𝑁</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𝑑</m:t>
                          </m:r>
                        </m:sup>
                      </m:sSup>
                    </m:oMath>
                  </m:oMathPara>
                </a14:m>
                <a:endParaRPr lang="zh-CN" altLang="en-US" sz="3200" dirty="0"/>
              </a:p>
            </p:txBody>
          </p:sp>
        </mc:Choice>
        <mc:Fallback xmlns="">
          <p:sp>
            <p:nvSpPr>
              <p:cNvPr id="59" name="文本框 58">
                <a:extLst>
                  <a:ext uri="{FF2B5EF4-FFF2-40B4-BE49-F238E27FC236}">
                    <a16:creationId xmlns:a16="http://schemas.microsoft.com/office/drawing/2014/main" id="{94B75BC9-4978-B914-0D72-970DA02DEA9E}"/>
                  </a:ext>
                </a:extLst>
              </p:cNvPr>
              <p:cNvSpPr txBox="1">
                <a:spLocks noRot="1" noChangeAspect="1" noMove="1" noResize="1" noEditPoints="1" noAdjustHandles="1" noChangeArrowheads="1" noChangeShapeType="1" noTextEdit="1"/>
              </p:cNvSpPr>
              <p:nvPr/>
            </p:nvSpPr>
            <p:spPr>
              <a:xfrm>
                <a:off x="2437489" y="2212209"/>
                <a:ext cx="1567800" cy="501291"/>
              </a:xfrm>
              <a:prstGeom prst="rect">
                <a:avLst/>
              </a:prstGeom>
              <a:blipFill>
                <a:blip r:embed="rId8"/>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B143B217-3941-87AE-B11A-44625D73318F}"/>
              </a:ext>
            </a:extLst>
          </p:cNvPr>
          <p:cNvSpPr txBox="1"/>
          <p:nvPr/>
        </p:nvSpPr>
        <p:spPr>
          <a:xfrm>
            <a:off x="4421719" y="1822315"/>
            <a:ext cx="7529987" cy="461665"/>
          </a:xfrm>
          <a:prstGeom prst="rect">
            <a:avLst/>
          </a:prstGeom>
          <a:noFill/>
        </p:spPr>
        <p:txBody>
          <a:bodyPr wrap="square">
            <a:spAutoFit/>
          </a:bodyPr>
          <a:lstStyle/>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a:t>
            </a:r>
            <a:r>
              <a:rPr lang="zh-CN" alt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ifferent graphs can vary significantly across domains</a:t>
            </a:r>
          </a:p>
        </p:txBody>
      </p:sp>
      <p:pic>
        <p:nvPicPr>
          <p:cNvPr id="24" name="图片 23">
            <a:extLst>
              <a:ext uri="{FF2B5EF4-FFF2-40B4-BE49-F238E27FC236}">
                <a16:creationId xmlns:a16="http://schemas.microsoft.com/office/drawing/2014/main" id="{E00C6131-9359-C9AE-53D9-F5E55E387D4F}"/>
              </a:ext>
            </a:extLst>
          </p:cNvPr>
          <p:cNvPicPr>
            <a:picLocks noChangeAspect="1"/>
          </p:cNvPicPr>
          <p:nvPr/>
        </p:nvPicPr>
        <p:blipFill>
          <a:blip r:embed="rId9"/>
          <a:stretch>
            <a:fillRect/>
          </a:stretch>
        </p:blipFill>
        <p:spPr>
          <a:xfrm>
            <a:off x="4111148" y="3465305"/>
            <a:ext cx="7338696" cy="853514"/>
          </a:xfrm>
          <a:prstGeom prst="rect">
            <a:avLst/>
          </a:prstGeom>
        </p:spPr>
      </p:pic>
      <p:sp>
        <p:nvSpPr>
          <p:cNvPr id="25" name="文本框 24">
            <a:extLst>
              <a:ext uri="{FF2B5EF4-FFF2-40B4-BE49-F238E27FC236}">
                <a16:creationId xmlns:a16="http://schemas.microsoft.com/office/drawing/2014/main" id="{10DAD115-F8C9-4D7B-19E3-D0FA6978E6D1}"/>
              </a:ext>
            </a:extLst>
          </p:cNvPr>
          <p:cNvSpPr txBox="1"/>
          <p:nvPr/>
        </p:nvSpPr>
        <p:spPr>
          <a:xfrm>
            <a:off x="4111148" y="2371641"/>
            <a:ext cx="8174788"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To enhance transferability and generalization across diverse G.</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AE342889-B3FE-CE9A-D11A-8A84153CF9BD}"/>
              </a:ext>
            </a:extLst>
          </p:cNvPr>
          <p:cNvSpPr txBox="1"/>
          <p:nvPr/>
        </p:nvSpPr>
        <p:spPr>
          <a:xfrm>
            <a:off x="4111148" y="2915979"/>
            <a:ext cx="6142892"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Invariant Alignment Loss: </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矩形 35">
            <a:extLst>
              <a:ext uri="{FF2B5EF4-FFF2-40B4-BE49-F238E27FC236}">
                <a16:creationId xmlns:a16="http://schemas.microsoft.com/office/drawing/2014/main" id="{9EF79EB0-00D7-2324-4A7F-EBAFFD38C701}"/>
              </a:ext>
            </a:extLst>
          </p:cNvPr>
          <p:cNvSpPr/>
          <p:nvPr/>
        </p:nvSpPr>
        <p:spPr>
          <a:xfrm>
            <a:off x="7182594" y="3663435"/>
            <a:ext cx="660144" cy="3664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下 3">
            <a:extLst>
              <a:ext uri="{FF2B5EF4-FFF2-40B4-BE49-F238E27FC236}">
                <a16:creationId xmlns:a16="http://schemas.microsoft.com/office/drawing/2014/main" id="{6A226A99-FCBF-7DF8-83E3-3780983FFA72}"/>
              </a:ext>
            </a:extLst>
          </p:cNvPr>
          <p:cNvSpPr/>
          <p:nvPr/>
        </p:nvSpPr>
        <p:spPr>
          <a:xfrm>
            <a:off x="5258786" y="4407825"/>
            <a:ext cx="328246" cy="461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89C269F-446A-2ADC-F2FA-5162274A1364}"/>
              </a:ext>
            </a:extLst>
          </p:cNvPr>
          <p:cNvPicPr>
            <a:picLocks noChangeAspect="1"/>
          </p:cNvPicPr>
          <p:nvPr/>
        </p:nvPicPr>
        <p:blipFill>
          <a:blip r:embed="rId10"/>
          <a:stretch>
            <a:fillRect/>
          </a:stretch>
        </p:blipFill>
        <p:spPr>
          <a:xfrm>
            <a:off x="4148666" y="4883359"/>
            <a:ext cx="7277731" cy="1097375"/>
          </a:xfrm>
          <a:prstGeom prst="rect">
            <a:avLst/>
          </a:prstGeom>
        </p:spPr>
      </p:pic>
    </p:spTree>
    <p:extLst>
      <p:ext uri="{BB962C8B-B14F-4D97-AF65-F5344CB8AC3E}">
        <p14:creationId xmlns:p14="http://schemas.microsoft.com/office/powerpoint/2010/main" val="2284582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D523-2406-2BF7-1AEB-907FE316D0E0}"/>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2AFAA9F8-CB5B-BE32-E25A-E9E2449B4141}"/>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DB5660B0-9BDE-084A-66C2-226357C0D0EC}"/>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4CC4959C-4B32-35A5-BEC0-A9FF7943F0FC}"/>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DC4F8071-CA60-F533-8209-81BEEA3505BF}"/>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A9B6C73F-A0BD-C6B1-09E0-A80838A7DD44}"/>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7397110-BB96-9596-A28C-AF91C7B84F6F}"/>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331072F-F23B-3D81-627F-4CDE14216517}"/>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FEF97A4-F680-A75A-80BF-5EEE8D53191B}"/>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B02227F1-645C-48C9-BF66-C604279F57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556D44D0-8091-3982-093D-56E189E588F4}"/>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A1E5045B-0E2E-011B-A06A-F318087662EC}"/>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方法</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研究 </a:t>
            </a:r>
          </a:p>
        </p:txBody>
      </p:sp>
      <p:sp>
        <p:nvSpPr>
          <p:cNvPr id="39" name="日期占位符 13">
            <a:extLst>
              <a:ext uri="{FF2B5EF4-FFF2-40B4-BE49-F238E27FC236}">
                <a16:creationId xmlns:a16="http://schemas.microsoft.com/office/drawing/2014/main" id="{8ABB0EE1-2A21-F316-3B54-FA454F518E1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57A01518-33FF-D6FE-1331-524DDE1644E0}"/>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31/40</a:t>
            </a:r>
            <a:endParaRPr lang="zh-CN" altLang="en-US" sz="1600" b="1" dirty="0">
              <a:solidFill>
                <a:schemeClr val="tx1"/>
              </a:solidFill>
              <a:ea typeface="字酷堂清楷体" panose="02010601030101010101" pitchFamily="2" charset="-122"/>
            </a:endParaRPr>
          </a:p>
        </p:txBody>
      </p:sp>
      <p:graphicFrame>
        <p:nvGraphicFramePr>
          <p:cNvPr id="2" name="对象 1">
            <a:extLst>
              <a:ext uri="{FF2B5EF4-FFF2-40B4-BE49-F238E27FC236}">
                <a16:creationId xmlns:a16="http://schemas.microsoft.com/office/drawing/2014/main" id="{A74FB489-E892-DD9E-69CF-E0742267DF11}"/>
              </a:ext>
            </a:extLst>
          </p:cNvPr>
          <p:cNvGraphicFramePr>
            <a:graphicFrameLocks noChangeAspect="1"/>
          </p:cNvGraphicFramePr>
          <p:nvPr/>
        </p:nvGraphicFramePr>
        <p:xfrm>
          <a:off x="5258786" y="1244624"/>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2" name="对象 1">
                        <a:extLst>
                          <a:ext uri="{FF2B5EF4-FFF2-40B4-BE49-F238E27FC236}">
                            <a16:creationId xmlns:a16="http://schemas.microsoft.com/office/drawing/2014/main" id="{90C262CF-8A7E-7E13-F42B-D5A5F41FDCD4}"/>
                          </a:ext>
                        </a:extLst>
                      </p:cNvPr>
                      <p:cNvPicPr/>
                      <p:nvPr/>
                    </p:nvPicPr>
                    <p:blipFill>
                      <a:blip r:embed="rId5"/>
                      <a:stretch>
                        <a:fillRect/>
                      </a:stretch>
                    </p:blipFill>
                    <p:spPr>
                      <a:xfrm>
                        <a:off x="5258786" y="1244624"/>
                        <a:ext cx="914400" cy="198438"/>
                      </a:xfrm>
                      <a:prstGeom prst="rect">
                        <a:avLst/>
                      </a:prstGeom>
                    </p:spPr>
                  </p:pic>
                </p:oleObj>
              </mc:Fallback>
            </mc:AlternateContent>
          </a:graphicData>
        </a:graphic>
      </p:graphicFrame>
      <p:sp>
        <p:nvSpPr>
          <p:cNvPr id="12" name="TextBox 205">
            <a:extLst>
              <a:ext uri="{FF2B5EF4-FFF2-40B4-BE49-F238E27FC236}">
                <a16:creationId xmlns:a16="http://schemas.microsoft.com/office/drawing/2014/main" id="{6DF4924E-B855-DD43-4FD1-1740C8519813}"/>
              </a:ext>
            </a:extLst>
          </p:cNvPr>
          <p:cNvSpPr txBox="1"/>
          <p:nvPr/>
        </p:nvSpPr>
        <p:spPr>
          <a:xfrm>
            <a:off x="115954" y="635771"/>
            <a:ext cx="531305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GraphCLIP</a:t>
            </a:r>
          </a:p>
        </p:txBody>
      </p:sp>
      <p:sp>
        <p:nvSpPr>
          <p:cNvPr id="3" name="TextBox 205">
            <a:extLst>
              <a:ext uri="{FF2B5EF4-FFF2-40B4-BE49-F238E27FC236}">
                <a16:creationId xmlns:a16="http://schemas.microsoft.com/office/drawing/2014/main" id="{F3BF79AC-9CEE-B707-7365-CC431F9F15D4}"/>
              </a:ext>
            </a:extLst>
          </p:cNvPr>
          <p:cNvSpPr txBox="1"/>
          <p:nvPr/>
        </p:nvSpPr>
        <p:spPr>
          <a:xfrm>
            <a:off x="555964" y="1190316"/>
            <a:ext cx="7642578"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Model Adaptation on Target Data</a:t>
            </a:r>
          </a:p>
        </p:txBody>
      </p:sp>
      <p:sp>
        <p:nvSpPr>
          <p:cNvPr id="7" name="文本框 6">
            <a:extLst>
              <a:ext uri="{FF2B5EF4-FFF2-40B4-BE49-F238E27FC236}">
                <a16:creationId xmlns:a16="http://schemas.microsoft.com/office/drawing/2014/main" id="{CAA340ED-A019-070A-1937-98C3827DD7BF}"/>
              </a:ext>
            </a:extLst>
          </p:cNvPr>
          <p:cNvSpPr txBox="1"/>
          <p:nvPr/>
        </p:nvSpPr>
        <p:spPr>
          <a:xfrm>
            <a:off x="5562759" y="1591482"/>
            <a:ext cx="6284684"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Zero-Shot Learning:</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7AF2124E-DB1F-E3B7-880B-0AD27A37DB39}"/>
              </a:ext>
            </a:extLst>
          </p:cNvPr>
          <p:cNvPicPr>
            <a:picLocks noChangeAspect="1"/>
          </p:cNvPicPr>
          <p:nvPr/>
        </p:nvPicPr>
        <p:blipFill>
          <a:blip r:embed="rId6"/>
          <a:stretch>
            <a:fillRect/>
          </a:stretch>
        </p:blipFill>
        <p:spPr>
          <a:xfrm>
            <a:off x="526351" y="1822315"/>
            <a:ext cx="4732435" cy="4410881"/>
          </a:xfrm>
          <a:prstGeom prst="rect">
            <a:avLst/>
          </a:prstGeom>
        </p:spPr>
      </p:pic>
      <p:sp>
        <p:nvSpPr>
          <p:cNvPr id="9" name="矩形: 圆角 8">
            <a:extLst>
              <a:ext uri="{FF2B5EF4-FFF2-40B4-BE49-F238E27FC236}">
                <a16:creationId xmlns:a16="http://schemas.microsoft.com/office/drawing/2014/main" id="{196D9083-6797-11CB-56C2-5EDB8F7CD412}"/>
              </a:ext>
            </a:extLst>
          </p:cNvPr>
          <p:cNvSpPr/>
          <p:nvPr/>
        </p:nvSpPr>
        <p:spPr>
          <a:xfrm>
            <a:off x="7761921" y="2202810"/>
            <a:ext cx="1507573" cy="362490"/>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Prompt</a:t>
            </a:r>
            <a:endParaRPr lang="zh-CN" altLang="en-US" sz="2400" dirty="0">
              <a:latin typeface="Cambria" panose="02040503050406030204" pitchFamily="18" charset="0"/>
            </a:endParaRPr>
          </a:p>
        </p:txBody>
      </p:sp>
      <p:sp>
        <p:nvSpPr>
          <p:cNvPr id="10" name="矩形: 圆角 9">
            <a:extLst>
              <a:ext uri="{FF2B5EF4-FFF2-40B4-BE49-F238E27FC236}">
                <a16:creationId xmlns:a16="http://schemas.microsoft.com/office/drawing/2014/main" id="{110045BF-6ACB-70C6-2709-B568D38F9E28}"/>
              </a:ext>
            </a:extLst>
          </p:cNvPr>
          <p:cNvSpPr/>
          <p:nvPr/>
        </p:nvSpPr>
        <p:spPr>
          <a:xfrm>
            <a:off x="5562759" y="2202810"/>
            <a:ext cx="1703278" cy="362490"/>
          </a:xfrm>
          <a:prstGeom prst="roundRect">
            <a:avLst>
              <a:gd name="adj" fmla="val 6667"/>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Label</a:t>
            </a:r>
            <a:endParaRPr lang="zh-CN" altLang="en-US" sz="2400" dirty="0">
              <a:latin typeface="Cambria" panose="02040503050406030204" pitchFamily="18" charset="0"/>
            </a:endParaRPr>
          </a:p>
        </p:txBody>
      </p:sp>
      <p:sp>
        <p:nvSpPr>
          <p:cNvPr id="18" name="矩形: 圆角 17">
            <a:extLst>
              <a:ext uri="{FF2B5EF4-FFF2-40B4-BE49-F238E27FC236}">
                <a16:creationId xmlns:a16="http://schemas.microsoft.com/office/drawing/2014/main" id="{1022408E-4465-FED3-1F41-E04441182834}"/>
              </a:ext>
            </a:extLst>
          </p:cNvPr>
          <p:cNvSpPr/>
          <p:nvPr/>
        </p:nvSpPr>
        <p:spPr>
          <a:xfrm>
            <a:off x="9765378" y="2202810"/>
            <a:ext cx="1507573" cy="362490"/>
          </a:xfrm>
          <a:prstGeom prst="roundRect">
            <a:avLst>
              <a:gd name="adj" fmla="val 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Sentence</a:t>
            </a:r>
            <a:endParaRPr lang="zh-CN" altLang="en-US" sz="2400" dirty="0">
              <a:latin typeface="Cambria" panose="02040503050406030204" pitchFamily="18" charset="0"/>
            </a:endParaRPr>
          </a:p>
        </p:txBody>
      </p:sp>
      <p:cxnSp>
        <p:nvCxnSpPr>
          <p:cNvPr id="27" name="直接箭头连接符 26">
            <a:extLst>
              <a:ext uri="{FF2B5EF4-FFF2-40B4-BE49-F238E27FC236}">
                <a16:creationId xmlns:a16="http://schemas.microsoft.com/office/drawing/2014/main" id="{442116CC-5BA4-4DBF-E370-75BE50F6FC26}"/>
              </a:ext>
            </a:extLst>
          </p:cNvPr>
          <p:cNvCxnSpPr>
            <a:stCxn id="10" idx="3"/>
            <a:endCxn id="9" idx="1"/>
          </p:cNvCxnSpPr>
          <p:nvPr/>
        </p:nvCxnSpPr>
        <p:spPr>
          <a:xfrm>
            <a:off x="7266037" y="2384055"/>
            <a:ext cx="495884" cy="0"/>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EC52D744-7652-EA4B-52C2-2CA5392727D2}"/>
              </a:ext>
            </a:extLst>
          </p:cNvPr>
          <p:cNvCxnSpPr>
            <a:cxnSpLocks/>
            <a:stCxn id="9" idx="3"/>
            <a:endCxn id="18" idx="1"/>
          </p:cNvCxnSpPr>
          <p:nvPr/>
        </p:nvCxnSpPr>
        <p:spPr>
          <a:xfrm>
            <a:off x="9269494" y="2384055"/>
            <a:ext cx="495884" cy="0"/>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a16="http://schemas.microsoft.com/office/drawing/2014/main" id="{A6A84AEB-1763-865F-F7F6-339E4275E89A}"/>
              </a:ext>
            </a:extLst>
          </p:cNvPr>
          <p:cNvPicPr>
            <a:picLocks noChangeAspect="1"/>
          </p:cNvPicPr>
          <p:nvPr/>
        </p:nvPicPr>
        <p:blipFill>
          <a:blip r:embed="rId7"/>
          <a:stretch>
            <a:fillRect/>
          </a:stretch>
        </p:blipFill>
        <p:spPr>
          <a:xfrm>
            <a:off x="6069884" y="2776350"/>
            <a:ext cx="4891646" cy="428019"/>
          </a:xfrm>
          <a:prstGeom prst="rect">
            <a:avLst/>
          </a:prstGeom>
        </p:spPr>
      </p:pic>
      <p:sp>
        <p:nvSpPr>
          <p:cNvPr id="35" name="文本框 34">
            <a:extLst>
              <a:ext uri="{FF2B5EF4-FFF2-40B4-BE49-F238E27FC236}">
                <a16:creationId xmlns:a16="http://schemas.microsoft.com/office/drawing/2014/main" id="{D619BDC4-B83F-D7DC-28C2-8D0ECFCFFCFD}"/>
              </a:ext>
            </a:extLst>
          </p:cNvPr>
          <p:cNvSpPr txBox="1"/>
          <p:nvPr/>
        </p:nvSpPr>
        <p:spPr>
          <a:xfrm>
            <a:off x="5479352" y="3950078"/>
            <a:ext cx="6284684"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Few-Shot Learning:</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7" name="图片 36">
            <a:extLst>
              <a:ext uri="{FF2B5EF4-FFF2-40B4-BE49-F238E27FC236}">
                <a16:creationId xmlns:a16="http://schemas.microsoft.com/office/drawing/2014/main" id="{69232755-8229-F186-9F77-C08D75DBC381}"/>
              </a:ext>
            </a:extLst>
          </p:cNvPr>
          <p:cNvPicPr>
            <a:picLocks noChangeAspect="1"/>
          </p:cNvPicPr>
          <p:nvPr/>
        </p:nvPicPr>
        <p:blipFill>
          <a:blip r:embed="rId8"/>
          <a:stretch>
            <a:fillRect/>
          </a:stretch>
        </p:blipFill>
        <p:spPr>
          <a:xfrm>
            <a:off x="5562759" y="4492324"/>
            <a:ext cx="6050492" cy="615640"/>
          </a:xfrm>
          <a:prstGeom prst="rect">
            <a:avLst/>
          </a:prstGeom>
        </p:spPr>
      </p:pic>
      <p:pic>
        <p:nvPicPr>
          <p:cNvPr id="41" name="图片 40">
            <a:extLst>
              <a:ext uri="{FF2B5EF4-FFF2-40B4-BE49-F238E27FC236}">
                <a16:creationId xmlns:a16="http://schemas.microsoft.com/office/drawing/2014/main" id="{146187ED-24C9-2C9D-D5B1-A2053BD2B299}"/>
              </a:ext>
            </a:extLst>
          </p:cNvPr>
          <p:cNvPicPr>
            <a:picLocks noChangeAspect="1"/>
          </p:cNvPicPr>
          <p:nvPr/>
        </p:nvPicPr>
        <p:blipFill>
          <a:blip r:embed="rId9"/>
          <a:stretch>
            <a:fillRect/>
          </a:stretch>
        </p:blipFill>
        <p:spPr>
          <a:xfrm>
            <a:off x="6622537" y="3355074"/>
            <a:ext cx="4097749" cy="672681"/>
          </a:xfrm>
          <a:prstGeom prst="rect">
            <a:avLst/>
          </a:prstGeom>
        </p:spPr>
      </p:pic>
      <p:grpSp>
        <p:nvGrpSpPr>
          <p:cNvPr id="47" name="组合 46">
            <a:extLst>
              <a:ext uri="{FF2B5EF4-FFF2-40B4-BE49-F238E27FC236}">
                <a16:creationId xmlns:a16="http://schemas.microsoft.com/office/drawing/2014/main" id="{3E7DDA1F-1185-09AA-1809-16F578AA9837}"/>
              </a:ext>
            </a:extLst>
          </p:cNvPr>
          <p:cNvGrpSpPr/>
          <p:nvPr/>
        </p:nvGrpSpPr>
        <p:grpSpPr>
          <a:xfrm>
            <a:off x="8344817" y="4878966"/>
            <a:ext cx="2616713" cy="1197476"/>
            <a:chOff x="8344817" y="5006747"/>
            <a:chExt cx="2616713" cy="1197476"/>
          </a:xfrm>
        </p:grpSpPr>
        <p:sp>
          <p:nvSpPr>
            <p:cNvPr id="43" name="矩形: 圆角 42">
              <a:extLst>
                <a:ext uri="{FF2B5EF4-FFF2-40B4-BE49-F238E27FC236}">
                  <a16:creationId xmlns:a16="http://schemas.microsoft.com/office/drawing/2014/main" id="{DC0EA5F2-FBC2-F120-E624-110AF833A27A}"/>
                </a:ext>
              </a:extLst>
            </p:cNvPr>
            <p:cNvSpPr/>
            <p:nvPr/>
          </p:nvSpPr>
          <p:spPr>
            <a:xfrm>
              <a:off x="8344817" y="5388819"/>
              <a:ext cx="2616713" cy="815404"/>
            </a:xfrm>
            <a:prstGeom prst="roundRect">
              <a:avLst>
                <a:gd name="adj" fmla="val 6667"/>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Cambria" panose="02040503050406030204" pitchFamily="18" charset="0"/>
                  <a:ea typeface="Cambria" panose="02040503050406030204" pitchFamily="18" charset="0"/>
                </a:rPr>
                <a:t>Learnable </a:t>
              </a:r>
            </a:p>
            <a:p>
              <a:pPr algn="ctr"/>
              <a:r>
                <a:rPr lang="en-US" altLang="zh-CN" sz="2400" dirty="0">
                  <a:latin typeface="Cambria" panose="02040503050406030204" pitchFamily="18" charset="0"/>
                  <a:ea typeface="Cambria" panose="02040503050406030204" pitchFamily="18" charset="0"/>
                </a:rPr>
                <a:t>prompt feature</a:t>
              </a:r>
              <a:endParaRPr lang="zh-CN" altLang="en-US" sz="2400" dirty="0">
                <a:latin typeface="Cambria" panose="02040503050406030204" pitchFamily="18" charset="0"/>
              </a:endParaRPr>
            </a:p>
          </p:txBody>
        </p:sp>
        <p:cxnSp>
          <p:nvCxnSpPr>
            <p:cNvPr id="45" name="直接箭头连接符 44">
              <a:extLst>
                <a:ext uri="{FF2B5EF4-FFF2-40B4-BE49-F238E27FC236}">
                  <a16:creationId xmlns:a16="http://schemas.microsoft.com/office/drawing/2014/main" id="{DD34E7E1-68CC-E761-2576-AC56D0F87097}"/>
                </a:ext>
              </a:extLst>
            </p:cNvPr>
            <p:cNvCxnSpPr>
              <a:cxnSpLocks/>
              <a:stCxn id="43" idx="0"/>
            </p:cNvCxnSpPr>
            <p:nvPr/>
          </p:nvCxnSpPr>
          <p:spPr>
            <a:xfrm flipH="1" flipV="1">
              <a:off x="9653173" y="5006747"/>
              <a:ext cx="1" cy="38207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27176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F64711B-181F-43BA-9A24-7DEF72BD715D}"/>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49850166-C61D-47E0-8773-824487E3D95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C42B4784-D908-4551-B764-E24FAD5C0ECF}"/>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BDD78A45-C60F-452D-BC7E-7FF155B02AB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B09CA7D-FB20-414D-944C-0EDD64DC66C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E210653-D82B-4E6A-9BBC-EA871B9B0A9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CCCC85E-3B25-41D0-B787-B4036ACA17E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FCF8D2A-1217-42AB-A9E8-2E8CF7B39B91}"/>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7FE3F5AA-A39C-49D8-8070-66247F206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58CB80AE-72B9-4C3B-97B1-056BBEF1F772}"/>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0555B804-2652-735C-586C-FCF8BA994BF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实验</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分析</a:t>
            </a:r>
          </a:p>
        </p:txBody>
      </p:sp>
      <p:sp>
        <p:nvSpPr>
          <p:cNvPr id="39" name="日期占位符 13">
            <a:extLst>
              <a:ext uri="{FF2B5EF4-FFF2-40B4-BE49-F238E27FC236}">
                <a16:creationId xmlns:a16="http://schemas.microsoft.com/office/drawing/2014/main" id="{83100A20-8518-FBF2-12B7-891B6236585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CD55E8F-6E89-F144-2B2C-AD3BD4DCE5D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32/40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7CB1AF0A-86F6-6493-55F4-67E1278F87EC}"/>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Experiments</a:t>
            </a:r>
          </a:p>
        </p:txBody>
      </p:sp>
      <p:pic>
        <p:nvPicPr>
          <p:cNvPr id="6" name="图片 5">
            <a:extLst>
              <a:ext uri="{FF2B5EF4-FFF2-40B4-BE49-F238E27FC236}">
                <a16:creationId xmlns:a16="http://schemas.microsoft.com/office/drawing/2014/main" id="{E64FE9E2-30C3-2F1C-E47E-CD9F2F0BC051}"/>
              </a:ext>
            </a:extLst>
          </p:cNvPr>
          <p:cNvPicPr>
            <a:picLocks noChangeAspect="1"/>
          </p:cNvPicPr>
          <p:nvPr/>
        </p:nvPicPr>
        <p:blipFill>
          <a:blip r:embed="rId4"/>
          <a:stretch>
            <a:fillRect/>
          </a:stretch>
        </p:blipFill>
        <p:spPr>
          <a:xfrm>
            <a:off x="2881355" y="1480089"/>
            <a:ext cx="8438712" cy="4645726"/>
          </a:xfrm>
          <a:prstGeom prst="rect">
            <a:avLst/>
          </a:prstGeom>
        </p:spPr>
      </p:pic>
      <p:sp>
        <p:nvSpPr>
          <p:cNvPr id="8" name="文本框 7">
            <a:extLst>
              <a:ext uri="{FF2B5EF4-FFF2-40B4-BE49-F238E27FC236}">
                <a16:creationId xmlns:a16="http://schemas.microsoft.com/office/drawing/2014/main" id="{4B750127-51DB-D7EC-0209-DCEF59EAE8BE}"/>
              </a:ext>
            </a:extLst>
          </p:cNvPr>
          <p:cNvSpPr txBox="1"/>
          <p:nvPr/>
        </p:nvSpPr>
        <p:spPr>
          <a:xfrm>
            <a:off x="359156" y="2627542"/>
            <a:ext cx="2522199"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Source</a:t>
            </a: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Datasets</a:t>
            </a:r>
            <a:endParaRPr lang="zh-CN" alt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88B0889C-5016-76C3-1219-B36025C2989C}"/>
              </a:ext>
            </a:extLst>
          </p:cNvPr>
          <p:cNvSpPr txBox="1"/>
          <p:nvPr/>
        </p:nvSpPr>
        <p:spPr>
          <a:xfrm>
            <a:off x="359156" y="4494845"/>
            <a:ext cx="2628718"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Target</a:t>
            </a: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Datasets</a:t>
            </a:r>
            <a:endParaRPr lang="zh-CN" alt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3419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FCA54-E71C-F24B-AD16-B4BC7B1B22ED}"/>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79E4C2E3-22C7-ABE8-37E7-AF9701CE159C}"/>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89A026E7-D350-E770-D656-CA6BB2AD82A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9AADCF15-D651-176E-F3E3-2302F598ABB9}"/>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850A631A-B5A9-3217-6AFD-C2CA15D1786A}"/>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4FE9D91B-394E-DDD6-F032-23BE3F5658FD}"/>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F997952-8F69-E83D-0886-6993F51EB821}"/>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504DD9F-D316-E1F7-146C-1F342E718FED}"/>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2E44F247-7113-15C5-A40B-00AA2F35C798}"/>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0AA168AB-6110-0174-472B-BA862EF8B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B785D6B5-22EA-E15C-10B9-157357423A7F}"/>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A4E0B208-13F9-D688-A5EA-483278BF37C1}"/>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实验</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分析</a:t>
            </a:r>
          </a:p>
        </p:txBody>
      </p:sp>
      <p:sp>
        <p:nvSpPr>
          <p:cNvPr id="39" name="日期占位符 13">
            <a:extLst>
              <a:ext uri="{FF2B5EF4-FFF2-40B4-BE49-F238E27FC236}">
                <a16:creationId xmlns:a16="http://schemas.microsoft.com/office/drawing/2014/main" id="{ACC0643D-E891-58B1-AF36-8825B3EA599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4ABF0308-0016-6F14-908D-1809B8340A4A}"/>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33/40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DA198495-8594-8966-DA56-63ACA9FBA401}"/>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Experiments</a:t>
            </a:r>
          </a:p>
        </p:txBody>
      </p:sp>
      <p:sp>
        <p:nvSpPr>
          <p:cNvPr id="4" name="文本框 3">
            <a:extLst>
              <a:ext uri="{FF2B5EF4-FFF2-40B4-BE49-F238E27FC236}">
                <a16:creationId xmlns:a16="http://schemas.microsoft.com/office/drawing/2014/main" id="{DE0CA09E-1245-0C9D-099A-41092E4EBA1B}"/>
              </a:ext>
            </a:extLst>
          </p:cNvPr>
          <p:cNvSpPr txBox="1"/>
          <p:nvPr/>
        </p:nvSpPr>
        <p:spPr>
          <a:xfrm>
            <a:off x="674768" y="1170828"/>
            <a:ext cx="11401278" cy="5185522"/>
          </a:xfrm>
          <a:prstGeom prst="rect">
            <a:avLst/>
          </a:prstGeom>
          <a:noFill/>
        </p:spPr>
        <p:txBody>
          <a:bodyPr wrap="square" rtlCol="0">
            <a:spAutoFit/>
          </a:bodyPr>
          <a:lstStyle/>
          <a:p>
            <a:pPr>
              <a:lnSpc>
                <a:spcPct val="150000"/>
              </a:lnSpc>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Baselines: </a:t>
            </a:r>
          </a:p>
          <a:p>
            <a:pPr marL="514350" indent="-514350">
              <a:lnSpc>
                <a:spcPct val="150000"/>
              </a:lnSpc>
              <a:buFont typeface="+mj-lt"/>
              <a:buAutoNum type="arabicPeriod"/>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8 LLM-only methods: </a:t>
            </a:r>
          </a:p>
          <a:p>
            <a:pPr marL="971550" lvl="1" indent="-514350">
              <a:lnSpc>
                <a:spcPct val="150000"/>
              </a:lnSpc>
              <a:buFont typeface="+mj-lt"/>
              <a:buAutoNum type="alphaLcParen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BERT, SBERT, DeBERTa, E5;</a:t>
            </a:r>
          </a:p>
          <a:p>
            <a:pPr marL="971550" lvl="1" indent="-514350">
              <a:lnSpc>
                <a:spcPct val="150000"/>
              </a:lnSpc>
              <a:buFont typeface="+mj-lt"/>
              <a:buAutoNum type="alphaLcParen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Qwen2-7B, Qwen2-72B, LLaMA3.1-8B, LLaMA3.1-70B.</a:t>
            </a:r>
          </a:p>
          <a:p>
            <a:pPr marL="514350" indent="-514350">
              <a:lnSpc>
                <a:spcPct val="150000"/>
              </a:lnSpc>
              <a:buFont typeface="+mj-lt"/>
              <a:buAutoNum type="arabicPeriod"/>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 TAG methods:</a:t>
            </a:r>
          </a:p>
          <a:p>
            <a:pPr marL="971550" lvl="1" indent="-514350">
              <a:lnSpc>
                <a:spcPct val="150000"/>
              </a:lnSpc>
              <a:buFont typeface="+mj-lt"/>
              <a:buAutoNum type="alphaLcParen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GraphGPT, LLaGA, OFA, ZeroG</a:t>
            </a:r>
          </a:p>
          <a:p>
            <a:pPr marL="514350" indent="-514350">
              <a:lnSpc>
                <a:spcPct val="150000"/>
              </a:lnSpc>
              <a:buFont typeface="+mj-lt"/>
              <a:buAutoNum type="arabicPeriod"/>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 SSL Graph algorithms: </a:t>
            </a:r>
          </a:p>
          <a:p>
            <a:pPr marL="971550" lvl="1" indent="-514350">
              <a:lnSpc>
                <a:spcPct val="150000"/>
              </a:lnSpc>
              <a:buFont typeface="+mj-lt"/>
              <a:buAutoNum type="alphaLcParen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DGI, GRACE, BGRL, GraphMAE, G2P2</a:t>
            </a:r>
            <a:endParaRPr lang="zh-CN" alt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41622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F64711B-181F-43BA-9A24-7DEF72BD715D}"/>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49850166-C61D-47E0-8773-824487E3D95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C42B4784-D908-4551-B764-E24FAD5C0ECF}"/>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BDD78A45-C60F-452D-BC7E-7FF155B02AB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B09CA7D-FB20-414D-944C-0EDD64DC66C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E210653-D82B-4E6A-9BBC-EA871B9B0A9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CCCC85E-3B25-41D0-B787-B4036ACA17E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FCF8D2A-1217-42AB-A9E8-2E8CF7B39B91}"/>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7FE3F5AA-A39C-49D8-8070-66247F206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58CB80AE-72B9-4C3B-97B1-056BBEF1F772}"/>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0555B804-2652-735C-586C-FCF8BA994BF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实验</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分析</a:t>
            </a:r>
          </a:p>
        </p:txBody>
      </p:sp>
      <p:sp>
        <p:nvSpPr>
          <p:cNvPr id="39" name="日期占位符 13">
            <a:extLst>
              <a:ext uri="{FF2B5EF4-FFF2-40B4-BE49-F238E27FC236}">
                <a16:creationId xmlns:a16="http://schemas.microsoft.com/office/drawing/2014/main" id="{83100A20-8518-FBF2-12B7-891B6236585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CD55E8F-6E89-F144-2B2C-AD3BD4DCE5D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34/40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61B377EB-7F4C-D78F-95FF-DB37F865B6D2}"/>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Zero-Shot Inference on Target Data</a:t>
            </a:r>
            <a:endPar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316335E5-355D-0382-1372-8DDF34DCEE8B}"/>
              </a:ext>
            </a:extLst>
          </p:cNvPr>
          <p:cNvPicPr>
            <a:picLocks noChangeAspect="1"/>
          </p:cNvPicPr>
          <p:nvPr/>
        </p:nvPicPr>
        <p:blipFill>
          <a:blip r:embed="rId4"/>
          <a:stretch>
            <a:fillRect/>
          </a:stretch>
        </p:blipFill>
        <p:spPr>
          <a:xfrm>
            <a:off x="1262155" y="1480089"/>
            <a:ext cx="9783641" cy="4686893"/>
          </a:xfrm>
          <a:prstGeom prst="rect">
            <a:avLst/>
          </a:prstGeom>
        </p:spPr>
      </p:pic>
    </p:spTree>
    <p:extLst>
      <p:ext uri="{BB962C8B-B14F-4D97-AF65-F5344CB8AC3E}">
        <p14:creationId xmlns:p14="http://schemas.microsoft.com/office/powerpoint/2010/main" val="313153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F64711B-181F-43BA-9A24-7DEF72BD715D}"/>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49850166-C61D-47E0-8773-824487E3D95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C42B4784-D908-4551-B764-E24FAD5C0ECF}"/>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BDD78A45-C60F-452D-BC7E-7FF155B02AB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B09CA7D-FB20-414D-944C-0EDD64DC66C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E210653-D82B-4E6A-9BBC-EA871B9B0A9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CCCC85E-3B25-41D0-B787-B4036ACA17E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FCF8D2A-1217-42AB-A9E8-2E8CF7B39B91}"/>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7FE3F5AA-A39C-49D8-8070-66247F206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58CB80AE-72B9-4C3B-97B1-056BBEF1F772}"/>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0555B804-2652-735C-586C-FCF8BA994BF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实验</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分析</a:t>
            </a:r>
          </a:p>
        </p:txBody>
      </p:sp>
      <p:sp>
        <p:nvSpPr>
          <p:cNvPr id="39" name="日期占位符 13">
            <a:extLst>
              <a:ext uri="{FF2B5EF4-FFF2-40B4-BE49-F238E27FC236}">
                <a16:creationId xmlns:a16="http://schemas.microsoft.com/office/drawing/2014/main" id="{83100A20-8518-FBF2-12B7-891B6236585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CD55E8F-6E89-F144-2B2C-AD3BD4DCE5D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35/40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61B377EB-7F4C-D78F-95FF-DB37F865B6D2}"/>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 Prompt Tuning in low-resource scenarios</a:t>
            </a:r>
            <a:endPar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8FC84A6D-9946-FC60-22A9-67A783A18CB8}"/>
              </a:ext>
            </a:extLst>
          </p:cNvPr>
          <p:cNvPicPr>
            <a:picLocks noChangeAspect="1"/>
          </p:cNvPicPr>
          <p:nvPr/>
        </p:nvPicPr>
        <p:blipFill>
          <a:blip r:embed="rId4"/>
          <a:stretch>
            <a:fillRect/>
          </a:stretch>
        </p:blipFill>
        <p:spPr>
          <a:xfrm>
            <a:off x="2354759" y="1480089"/>
            <a:ext cx="7455442" cy="4486787"/>
          </a:xfrm>
          <a:prstGeom prst="rect">
            <a:avLst/>
          </a:prstGeom>
        </p:spPr>
      </p:pic>
    </p:spTree>
    <p:extLst>
      <p:ext uri="{BB962C8B-B14F-4D97-AF65-F5344CB8AC3E}">
        <p14:creationId xmlns:p14="http://schemas.microsoft.com/office/powerpoint/2010/main" val="1204678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4762-1E7C-304F-CCCA-437C59943E7C}"/>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6687CD0D-02F7-0036-7613-3971F240D82F}"/>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35505E10-BB0D-F7AF-1909-ACFF36EDAC4D}"/>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96393D03-E62F-021A-AF69-64B0977AC604}"/>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EC92F326-8C3B-558C-73DF-108B603E6C2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97AEF7BA-E16E-1BB4-6EA1-F3B76B72C632}"/>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BF07CD6D-2338-148D-4924-30E2F2BBDC89}"/>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0B5D0DC-05BC-95A7-6936-D9818D3C8AFE}"/>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32953332-3B4C-F7CC-FE4C-AB26254A94EC}"/>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E822F14A-925C-B54D-34FE-534187980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7992D69A-792D-7706-5AEB-B526E29D59A3}"/>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B7DD0FFC-032E-A28D-1EBA-15A55F88C1D6}"/>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实验</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分析</a:t>
            </a:r>
          </a:p>
        </p:txBody>
      </p:sp>
      <p:sp>
        <p:nvSpPr>
          <p:cNvPr id="39" name="日期占位符 13">
            <a:extLst>
              <a:ext uri="{FF2B5EF4-FFF2-40B4-BE49-F238E27FC236}">
                <a16:creationId xmlns:a16="http://schemas.microsoft.com/office/drawing/2014/main" id="{6C9F4D46-FC8B-6FEE-FEE2-784B0A55B528}"/>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D03A3B30-6BBC-B079-CBBD-7D0644707C9E}"/>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36/40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C7BD56DA-23F7-FC60-72A2-46A7EBB82A5E}"/>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Explorations on Source Datasets</a:t>
            </a:r>
          </a:p>
        </p:txBody>
      </p:sp>
      <p:pic>
        <p:nvPicPr>
          <p:cNvPr id="4" name="图片 3">
            <a:extLst>
              <a:ext uri="{FF2B5EF4-FFF2-40B4-BE49-F238E27FC236}">
                <a16:creationId xmlns:a16="http://schemas.microsoft.com/office/drawing/2014/main" id="{7EF9F11A-81CF-4BF0-44AD-241CE1C76D71}"/>
              </a:ext>
            </a:extLst>
          </p:cNvPr>
          <p:cNvPicPr>
            <a:picLocks noChangeAspect="1"/>
          </p:cNvPicPr>
          <p:nvPr/>
        </p:nvPicPr>
        <p:blipFill>
          <a:blip r:embed="rId4"/>
          <a:stretch>
            <a:fillRect/>
          </a:stretch>
        </p:blipFill>
        <p:spPr>
          <a:xfrm>
            <a:off x="2767348" y="1480089"/>
            <a:ext cx="6773256" cy="4386027"/>
          </a:xfrm>
          <a:prstGeom prst="rect">
            <a:avLst/>
          </a:prstGeom>
        </p:spPr>
      </p:pic>
    </p:spTree>
    <p:extLst>
      <p:ext uri="{BB962C8B-B14F-4D97-AF65-F5344CB8AC3E}">
        <p14:creationId xmlns:p14="http://schemas.microsoft.com/office/powerpoint/2010/main" val="2863720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7FE6-2BCF-2005-5B5E-60BCFB27AD80}"/>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10242E3B-4957-09EE-97DF-F2F5D40617FF}"/>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6E6F8FC2-D633-5916-88AF-9F6BF9141BBD}"/>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ECB8D445-9CC3-B7FD-2980-10B89C5D576A}"/>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9257B7A0-4349-73D4-BC8F-9437EA915D3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27FBA888-0166-D16D-AD37-323D0FBDA2C2}"/>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4709681C-F5CC-19BF-ED5E-4302FCAFA465}"/>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0C27C7B4-0142-BB09-3093-F38F93DA1E4D}"/>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EC4711F-BF48-1BF1-0971-3C62BEED243D}"/>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A279AE88-FFCA-A907-D4D2-8BF7148E2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620703B7-8B16-85B3-CBC2-E97EE6873BE8}"/>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2988B73E-E688-0D2B-F59B-B89CEF9DE35C}"/>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实验</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分析</a:t>
            </a:r>
          </a:p>
        </p:txBody>
      </p:sp>
      <p:sp>
        <p:nvSpPr>
          <p:cNvPr id="39" name="日期占位符 13">
            <a:extLst>
              <a:ext uri="{FF2B5EF4-FFF2-40B4-BE49-F238E27FC236}">
                <a16:creationId xmlns:a16="http://schemas.microsoft.com/office/drawing/2014/main" id="{95C8A1C8-9A5D-E5A4-2495-537EAA648D6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770EDFA3-D2ED-DB7F-7664-B7C7816DBB83}"/>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37/40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FD4F6E19-8416-B4FE-31DC-54744C2B1286}"/>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Ablation Study</a:t>
            </a:r>
          </a:p>
        </p:txBody>
      </p:sp>
      <p:pic>
        <p:nvPicPr>
          <p:cNvPr id="5" name="图片 4">
            <a:extLst>
              <a:ext uri="{FF2B5EF4-FFF2-40B4-BE49-F238E27FC236}">
                <a16:creationId xmlns:a16="http://schemas.microsoft.com/office/drawing/2014/main" id="{86F8850B-B706-AAFF-CBC6-D1CCDBB7C7E6}"/>
              </a:ext>
            </a:extLst>
          </p:cNvPr>
          <p:cNvPicPr>
            <a:picLocks noChangeAspect="1"/>
          </p:cNvPicPr>
          <p:nvPr/>
        </p:nvPicPr>
        <p:blipFill>
          <a:blip r:embed="rId4"/>
          <a:stretch>
            <a:fillRect/>
          </a:stretch>
        </p:blipFill>
        <p:spPr>
          <a:xfrm>
            <a:off x="257556" y="1314613"/>
            <a:ext cx="11847443" cy="1958255"/>
          </a:xfrm>
          <a:prstGeom prst="rect">
            <a:avLst/>
          </a:prstGeom>
        </p:spPr>
      </p:pic>
      <p:pic>
        <p:nvPicPr>
          <p:cNvPr id="6" name="图片 5">
            <a:extLst>
              <a:ext uri="{FF2B5EF4-FFF2-40B4-BE49-F238E27FC236}">
                <a16:creationId xmlns:a16="http://schemas.microsoft.com/office/drawing/2014/main" id="{51F7E31A-7568-F2D7-575E-B8513313E9AD}"/>
              </a:ext>
            </a:extLst>
          </p:cNvPr>
          <p:cNvPicPr>
            <a:picLocks noChangeAspect="1"/>
          </p:cNvPicPr>
          <p:nvPr/>
        </p:nvPicPr>
        <p:blipFill>
          <a:blip r:embed="rId5"/>
          <a:stretch>
            <a:fillRect/>
          </a:stretch>
        </p:blipFill>
        <p:spPr>
          <a:xfrm>
            <a:off x="2860477" y="3429000"/>
            <a:ext cx="6001301" cy="2963431"/>
          </a:xfrm>
          <a:prstGeom prst="rect">
            <a:avLst/>
          </a:prstGeom>
        </p:spPr>
      </p:pic>
    </p:spTree>
    <p:extLst>
      <p:ext uri="{BB962C8B-B14F-4D97-AF65-F5344CB8AC3E}">
        <p14:creationId xmlns:p14="http://schemas.microsoft.com/office/powerpoint/2010/main" val="26527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4DC17D35-E7E8-4D24-828B-66DF5C7BC0E3}"/>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93828BF9-256C-4143-ACB1-BE32F70AD969}"/>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37A34DE5-A14D-4B5A-B222-E21B566671E7}"/>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EF0D0A9-82BB-471C-915C-5C93E2BED16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5A5A34B-E9A8-400D-ADA6-E863B5696C00}"/>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F51AD1B-816D-44B0-A271-79C4E8C94B89}"/>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B907F61-4FB5-4B85-BE99-2E7F9B8E1F68}"/>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F2E1004-9033-4751-80E7-A4DD65C10E8F}"/>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2E23E33F-383C-42DD-85FA-5377792A7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EC9DB6D5-A8D9-46E2-BC57-4560FCC3CBCF}"/>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F41D73A2-0F45-44F1-E55F-12087F3B447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6F5CCA1C-A2D2-9E08-8D19-35CFA5201AA7}"/>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2/40</a:t>
            </a:r>
            <a:endParaRPr lang="zh-CN" altLang="en-US" sz="1600" b="1" dirty="0">
              <a:solidFill>
                <a:schemeClr val="tx1"/>
              </a:solidFill>
              <a:ea typeface="字酷堂清楷体" panose="02010601030101010101" pitchFamily="2" charset="-122"/>
            </a:endParaRPr>
          </a:p>
        </p:txBody>
      </p:sp>
      <p:sp>
        <p:nvSpPr>
          <p:cNvPr id="18" name="文本框 17">
            <a:extLst>
              <a:ext uri="{FF2B5EF4-FFF2-40B4-BE49-F238E27FC236}">
                <a16:creationId xmlns:a16="http://schemas.microsoft.com/office/drawing/2014/main" id="{B0BEE919-DD07-EF39-7FF3-FEAF043E6B13}"/>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3" name="TextBox 205">
            <a:extLst>
              <a:ext uri="{FF2B5EF4-FFF2-40B4-BE49-F238E27FC236}">
                <a16:creationId xmlns:a16="http://schemas.microsoft.com/office/drawing/2014/main" id="{E5F6F50D-EBDD-3299-4B32-556846494EFB}"/>
              </a:ext>
            </a:extLst>
          </p:cNvPr>
          <p:cNvSpPr txBox="1"/>
          <p:nvPr/>
        </p:nvSpPr>
        <p:spPr>
          <a:xfrm>
            <a:off x="359157" y="584482"/>
            <a:ext cx="10858501" cy="638107"/>
          </a:xfrm>
          <a:prstGeom prst="rect">
            <a:avLst/>
          </a:prstGeom>
          <a:noFill/>
        </p:spPr>
        <p:txBody>
          <a:bodyPr wrap="square" lIns="91440" tIns="45720" rIns="91440" bIns="45720" anchor="t" anchorCtr="0">
            <a:normAutofit fontScale="92500" lnSpcReduction="20000"/>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Representation Learning on TAGs</a:t>
            </a:r>
            <a:endParaRPr lang="zh-CN" alt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243F448C-2FA5-2765-E20B-9062ABCA7E7D}"/>
              </a:ext>
            </a:extLst>
          </p:cNvPr>
          <p:cNvPicPr>
            <a:picLocks noChangeAspect="1"/>
          </p:cNvPicPr>
          <p:nvPr/>
        </p:nvPicPr>
        <p:blipFill>
          <a:blip r:embed="rId4"/>
          <a:stretch>
            <a:fillRect/>
          </a:stretch>
        </p:blipFill>
        <p:spPr>
          <a:xfrm>
            <a:off x="903995" y="1565775"/>
            <a:ext cx="10384010" cy="4562671"/>
          </a:xfrm>
          <a:prstGeom prst="rect">
            <a:avLst/>
          </a:prstGeom>
        </p:spPr>
      </p:pic>
    </p:spTree>
    <p:extLst>
      <p:ext uri="{BB962C8B-B14F-4D97-AF65-F5344CB8AC3E}">
        <p14:creationId xmlns:p14="http://schemas.microsoft.com/office/powerpoint/2010/main" val="3803597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F64711B-181F-43BA-9A24-7DEF72BD715D}"/>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49850166-C61D-47E0-8773-824487E3D950}"/>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C42B4784-D908-4551-B764-E24FAD5C0ECF}"/>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BDD78A45-C60F-452D-BC7E-7FF155B02AB1}"/>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B09CA7D-FB20-414D-944C-0EDD64DC66C3}"/>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E210653-D82B-4E6A-9BBC-EA871B9B0A9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CCCC85E-3B25-41D0-B787-B4036ACA17E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FCF8D2A-1217-42AB-A9E8-2E8CF7B39B91}"/>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7FE3F5AA-A39C-49D8-8070-66247F206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58CB80AE-72B9-4C3B-97B1-056BBEF1F772}"/>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0555B804-2652-735C-586C-FCF8BA994BF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总结</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讨论</a:t>
            </a:r>
          </a:p>
        </p:txBody>
      </p:sp>
      <p:sp>
        <p:nvSpPr>
          <p:cNvPr id="39" name="日期占位符 13">
            <a:extLst>
              <a:ext uri="{FF2B5EF4-FFF2-40B4-BE49-F238E27FC236}">
                <a16:creationId xmlns:a16="http://schemas.microsoft.com/office/drawing/2014/main" id="{83100A20-8518-FBF2-12B7-891B62365856}"/>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BCD55E8F-6E89-F144-2B2C-AD3BD4DCE5D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38/40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6803A9EC-6088-2EFB-5737-0ED21D6841A6}"/>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Summary</a:t>
            </a:r>
            <a:endPar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205">
            <a:extLst>
              <a:ext uri="{FF2B5EF4-FFF2-40B4-BE49-F238E27FC236}">
                <a16:creationId xmlns:a16="http://schemas.microsoft.com/office/drawing/2014/main" id="{06EB705E-FB9A-3EA4-CD1A-F504B3E4511D}"/>
              </a:ext>
            </a:extLst>
          </p:cNvPr>
          <p:cNvSpPr txBox="1"/>
          <p:nvPr/>
        </p:nvSpPr>
        <p:spPr>
          <a:xfrm>
            <a:off x="115955" y="1276888"/>
            <a:ext cx="10858501" cy="3962461"/>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800100" lvl="1"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在何处进行了改进，优点</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图转成文本的方式，有改动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XML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语法）</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改动了与</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交互的</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Prompt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，本质上数据增强，生成总结性文本</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任务场景，聚焦于</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low-resource</a:t>
            </a:r>
          </a:p>
          <a:p>
            <a:pPr marL="1714500" lvl="3"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改动预训练方法，对比学习的损失函数也改动了，引入了不变学习</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将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GFM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与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Graph Prompt Tuning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结合</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714500" lvl="3" indent="-342900">
              <a:lnSpc>
                <a:spcPct val="150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Graph Prompt Tuning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就是旨在解决迁移性问题</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实验主表显得十分扎实</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72257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D22C-436F-C40F-C651-C8D949FECBD0}"/>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DB56576E-90FB-9E92-8B8B-D2BD9F4739B7}"/>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DF6B9061-5CC6-5ACE-416D-0470A75091C8}"/>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94D97D9A-47F3-0677-4B3C-4FF8895BC71A}"/>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B5D46E30-C2EE-C81F-F5BC-0FD390A1DB5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F314A5AE-FC5F-E6CF-A207-571194AB5016}"/>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1540063-107B-8744-68AD-6A86ECE793E6}"/>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7E8EEDCC-767F-4120-BACE-04A4EFDA0068}"/>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F718D30B-5C69-E7D3-8627-5E14EBD30C54}"/>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0B437023-D9E2-146E-7798-BFC7B10502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E80B6229-0125-ECB1-5734-ACFE5B3B9A7D}"/>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67A6AC74-7E52-3254-0FD9-4F1451E9D587}"/>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总结</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讨论</a:t>
            </a:r>
          </a:p>
        </p:txBody>
      </p:sp>
      <p:sp>
        <p:nvSpPr>
          <p:cNvPr id="39" name="日期占位符 13">
            <a:extLst>
              <a:ext uri="{FF2B5EF4-FFF2-40B4-BE49-F238E27FC236}">
                <a16:creationId xmlns:a16="http://schemas.microsoft.com/office/drawing/2014/main" id="{B0DB3B0F-E3AE-F585-88B3-E4FDC0ADCC25}"/>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8A76B3B9-285E-5AEF-6CCB-3BC4781E18A8}"/>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39/40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27015431-DE16-F571-3F13-3BD088AA31BC}"/>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Summary</a:t>
            </a:r>
            <a:endPar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205">
            <a:extLst>
              <a:ext uri="{FF2B5EF4-FFF2-40B4-BE49-F238E27FC236}">
                <a16:creationId xmlns:a16="http://schemas.microsoft.com/office/drawing/2014/main" id="{91C0BB82-1097-35CB-5271-BEA1646CBA49}"/>
              </a:ext>
            </a:extLst>
          </p:cNvPr>
          <p:cNvSpPr txBox="1"/>
          <p:nvPr/>
        </p:nvSpPr>
        <p:spPr>
          <a:xfrm>
            <a:off x="115955" y="1276888"/>
            <a:ext cx="10858501" cy="3962461"/>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800100" lvl="1"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问题与不足</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似乎仅用来做数据增强，其他</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Text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相关</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Model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，均不算</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预训练中可学习扰动仅针对特征，而未对图结构进行；</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Few-shot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中，可学习的</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Prompt Feature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是否足够将预训练好的</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Graph Model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迁移到目标域中；</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本质还是之前工作的</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Refine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，研究的问题本身不是很新，也属于先射箭再画靶</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80209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4CCC-7A3E-F660-2425-C3EEB9F55407}"/>
            </a:ext>
          </a:extLst>
        </p:cNvPr>
        <p:cNvGrpSpPr/>
        <p:nvPr/>
      </p:nvGrpSpPr>
      <p:grpSpPr>
        <a:xfrm>
          <a:off x="0" y="0"/>
          <a:ext cx="0" cy="0"/>
          <a:chOff x="0" y="0"/>
          <a:chExt cx="0" cy="0"/>
        </a:xfrm>
      </p:grpSpPr>
      <p:grpSp>
        <p:nvGrpSpPr>
          <p:cNvPr id="13" name="组合 12">
            <a:extLst>
              <a:ext uri="{FF2B5EF4-FFF2-40B4-BE49-F238E27FC236}">
                <a16:creationId xmlns:a16="http://schemas.microsoft.com/office/drawing/2014/main" id="{A167AC6F-5B8E-E6F2-323F-F252CC3A6957}"/>
              </a:ext>
            </a:extLst>
          </p:cNvPr>
          <p:cNvGrpSpPr/>
          <p:nvPr/>
        </p:nvGrpSpPr>
        <p:grpSpPr>
          <a:xfrm>
            <a:off x="0" y="0"/>
            <a:ext cx="12191999" cy="566290"/>
            <a:chOff x="0" y="0"/>
            <a:chExt cx="12191999" cy="566290"/>
          </a:xfrm>
        </p:grpSpPr>
        <p:grpSp>
          <p:nvGrpSpPr>
            <p:cNvPr id="14" name="组合 13">
              <a:extLst>
                <a:ext uri="{FF2B5EF4-FFF2-40B4-BE49-F238E27FC236}">
                  <a16:creationId xmlns:a16="http://schemas.microsoft.com/office/drawing/2014/main" id="{E8C0DAC2-5CC5-180E-BC30-BC5426E5CEBD}"/>
                </a:ext>
              </a:extLst>
            </p:cNvPr>
            <p:cNvGrpSpPr/>
            <p:nvPr/>
          </p:nvGrpSpPr>
          <p:grpSpPr>
            <a:xfrm>
              <a:off x="0" y="0"/>
              <a:ext cx="2354759" cy="566290"/>
              <a:chOff x="738909" y="1727197"/>
              <a:chExt cx="5530570" cy="1330034"/>
            </a:xfrm>
          </p:grpSpPr>
          <p:grpSp>
            <p:nvGrpSpPr>
              <p:cNvPr id="16" name="组合 15">
                <a:extLst>
                  <a:ext uri="{FF2B5EF4-FFF2-40B4-BE49-F238E27FC236}">
                    <a16:creationId xmlns:a16="http://schemas.microsoft.com/office/drawing/2014/main" id="{10B48489-3AAC-1A9F-228B-800467D2726B}"/>
                  </a:ext>
                </a:extLst>
              </p:cNvPr>
              <p:cNvGrpSpPr/>
              <p:nvPr/>
            </p:nvGrpSpPr>
            <p:grpSpPr>
              <a:xfrm>
                <a:off x="738909" y="1727197"/>
                <a:ext cx="3573971" cy="1330034"/>
                <a:chOff x="0" y="-1"/>
                <a:chExt cx="825511" cy="406402"/>
              </a:xfrm>
            </p:grpSpPr>
            <p:sp>
              <p:nvSpPr>
                <p:cNvPr id="19" name="矩形 18">
                  <a:extLst>
                    <a:ext uri="{FF2B5EF4-FFF2-40B4-BE49-F238E27FC236}">
                      <a16:creationId xmlns:a16="http://schemas.microsoft.com/office/drawing/2014/main" id="{0BE26E77-89B3-5496-C4DB-B9465D13FCDA}"/>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F9761929-1029-3E6B-A19A-932081028CD0}"/>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6FE91B34-5FA1-3552-0D23-B517512B2DD1}"/>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034DFD6-6A2D-79DA-202C-33A4733B509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E57AAECA-1691-0AB4-7AB1-E575D475463D}"/>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86C66B91-1CC6-EA01-5078-C65D42166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15" name="矩形 14">
              <a:extLst>
                <a:ext uri="{FF2B5EF4-FFF2-40B4-BE49-F238E27FC236}">
                  <a16:creationId xmlns:a16="http://schemas.microsoft.com/office/drawing/2014/main" id="{CDE9E259-F660-A609-4122-7D4BDFA65256}"/>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B0EAE14B-9CA3-CB15-C038-8A1B9AE1ACD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latin typeface="思源宋体 Heavy" panose="02020900000000000000" pitchFamily="18" charset="-122"/>
                <a:ea typeface="思源宋体 Heavy" panose="02020900000000000000" pitchFamily="18" charset="-122"/>
              </a:rPr>
              <a:t>总结</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讨论</a:t>
            </a:r>
          </a:p>
        </p:txBody>
      </p:sp>
      <p:sp>
        <p:nvSpPr>
          <p:cNvPr id="39" name="日期占位符 13">
            <a:extLst>
              <a:ext uri="{FF2B5EF4-FFF2-40B4-BE49-F238E27FC236}">
                <a16:creationId xmlns:a16="http://schemas.microsoft.com/office/drawing/2014/main" id="{4B5F1F54-17F6-884E-75D5-4D66C2EE7D8E}"/>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09:05</a:t>
            </a:fld>
            <a:endParaRPr lang="zh-CN" altLang="en-US" sz="2400" b="1" dirty="0">
              <a:solidFill>
                <a:schemeClr val="tx1"/>
              </a:solidFill>
              <a:ea typeface="字酷堂清楷体" panose="02010601030101010101" pitchFamily="2" charset="-122"/>
            </a:endParaRPr>
          </a:p>
        </p:txBody>
      </p:sp>
      <p:sp>
        <p:nvSpPr>
          <p:cNvPr id="40" name="灯片编号占位符 14">
            <a:extLst>
              <a:ext uri="{FF2B5EF4-FFF2-40B4-BE49-F238E27FC236}">
                <a16:creationId xmlns:a16="http://schemas.microsoft.com/office/drawing/2014/main" id="{F9062CD1-C651-B17E-A0EB-01EAD93E72EC}"/>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40/40</a:t>
            </a:r>
            <a:endParaRPr lang="zh-CN" altLang="en-US" sz="1600" b="1" dirty="0">
              <a:solidFill>
                <a:schemeClr val="tx1"/>
              </a:solidFill>
              <a:ea typeface="字酷堂清楷体" panose="02010601030101010101" pitchFamily="2" charset="-122"/>
            </a:endParaRPr>
          </a:p>
        </p:txBody>
      </p:sp>
      <p:sp>
        <p:nvSpPr>
          <p:cNvPr id="2" name="TextBox 205">
            <a:extLst>
              <a:ext uri="{FF2B5EF4-FFF2-40B4-BE49-F238E27FC236}">
                <a16:creationId xmlns:a16="http://schemas.microsoft.com/office/drawing/2014/main" id="{27DB5B5B-02CC-20B0-6EC9-E82ED6BBE84B}"/>
              </a:ext>
            </a:extLst>
          </p:cNvPr>
          <p:cNvSpPr txBox="1"/>
          <p:nvPr/>
        </p:nvSpPr>
        <p:spPr>
          <a:xfrm>
            <a:off x="115954" y="635771"/>
            <a:ext cx="12076045" cy="844318"/>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Summary</a:t>
            </a:r>
            <a:endPar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205">
            <a:extLst>
              <a:ext uri="{FF2B5EF4-FFF2-40B4-BE49-F238E27FC236}">
                <a16:creationId xmlns:a16="http://schemas.microsoft.com/office/drawing/2014/main" id="{54D62091-336B-2EDB-C327-6F4C00024707}"/>
              </a:ext>
            </a:extLst>
          </p:cNvPr>
          <p:cNvSpPr txBox="1"/>
          <p:nvPr/>
        </p:nvSpPr>
        <p:spPr>
          <a:xfrm>
            <a:off x="115955" y="1276889"/>
            <a:ext cx="10858501" cy="2911290"/>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800100" lvl="1"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大部分工作改动的地方</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371600" lvl="2" indent="-457200">
              <a:lnSpc>
                <a:spcPct val="150000"/>
              </a:lnSpc>
              <a:buFont typeface="+mj-lt"/>
              <a:buAutoNum type="arabicPeriod"/>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文本图信息如何输入到</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中  </a:t>
            </a:r>
          </a:p>
          <a:p>
            <a:pPr marL="1371600" lvl="2" indent="-457200">
              <a:lnSpc>
                <a:spcPct val="150000"/>
              </a:lnSpc>
              <a:buFont typeface="+mj-lt"/>
              <a:buAutoNum type="arabicPeriod"/>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图结构如何指导</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优化</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   *</a:t>
            </a:r>
          </a:p>
          <a:p>
            <a:pPr marL="1371600" lvl="2" indent="-457200">
              <a:lnSpc>
                <a:spcPct val="150000"/>
              </a:lnSpc>
              <a:buFont typeface="+mj-lt"/>
              <a:buAutoNum type="arabicPeriod"/>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如何为</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GNN</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生成更好的特征，或更有益的数据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a:p>
            <a:pPr marL="1371600" lvl="2" indent="-457200">
              <a:lnSpc>
                <a:spcPct val="150000"/>
              </a:lnSpc>
              <a:buFont typeface="+mj-lt"/>
              <a:buAutoNum type="arabicPeriod"/>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如何将</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与</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GNN</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更好地在文本图上协同工作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205">
            <a:extLst>
              <a:ext uri="{FF2B5EF4-FFF2-40B4-BE49-F238E27FC236}">
                <a16:creationId xmlns:a16="http://schemas.microsoft.com/office/drawing/2014/main" id="{7EC33BF8-335A-A8B5-47A5-1E5E06EA8581}"/>
              </a:ext>
            </a:extLst>
          </p:cNvPr>
          <p:cNvSpPr txBox="1"/>
          <p:nvPr/>
        </p:nvSpPr>
        <p:spPr>
          <a:xfrm>
            <a:off x="115954" y="4125466"/>
            <a:ext cx="10858501" cy="1455645"/>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800100" lvl="1"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思考</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在</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TAG</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上的其他角色：解释器，交互工具</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文本图上新任务场景：生成任务</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如何设计场景，更好的发挥</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LLM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的功能</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lnSpc>
                <a:spcPct val="150000"/>
              </a:lnSpc>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62036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9412D7D-CBF2-4F7E-9696-ADA0CC13E00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7813" b="7813"/>
          <a:stretch/>
        </p:blipFill>
        <p:spPr>
          <a:xfrm>
            <a:off x="-1" y="1"/>
            <a:ext cx="12192002" cy="6858000"/>
          </a:xfrm>
          <a:prstGeom prst="rect">
            <a:avLst/>
          </a:prstGeom>
        </p:spPr>
      </p:pic>
      <p:sp>
        <p:nvSpPr>
          <p:cNvPr id="9" name="等腰三角形 8">
            <a:extLst>
              <a:ext uri="{FF2B5EF4-FFF2-40B4-BE49-F238E27FC236}">
                <a16:creationId xmlns:a16="http://schemas.microsoft.com/office/drawing/2014/main" id="{199A8892-CFC3-49E9-A451-E6CF9335530E}"/>
              </a:ext>
            </a:extLst>
          </p:cNvPr>
          <p:cNvSpPr/>
          <p:nvPr/>
        </p:nvSpPr>
        <p:spPr>
          <a:xfrm rot="5400000">
            <a:off x="162568" y="-354670"/>
            <a:ext cx="1300466" cy="1773384"/>
          </a:xfrm>
          <a:custGeom>
            <a:avLst/>
            <a:gdLst>
              <a:gd name="connsiteX0" fmla="*/ 0 w 1237673"/>
              <a:gd name="connsiteY0" fmla="*/ 1690255 h 1690255"/>
              <a:gd name="connsiteX1" fmla="*/ 618837 w 1237673"/>
              <a:gd name="connsiteY1" fmla="*/ 0 h 1690255"/>
              <a:gd name="connsiteX2" fmla="*/ 1237673 w 1237673"/>
              <a:gd name="connsiteY2" fmla="*/ 1690255 h 1690255"/>
              <a:gd name="connsiteX3" fmla="*/ 0 w 1237673"/>
              <a:gd name="connsiteY3" fmla="*/ 1690255 h 1690255"/>
              <a:gd name="connsiteX0" fmla="*/ 0 w 1237673"/>
              <a:gd name="connsiteY0" fmla="*/ 1754909 h 1754909"/>
              <a:gd name="connsiteX1" fmla="*/ 27710 w 1237673"/>
              <a:gd name="connsiteY1" fmla="*/ 0 h 1754909"/>
              <a:gd name="connsiteX2" fmla="*/ 1237673 w 1237673"/>
              <a:gd name="connsiteY2" fmla="*/ 1754909 h 1754909"/>
              <a:gd name="connsiteX3" fmla="*/ 0 w 1237673"/>
              <a:gd name="connsiteY3" fmla="*/ 1754909 h 1754909"/>
              <a:gd name="connsiteX0" fmla="*/ 24221 w 1261894"/>
              <a:gd name="connsiteY0" fmla="*/ 1763640 h 1763640"/>
              <a:gd name="connsiteX1" fmla="*/ 0 w 1261894"/>
              <a:gd name="connsiteY1" fmla="*/ 0 h 1763640"/>
              <a:gd name="connsiteX2" fmla="*/ 1261894 w 1261894"/>
              <a:gd name="connsiteY2" fmla="*/ 1763640 h 1763640"/>
              <a:gd name="connsiteX3" fmla="*/ 24221 w 1261894"/>
              <a:gd name="connsiteY3" fmla="*/ 1763640 h 1763640"/>
              <a:gd name="connsiteX0" fmla="*/ 0 w 1237673"/>
              <a:gd name="connsiteY0" fmla="*/ 1667600 h 1667600"/>
              <a:gd name="connsiteX1" fmla="*/ 19054 w 1237673"/>
              <a:gd name="connsiteY1" fmla="*/ 0 h 1667600"/>
              <a:gd name="connsiteX2" fmla="*/ 1237673 w 1237673"/>
              <a:gd name="connsiteY2" fmla="*/ 1667600 h 1667600"/>
              <a:gd name="connsiteX3" fmla="*/ 0 w 1237673"/>
              <a:gd name="connsiteY3" fmla="*/ 1667600 h 1667600"/>
              <a:gd name="connsiteX0" fmla="*/ 50187 w 1218619"/>
              <a:gd name="connsiteY0" fmla="*/ 1658869 h 1667600"/>
              <a:gd name="connsiteX1" fmla="*/ 0 w 1218619"/>
              <a:gd name="connsiteY1" fmla="*/ 0 h 1667600"/>
              <a:gd name="connsiteX2" fmla="*/ 1218619 w 1218619"/>
              <a:gd name="connsiteY2" fmla="*/ 1667600 h 1667600"/>
              <a:gd name="connsiteX3" fmla="*/ 50187 w 1218619"/>
              <a:gd name="connsiteY3" fmla="*/ 1658869 h 1667600"/>
              <a:gd name="connsiteX0" fmla="*/ 15566 w 1218619"/>
              <a:gd name="connsiteY0" fmla="*/ 1667600 h 1667600"/>
              <a:gd name="connsiteX1" fmla="*/ 0 w 1218619"/>
              <a:gd name="connsiteY1" fmla="*/ 0 h 1667600"/>
              <a:gd name="connsiteX2" fmla="*/ 1218619 w 1218619"/>
              <a:gd name="connsiteY2" fmla="*/ 1667600 h 1667600"/>
              <a:gd name="connsiteX3" fmla="*/ 15566 w 1218619"/>
              <a:gd name="connsiteY3" fmla="*/ 1667600 h 1667600"/>
              <a:gd name="connsiteX0" fmla="*/ 15566 w 1218619"/>
              <a:gd name="connsiteY0" fmla="*/ 1676331 h 1676331"/>
              <a:gd name="connsiteX1" fmla="*/ 0 w 1218619"/>
              <a:gd name="connsiteY1" fmla="*/ 0 h 1676331"/>
              <a:gd name="connsiteX2" fmla="*/ 1218619 w 1218619"/>
              <a:gd name="connsiteY2" fmla="*/ 1676331 h 1676331"/>
              <a:gd name="connsiteX3" fmla="*/ 15566 w 1218619"/>
              <a:gd name="connsiteY3" fmla="*/ 1676331 h 1676331"/>
            </a:gdLst>
            <a:ahLst/>
            <a:cxnLst>
              <a:cxn ang="0">
                <a:pos x="connsiteX0" y="connsiteY0"/>
              </a:cxn>
              <a:cxn ang="0">
                <a:pos x="connsiteX1" y="connsiteY1"/>
              </a:cxn>
              <a:cxn ang="0">
                <a:pos x="connsiteX2" y="connsiteY2"/>
              </a:cxn>
              <a:cxn ang="0">
                <a:pos x="connsiteX3" y="connsiteY3"/>
              </a:cxn>
            </a:cxnLst>
            <a:rect l="l" t="t" r="r" b="b"/>
            <a:pathLst>
              <a:path w="1218619" h="1676331">
                <a:moveTo>
                  <a:pt x="15566" y="1676331"/>
                </a:moveTo>
                <a:lnTo>
                  <a:pt x="0" y="0"/>
                </a:lnTo>
                <a:lnTo>
                  <a:pt x="1218619" y="1676331"/>
                </a:lnTo>
                <a:lnTo>
                  <a:pt x="15566" y="1676331"/>
                </a:lnTo>
                <a:close/>
              </a:path>
            </a:pathLst>
          </a:cu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等腰三角形 8">
            <a:extLst>
              <a:ext uri="{FF2B5EF4-FFF2-40B4-BE49-F238E27FC236}">
                <a16:creationId xmlns:a16="http://schemas.microsoft.com/office/drawing/2014/main" id="{4C1C9548-6D0B-4512-911F-9085717860E0}"/>
              </a:ext>
            </a:extLst>
          </p:cNvPr>
          <p:cNvSpPr/>
          <p:nvPr/>
        </p:nvSpPr>
        <p:spPr>
          <a:xfrm rot="16200000">
            <a:off x="10937941" y="5558848"/>
            <a:ext cx="1300466" cy="1773384"/>
          </a:xfrm>
          <a:custGeom>
            <a:avLst/>
            <a:gdLst>
              <a:gd name="connsiteX0" fmla="*/ 0 w 1237673"/>
              <a:gd name="connsiteY0" fmla="*/ 1690255 h 1690255"/>
              <a:gd name="connsiteX1" fmla="*/ 618837 w 1237673"/>
              <a:gd name="connsiteY1" fmla="*/ 0 h 1690255"/>
              <a:gd name="connsiteX2" fmla="*/ 1237673 w 1237673"/>
              <a:gd name="connsiteY2" fmla="*/ 1690255 h 1690255"/>
              <a:gd name="connsiteX3" fmla="*/ 0 w 1237673"/>
              <a:gd name="connsiteY3" fmla="*/ 1690255 h 1690255"/>
              <a:gd name="connsiteX0" fmla="*/ 0 w 1237673"/>
              <a:gd name="connsiteY0" fmla="*/ 1754909 h 1754909"/>
              <a:gd name="connsiteX1" fmla="*/ 27710 w 1237673"/>
              <a:gd name="connsiteY1" fmla="*/ 0 h 1754909"/>
              <a:gd name="connsiteX2" fmla="*/ 1237673 w 1237673"/>
              <a:gd name="connsiteY2" fmla="*/ 1754909 h 1754909"/>
              <a:gd name="connsiteX3" fmla="*/ 0 w 1237673"/>
              <a:gd name="connsiteY3" fmla="*/ 1754909 h 1754909"/>
              <a:gd name="connsiteX0" fmla="*/ 24221 w 1261894"/>
              <a:gd name="connsiteY0" fmla="*/ 1763640 h 1763640"/>
              <a:gd name="connsiteX1" fmla="*/ 0 w 1261894"/>
              <a:gd name="connsiteY1" fmla="*/ 0 h 1763640"/>
              <a:gd name="connsiteX2" fmla="*/ 1261894 w 1261894"/>
              <a:gd name="connsiteY2" fmla="*/ 1763640 h 1763640"/>
              <a:gd name="connsiteX3" fmla="*/ 24221 w 1261894"/>
              <a:gd name="connsiteY3" fmla="*/ 1763640 h 1763640"/>
              <a:gd name="connsiteX0" fmla="*/ 0 w 1237673"/>
              <a:gd name="connsiteY0" fmla="*/ 1667600 h 1667600"/>
              <a:gd name="connsiteX1" fmla="*/ 19054 w 1237673"/>
              <a:gd name="connsiteY1" fmla="*/ 0 h 1667600"/>
              <a:gd name="connsiteX2" fmla="*/ 1237673 w 1237673"/>
              <a:gd name="connsiteY2" fmla="*/ 1667600 h 1667600"/>
              <a:gd name="connsiteX3" fmla="*/ 0 w 1237673"/>
              <a:gd name="connsiteY3" fmla="*/ 1667600 h 1667600"/>
              <a:gd name="connsiteX0" fmla="*/ 50187 w 1218619"/>
              <a:gd name="connsiteY0" fmla="*/ 1658869 h 1667600"/>
              <a:gd name="connsiteX1" fmla="*/ 0 w 1218619"/>
              <a:gd name="connsiteY1" fmla="*/ 0 h 1667600"/>
              <a:gd name="connsiteX2" fmla="*/ 1218619 w 1218619"/>
              <a:gd name="connsiteY2" fmla="*/ 1667600 h 1667600"/>
              <a:gd name="connsiteX3" fmla="*/ 50187 w 1218619"/>
              <a:gd name="connsiteY3" fmla="*/ 1658869 h 1667600"/>
              <a:gd name="connsiteX0" fmla="*/ 15566 w 1218619"/>
              <a:gd name="connsiteY0" fmla="*/ 1667600 h 1667600"/>
              <a:gd name="connsiteX1" fmla="*/ 0 w 1218619"/>
              <a:gd name="connsiteY1" fmla="*/ 0 h 1667600"/>
              <a:gd name="connsiteX2" fmla="*/ 1218619 w 1218619"/>
              <a:gd name="connsiteY2" fmla="*/ 1667600 h 1667600"/>
              <a:gd name="connsiteX3" fmla="*/ 15566 w 1218619"/>
              <a:gd name="connsiteY3" fmla="*/ 1667600 h 1667600"/>
              <a:gd name="connsiteX0" fmla="*/ 15566 w 1218619"/>
              <a:gd name="connsiteY0" fmla="*/ 1676331 h 1676331"/>
              <a:gd name="connsiteX1" fmla="*/ 0 w 1218619"/>
              <a:gd name="connsiteY1" fmla="*/ 0 h 1676331"/>
              <a:gd name="connsiteX2" fmla="*/ 1218619 w 1218619"/>
              <a:gd name="connsiteY2" fmla="*/ 1676331 h 1676331"/>
              <a:gd name="connsiteX3" fmla="*/ 15566 w 1218619"/>
              <a:gd name="connsiteY3" fmla="*/ 1676331 h 1676331"/>
            </a:gdLst>
            <a:ahLst/>
            <a:cxnLst>
              <a:cxn ang="0">
                <a:pos x="connsiteX0" y="connsiteY0"/>
              </a:cxn>
              <a:cxn ang="0">
                <a:pos x="connsiteX1" y="connsiteY1"/>
              </a:cxn>
              <a:cxn ang="0">
                <a:pos x="connsiteX2" y="connsiteY2"/>
              </a:cxn>
              <a:cxn ang="0">
                <a:pos x="connsiteX3" y="connsiteY3"/>
              </a:cxn>
            </a:cxnLst>
            <a:rect l="l" t="t" r="r" b="b"/>
            <a:pathLst>
              <a:path w="1218619" h="1676331">
                <a:moveTo>
                  <a:pt x="15566" y="1676331"/>
                </a:moveTo>
                <a:lnTo>
                  <a:pt x="0" y="0"/>
                </a:lnTo>
                <a:lnTo>
                  <a:pt x="1218619" y="1676331"/>
                </a:lnTo>
                <a:lnTo>
                  <a:pt x="15566" y="1676331"/>
                </a:lnTo>
                <a:close/>
              </a:path>
            </a:pathLst>
          </a:cu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5249FD56-118F-453F-BCBC-6D4992450E0C}"/>
              </a:ext>
            </a:extLst>
          </p:cNvPr>
          <p:cNvSpPr/>
          <p:nvPr/>
        </p:nvSpPr>
        <p:spPr>
          <a:xfrm rot="19394008">
            <a:off x="10345600" y="6224702"/>
            <a:ext cx="2169391" cy="114300"/>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04F4E582-EBB5-459A-AFCE-C70C107B1C4F}"/>
              </a:ext>
            </a:extLst>
          </p:cNvPr>
          <p:cNvSpPr/>
          <p:nvPr/>
        </p:nvSpPr>
        <p:spPr>
          <a:xfrm rot="19394008">
            <a:off x="-489398" y="613673"/>
            <a:ext cx="2836496" cy="126172"/>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718EC784-2333-4D02-A6D8-663E8CE7E792}"/>
              </a:ext>
            </a:extLst>
          </p:cNvPr>
          <p:cNvSpPr/>
          <p:nvPr/>
        </p:nvSpPr>
        <p:spPr>
          <a:xfrm>
            <a:off x="4225637" y="1558637"/>
            <a:ext cx="3740727" cy="3740727"/>
          </a:xfrm>
          <a:prstGeom prst="ellipse">
            <a:avLst/>
          </a:prstGeom>
          <a:solidFill>
            <a:srgbClr val="A6102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4129BB06-7A1B-402D-939E-F429167B4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7158" y="44299"/>
            <a:ext cx="1664352" cy="487722"/>
          </a:xfrm>
          <a:prstGeom prst="rect">
            <a:avLst/>
          </a:prstGeom>
        </p:spPr>
      </p:pic>
      <p:sp>
        <p:nvSpPr>
          <p:cNvPr id="13" name="文本框 12">
            <a:extLst>
              <a:ext uri="{FF2B5EF4-FFF2-40B4-BE49-F238E27FC236}">
                <a16:creationId xmlns:a16="http://schemas.microsoft.com/office/drawing/2014/main" id="{7FE941C1-2D98-4E79-B2F1-9B59D068E95B}"/>
              </a:ext>
            </a:extLst>
          </p:cNvPr>
          <p:cNvSpPr txBox="1"/>
          <p:nvPr/>
        </p:nvSpPr>
        <p:spPr>
          <a:xfrm>
            <a:off x="2540000" y="3075057"/>
            <a:ext cx="7112000" cy="707886"/>
          </a:xfrm>
          <a:prstGeom prst="rect">
            <a:avLst/>
          </a:prstGeom>
          <a:noFill/>
        </p:spPr>
        <p:txBody>
          <a:bodyPr wrap="square" rtlCol="0">
            <a:spAutoFit/>
          </a:bodyPr>
          <a:lstStyle/>
          <a:p>
            <a:pPr algn="dist"/>
            <a:r>
              <a:rPr lang="zh-CN" altLang="en-US" sz="4000" dirty="0">
                <a:solidFill>
                  <a:schemeClr val="bg1"/>
                </a:solidFill>
                <a:latin typeface="思源宋体 Heavy" panose="02020900000000000000" pitchFamily="18" charset="-122"/>
                <a:ea typeface="思源宋体 Heavy" panose="02020900000000000000" pitchFamily="18" charset="-122"/>
              </a:rPr>
              <a:t>谢谢倾听</a:t>
            </a:r>
          </a:p>
        </p:txBody>
      </p:sp>
      <p:sp>
        <p:nvSpPr>
          <p:cNvPr id="19" name="椭圆 18">
            <a:extLst>
              <a:ext uri="{FF2B5EF4-FFF2-40B4-BE49-F238E27FC236}">
                <a16:creationId xmlns:a16="http://schemas.microsoft.com/office/drawing/2014/main" id="{CF016216-BFBC-47DA-9C72-B2F14BA17787}"/>
              </a:ext>
            </a:extLst>
          </p:cNvPr>
          <p:cNvSpPr/>
          <p:nvPr/>
        </p:nvSpPr>
        <p:spPr>
          <a:xfrm>
            <a:off x="3962400" y="1295400"/>
            <a:ext cx="4267200" cy="4267200"/>
          </a:xfrm>
          <a:prstGeom prst="ellipse">
            <a:avLst/>
          </a:prstGeom>
          <a:noFill/>
          <a:ln w="19050">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7A694386-E137-401C-A961-168D31D12713}"/>
              </a:ext>
            </a:extLst>
          </p:cNvPr>
          <p:cNvSpPr/>
          <p:nvPr/>
        </p:nvSpPr>
        <p:spPr>
          <a:xfrm>
            <a:off x="7494848" y="1779659"/>
            <a:ext cx="282172" cy="282172"/>
          </a:xfrm>
          <a:prstGeom prst="ellipse">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3B48B037-7E81-4F91-A1E3-6907E41C1CC3}"/>
              </a:ext>
            </a:extLst>
          </p:cNvPr>
          <p:cNvSpPr/>
          <p:nvPr/>
        </p:nvSpPr>
        <p:spPr>
          <a:xfrm>
            <a:off x="4225636" y="4591476"/>
            <a:ext cx="438727" cy="423255"/>
          </a:xfrm>
          <a:prstGeom prst="ellipse">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10D41C4E-E484-4BF9-B53B-E90863C38C1E}"/>
              </a:ext>
            </a:extLst>
          </p:cNvPr>
          <p:cNvSpPr txBox="1"/>
          <p:nvPr/>
        </p:nvSpPr>
        <p:spPr>
          <a:xfrm>
            <a:off x="4493491" y="3906991"/>
            <a:ext cx="3205018" cy="369332"/>
          </a:xfrm>
          <a:prstGeom prst="rect">
            <a:avLst/>
          </a:prstGeom>
          <a:noFill/>
        </p:spPr>
        <p:txBody>
          <a:bodyPr wrap="square" rtlCol="0">
            <a:spAutoFit/>
          </a:bodyPr>
          <a:lstStyle/>
          <a:p>
            <a:pPr algn="dist"/>
            <a:r>
              <a:rPr lang="zh-CN" altLang="en-US" dirty="0">
                <a:solidFill>
                  <a:schemeClr val="bg1"/>
                </a:solidFill>
                <a:latin typeface="仿宋" panose="02010609060101010101" pitchFamily="49" charset="-122"/>
                <a:ea typeface="仿宋" panose="02010609060101010101" pitchFamily="49" charset="-122"/>
              </a:rPr>
              <a:t>汇报人：颜浩</a:t>
            </a:r>
          </a:p>
        </p:txBody>
      </p:sp>
    </p:spTree>
    <p:extLst>
      <p:ext uri="{BB962C8B-B14F-4D97-AF65-F5344CB8AC3E}">
        <p14:creationId xmlns:p14="http://schemas.microsoft.com/office/powerpoint/2010/main" val="253745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DD1D-DE2D-BBDE-92F0-A1A222A5FB80}"/>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2AD87EF3-DF92-0A31-A840-382B16B570CB}"/>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E0F1AAF1-1F2B-359A-E7E8-7DCEB858EFC7}"/>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7EFD0F66-EF57-577F-A537-62EB4D09EB53}"/>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20911D93-D2EF-9723-585D-079C527D378D}"/>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90FC081-EB98-E49A-F193-D1904AB52122}"/>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83D7E36-810F-AED8-737D-4011F53FB9A3}"/>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FDCCCB0-F4ED-BBF1-7F55-6543FA793827}"/>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8579DC8-F0F2-AA14-FB80-9155B3B52342}"/>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784EDEAD-B203-9BEA-3188-1317C061A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026A4F44-B62C-D6D0-CDE3-5C2E1671B9A0}"/>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AutoShape 2" descr="Nature Machine Intelligence">
            <a:hlinkClick r:id="rId4"/>
            <a:extLst>
              <a:ext uri="{FF2B5EF4-FFF2-40B4-BE49-F238E27FC236}">
                <a16:creationId xmlns:a16="http://schemas.microsoft.com/office/drawing/2014/main" id="{6F28F213-E4EF-0231-C94F-180BFF68EE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4" descr="Nature Machine Intelligence">
            <a:hlinkClick r:id="rId4"/>
            <a:extLst>
              <a:ext uri="{FF2B5EF4-FFF2-40B4-BE49-F238E27FC236}">
                <a16:creationId xmlns:a16="http://schemas.microsoft.com/office/drawing/2014/main" id="{AC7DED42-5C6C-91A9-3E4F-42A61FA5CD9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日期占位符 13">
            <a:extLst>
              <a:ext uri="{FF2B5EF4-FFF2-40B4-BE49-F238E27FC236}">
                <a16:creationId xmlns:a16="http://schemas.microsoft.com/office/drawing/2014/main" id="{205CE83C-9F59-EE35-F965-CF63C3FCD681}"/>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11FB49A4-521A-C499-8611-ECC21AAA05E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3/40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47AD94F8-23C9-1893-7DD5-7C3EC1A72B7C}"/>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C6C513B9-A095-FEA3-8996-3A1787EAA035}"/>
              </a:ext>
            </a:extLst>
          </p:cNvPr>
          <p:cNvSpPr txBox="1"/>
          <p:nvPr/>
        </p:nvSpPr>
        <p:spPr>
          <a:xfrm>
            <a:off x="115955" y="635771"/>
            <a:ext cx="11105201" cy="1450032"/>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 as Sequence</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graph information is mainly encoded into the LLM from the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input</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side</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B95A0F76-45CB-71AD-A483-6ED95D8F7180}"/>
              </a:ext>
            </a:extLst>
          </p:cNvPr>
          <p:cNvPicPr>
            <a:picLocks noChangeAspect="1"/>
          </p:cNvPicPr>
          <p:nvPr/>
        </p:nvPicPr>
        <p:blipFill>
          <a:blip r:embed="rId5"/>
          <a:stretch>
            <a:fillRect/>
          </a:stretch>
        </p:blipFill>
        <p:spPr>
          <a:xfrm>
            <a:off x="1629156" y="2388292"/>
            <a:ext cx="2933954" cy="815411"/>
          </a:xfrm>
          <a:prstGeom prst="rect">
            <a:avLst/>
          </a:prstGeom>
        </p:spPr>
      </p:pic>
      <p:pic>
        <p:nvPicPr>
          <p:cNvPr id="16" name="图片 15">
            <a:extLst>
              <a:ext uri="{FF2B5EF4-FFF2-40B4-BE49-F238E27FC236}">
                <a16:creationId xmlns:a16="http://schemas.microsoft.com/office/drawing/2014/main" id="{F6194AB9-72E8-07E4-6E9B-5C5B48CCC2F8}"/>
              </a:ext>
            </a:extLst>
          </p:cNvPr>
          <p:cNvPicPr>
            <a:picLocks noChangeAspect="1"/>
          </p:cNvPicPr>
          <p:nvPr/>
        </p:nvPicPr>
        <p:blipFill>
          <a:blip r:embed="rId6"/>
          <a:srcRect r="-869"/>
          <a:stretch/>
        </p:blipFill>
        <p:spPr>
          <a:xfrm>
            <a:off x="1164155" y="3641416"/>
            <a:ext cx="10305355" cy="2261561"/>
          </a:xfrm>
          <a:prstGeom prst="rect">
            <a:avLst/>
          </a:prstGeom>
        </p:spPr>
      </p:pic>
    </p:spTree>
    <p:extLst>
      <p:ext uri="{BB962C8B-B14F-4D97-AF65-F5344CB8AC3E}">
        <p14:creationId xmlns:p14="http://schemas.microsoft.com/office/powerpoint/2010/main" val="1912405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C0459-1E4D-0C62-9FEC-7E035002C27F}"/>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32B693B2-6CFD-A678-DC7F-404E6D34639E}"/>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9CB73BCE-D13D-6118-43DA-C95077D6E0C5}"/>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BFAD9DEF-DBAC-A9B5-A480-71A92635593B}"/>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9E910FB2-F171-D526-2D0E-F7DB6E3ABFD5}"/>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3D245C5-FFF9-E3AB-0AEF-0F5290CFA59A}"/>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5B060F1-F39A-C85B-825D-C692432C449E}"/>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A5434A3-DCB4-6859-76B6-AB7D3189A0D0}"/>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FE698C1-7A43-C236-EFC0-2344D1FE6CFE}"/>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A6A5A8F2-218B-4A2E-CE4B-CA6298875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8D26DBBC-24AA-A02C-863C-700DD9B1B696}"/>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AutoShape 2" descr="Nature Machine Intelligence">
            <a:hlinkClick r:id="rId4"/>
            <a:extLst>
              <a:ext uri="{FF2B5EF4-FFF2-40B4-BE49-F238E27FC236}">
                <a16:creationId xmlns:a16="http://schemas.microsoft.com/office/drawing/2014/main" id="{A2D374FA-5C73-CD36-8D65-5EE32DD417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日期占位符 13">
            <a:extLst>
              <a:ext uri="{FF2B5EF4-FFF2-40B4-BE49-F238E27FC236}">
                <a16:creationId xmlns:a16="http://schemas.microsoft.com/office/drawing/2014/main" id="{D1DE0FFD-CF2A-B545-4BC5-2B8460D229B0}"/>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6F7978D7-3ECD-79E7-A9DA-055B13AAC13B}"/>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4/40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70D03501-DB9F-D500-282B-C77AE77B352D}"/>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77BDFC22-94FA-49BC-D80E-4644E4F0D650}"/>
              </a:ext>
            </a:extLst>
          </p:cNvPr>
          <p:cNvSpPr txBox="1"/>
          <p:nvPr/>
        </p:nvSpPr>
        <p:spPr>
          <a:xfrm>
            <a:off x="115955" y="635771"/>
            <a:ext cx="11105201" cy="1450032"/>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 as Sequence: Rule-Based</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Linearizing Graphs into Text Sequence with Rules</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9A6F5B34-DB44-D7FA-46C1-65DE715332A5}"/>
              </a:ext>
            </a:extLst>
          </p:cNvPr>
          <p:cNvPicPr>
            <a:picLocks noChangeAspect="1"/>
          </p:cNvPicPr>
          <p:nvPr/>
        </p:nvPicPr>
        <p:blipFill>
          <a:blip r:embed="rId5"/>
          <a:srcRect r="62886" b="19917"/>
          <a:stretch/>
        </p:blipFill>
        <p:spPr>
          <a:xfrm>
            <a:off x="548253" y="2907864"/>
            <a:ext cx="4905006" cy="2342912"/>
          </a:xfrm>
          <a:prstGeom prst="rect">
            <a:avLst/>
          </a:prstGeom>
        </p:spPr>
      </p:pic>
      <p:pic>
        <p:nvPicPr>
          <p:cNvPr id="12" name="图片 11">
            <a:extLst>
              <a:ext uri="{FF2B5EF4-FFF2-40B4-BE49-F238E27FC236}">
                <a16:creationId xmlns:a16="http://schemas.microsoft.com/office/drawing/2014/main" id="{5691D33F-2189-3774-84C5-D435F2D03BB9}"/>
              </a:ext>
            </a:extLst>
          </p:cNvPr>
          <p:cNvPicPr>
            <a:picLocks noChangeAspect="1"/>
          </p:cNvPicPr>
          <p:nvPr/>
        </p:nvPicPr>
        <p:blipFill>
          <a:blip r:embed="rId6"/>
          <a:srcRect b="41390"/>
          <a:stretch/>
        </p:blipFill>
        <p:spPr>
          <a:xfrm>
            <a:off x="8425129" y="1607890"/>
            <a:ext cx="2933954" cy="477913"/>
          </a:xfrm>
          <a:prstGeom prst="rect">
            <a:avLst/>
          </a:prstGeom>
        </p:spPr>
      </p:pic>
      <p:pic>
        <p:nvPicPr>
          <p:cNvPr id="17" name="图片 16">
            <a:extLst>
              <a:ext uri="{FF2B5EF4-FFF2-40B4-BE49-F238E27FC236}">
                <a16:creationId xmlns:a16="http://schemas.microsoft.com/office/drawing/2014/main" id="{2F0D7C70-DD35-D919-F799-9FC4C111AA6C}"/>
              </a:ext>
            </a:extLst>
          </p:cNvPr>
          <p:cNvPicPr>
            <a:picLocks noChangeAspect="1"/>
          </p:cNvPicPr>
          <p:nvPr/>
        </p:nvPicPr>
        <p:blipFill>
          <a:blip r:embed="rId7"/>
          <a:stretch>
            <a:fillRect/>
          </a:stretch>
        </p:blipFill>
        <p:spPr>
          <a:xfrm>
            <a:off x="5769201" y="2778680"/>
            <a:ext cx="6316467" cy="1217585"/>
          </a:xfrm>
          <a:prstGeom prst="rect">
            <a:avLst/>
          </a:prstGeom>
        </p:spPr>
      </p:pic>
      <p:sp>
        <p:nvSpPr>
          <p:cNvPr id="19" name="文本框 18">
            <a:extLst>
              <a:ext uri="{FF2B5EF4-FFF2-40B4-BE49-F238E27FC236}">
                <a16:creationId xmlns:a16="http://schemas.microsoft.com/office/drawing/2014/main" id="{67199693-8F17-E959-DFA4-DBB49B74FEB8}"/>
              </a:ext>
            </a:extLst>
          </p:cNvPr>
          <p:cNvSpPr txBox="1"/>
          <p:nvPr/>
        </p:nvSpPr>
        <p:spPr>
          <a:xfrm>
            <a:off x="5691133" y="2273825"/>
            <a:ext cx="5439711" cy="400110"/>
          </a:xfrm>
          <a:prstGeom prst="rect">
            <a:avLst/>
          </a:prstGeom>
          <a:noFill/>
          <a:ln>
            <a:solidFill>
              <a:schemeClr val="tx1"/>
            </a:solidFill>
            <a:prstDash val="dash"/>
          </a:ln>
        </p:spPr>
        <p:txBody>
          <a:bodyPr wrap="square">
            <a:spAutoFit/>
          </a:bodyPr>
          <a:lstStyle>
            <a:defPPr>
              <a:defRPr lang="zh-CN"/>
            </a:defPPr>
            <a:lvl1pPr algn="ctr">
              <a:defRPr sz="2000">
                <a:solidFill>
                  <a:srgbClr val="00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InstructGLM  Arxiv.2308</a:t>
            </a:r>
            <a:endParaRPr lang="zh-CN" altLang="en-US" dirty="0"/>
          </a:p>
        </p:txBody>
      </p:sp>
      <p:sp>
        <p:nvSpPr>
          <p:cNvPr id="23" name="文本框 22">
            <a:extLst>
              <a:ext uri="{FF2B5EF4-FFF2-40B4-BE49-F238E27FC236}">
                <a16:creationId xmlns:a16="http://schemas.microsoft.com/office/drawing/2014/main" id="{D0DA385E-FEC5-2D00-BE7A-9E6D4E1E9DD1}"/>
              </a:ext>
            </a:extLst>
          </p:cNvPr>
          <p:cNvSpPr txBox="1"/>
          <p:nvPr/>
        </p:nvSpPr>
        <p:spPr>
          <a:xfrm>
            <a:off x="5691133" y="4079320"/>
            <a:ext cx="5439711" cy="400110"/>
          </a:xfrm>
          <a:prstGeom prst="rect">
            <a:avLst/>
          </a:prstGeom>
          <a:noFill/>
          <a:ln>
            <a:solidFill>
              <a:schemeClr val="tx1"/>
            </a:solidFill>
            <a:prstDash val="dash"/>
          </a:ln>
        </p:spPr>
        <p:txBody>
          <a:bodyPr wrap="square">
            <a:spAutoFit/>
          </a:bodyPr>
          <a:lstStyle>
            <a:defPPr>
              <a:defRPr lang="zh-CN"/>
            </a:defPPr>
            <a:lvl1pPr algn="ctr">
              <a:defRPr sz="2000">
                <a:solidFill>
                  <a:srgbClr val="00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GraphText  Arxiv.2310</a:t>
            </a:r>
            <a:endParaRPr lang="zh-CN" altLang="en-US" dirty="0"/>
          </a:p>
        </p:txBody>
      </p:sp>
      <p:pic>
        <p:nvPicPr>
          <p:cNvPr id="24" name="图片 23">
            <a:extLst>
              <a:ext uri="{FF2B5EF4-FFF2-40B4-BE49-F238E27FC236}">
                <a16:creationId xmlns:a16="http://schemas.microsoft.com/office/drawing/2014/main" id="{5422E837-31B7-5F97-127A-8ABBF4ED5D55}"/>
              </a:ext>
            </a:extLst>
          </p:cNvPr>
          <p:cNvPicPr>
            <a:picLocks noChangeAspect="1"/>
          </p:cNvPicPr>
          <p:nvPr/>
        </p:nvPicPr>
        <p:blipFill>
          <a:blip r:embed="rId8"/>
          <a:stretch>
            <a:fillRect/>
          </a:stretch>
        </p:blipFill>
        <p:spPr>
          <a:xfrm>
            <a:off x="5769201" y="4585179"/>
            <a:ext cx="4122905" cy="2011258"/>
          </a:xfrm>
          <a:prstGeom prst="rect">
            <a:avLst/>
          </a:prstGeom>
        </p:spPr>
      </p:pic>
    </p:spTree>
    <p:extLst>
      <p:ext uri="{BB962C8B-B14F-4D97-AF65-F5344CB8AC3E}">
        <p14:creationId xmlns:p14="http://schemas.microsoft.com/office/powerpoint/2010/main" val="235543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3020-0108-B37C-CA20-0C77D00FFA50}"/>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8A986BB3-B43D-A106-F899-EBA737D5A9ED}"/>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E7B51D4A-F389-F2B0-2FDC-E32E9AA8F31A}"/>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50A2999C-B36A-DFEE-5173-0168F47A5BD1}"/>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B0D9D893-BC90-6A8C-9D2E-FE98468C99A2}"/>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B846E0A-2DDC-661C-E640-DD3D4027E8DB}"/>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520B394-124A-7A42-99D3-350D4166706A}"/>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5C07317-2677-3337-F65A-40B4467ED99F}"/>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6212B7F-DD6D-ECEC-063C-F86FE6D08766}"/>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E20119CE-34EB-78D7-CE9E-BC9786146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263D4D44-568B-783D-90F6-18DA37DF1067}"/>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AutoShape 2" descr="Nature Machine Intelligence">
            <a:hlinkClick r:id="rId4"/>
            <a:extLst>
              <a:ext uri="{FF2B5EF4-FFF2-40B4-BE49-F238E27FC236}">
                <a16:creationId xmlns:a16="http://schemas.microsoft.com/office/drawing/2014/main" id="{013C2962-49AA-88EB-FEFF-B681925015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日期占位符 13">
            <a:extLst>
              <a:ext uri="{FF2B5EF4-FFF2-40B4-BE49-F238E27FC236}">
                <a16:creationId xmlns:a16="http://schemas.microsoft.com/office/drawing/2014/main" id="{01480EF5-44BA-6047-DD4D-559BB52A14D9}"/>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F94DB7D6-DC12-D0F4-77F1-1053C48C3A6A}"/>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5/40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FEE61183-7102-A021-0B25-5B9D3C196B53}"/>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206560F1-30AF-6FE4-ECF4-B0F0075BFD6D}"/>
              </a:ext>
            </a:extLst>
          </p:cNvPr>
          <p:cNvSpPr txBox="1"/>
          <p:nvPr/>
        </p:nvSpPr>
        <p:spPr>
          <a:xfrm>
            <a:off x="115955" y="635771"/>
            <a:ext cx="9985514" cy="1855036"/>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 as Sequence: GNN-Based</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Encoding Graphs into Special Tokens with GNNs</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How to fill the gap between graph modality and text modality</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63EBC6EC-4356-D85E-7DAE-94E3BED357B3}"/>
              </a:ext>
            </a:extLst>
          </p:cNvPr>
          <p:cNvPicPr>
            <a:picLocks noChangeAspect="1"/>
          </p:cNvPicPr>
          <p:nvPr/>
        </p:nvPicPr>
        <p:blipFill>
          <a:blip r:embed="rId5"/>
          <a:srcRect l="37108" r="28638" b="19917"/>
          <a:stretch/>
        </p:blipFill>
        <p:spPr>
          <a:xfrm>
            <a:off x="956223" y="3174625"/>
            <a:ext cx="4667356" cy="2415564"/>
          </a:xfrm>
          <a:prstGeom prst="rect">
            <a:avLst/>
          </a:prstGeom>
        </p:spPr>
      </p:pic>
      <p:sp>
        <p:nvSpPr>
          <p:cNvPr id="19" name="文本框 18">
            <a:extLst>
              <a:ext uri="{FF2B5EF4-FFF2-40B4-BE49-F238E27FC236}">
                <a16:creationId xmlns:a16="http://schemas.microsoft.com/office/drawing/2014/main" id="{FDCFFEDC-0C40-36F1-F403-25A456A44ED3}"/>
              </a:ext>
            </a:extLst>
          </p:cNvPr>
          <p:cNvSpPr txBox="1"/>
          <p:nvPr/>
        </p:nvSpPr>
        <p:spPr>
          <a:xfrm>
            <a:off x="5943600" y="2544845"/>
            <a:ext cx="5903843"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GNP   AAAI2024   University of Notre Dame, Amazon</a:t>
            </a:r>
            <a:endParaRPr lang="zh-CN" altLang="en-US" sz="2000" dirty="0"/>
          </a:p>
        </p:txBody>
      </p:sp>
      <p:sp>
        <p:nvSpPr>
          <p:cNvPr id="23" name="文本框 22">
            <a:extLst>
              <a:ext uri="{FF2B5EF4-FFF2-40B4-BE49-F238E27FC236}">
                <a16:creationId xmlns:a16="http://schemas.microsoft.com/office/drawing/2014/main" id="{4D1FF304-D28D-80E0-B549-4E21384359C8}"/>
              </a:ext>
            </a:extLst>
          </p:cNvPr>
          <p:cNvSpPr txBox="1"/>
          <p:nvPr/>
        </p:nvSpPr>
        <p:spPr>
          <a:xfrm>
            <a:off x="6687345" y="4464750"/>
            <a:ext cx="4096333" cy="400110"/>
          </a:xfrm>
          <a:prstGeom prst="rect">
            <a:avLst/>
          </a:prstGeom>
          <a:noFill/>
          <a:ln>
            <a:solidFill>
              <a:schemeClr val="tx1"/>
            </a:solidFill>
            <a:prstDash val="dash"/>
          </a:ln>
        </p:spPr>
        <p:txBody>
          <a:bodyPr wrap="square">
            <a:spAutoFit/>
          </a:bodyPr>
          <a:lstStyle>
            <a:defPPr>
              <a:defRPr lang="zh-CN"/>
            </a:defPPr>
            <a:lvl1pPr algn="ctr">
              <a:defRPr sz="2000">
                <a:solidFill>
                  <a:srgbClr val="00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GraphGPT  SIGIR2023</a:t>
            </a:r>
            <a:endParaRPr lang="zh-CN" altLang="en-US" dirty="0"/>
          </a:p>
        </p:txBody>
      </p:sp>
      <p:pic>
        <p:nvPicPr>
          <p:cNvPr id="3" name="图片 2">
            <a:extLst>
              <a:ext uri="{FF2B5EF4-FFF2-40B4-BE49-F238E27FC236}">
                <a16:creationId xmlns:a16="http://schemas.microsoft.com/office/drawing/2014/main" id="{41BF03CD-2763-B286-E6D6-C05912E63B5E}"/>
              </a:ext>
            </a:extLst>
          </p:cNvPr>
          <p:cNvPicPr>
            <a:picLocks noChangeAspect="1"/>
          </p:cNvPicPr>
          <p:nvPr/>
        </p:nvPicPr>
        <p:blipFill>
          <a:blip r:embed="rId6"/>
          <a:stretch>
            <a:fillRect/>
          </a:stretch>
        </p:blipFill>
        <p:spPr>
          <a:xfrm>
            <a:off x="7705419" y="1666478"/>
            <a:ext cx="4486580" cy="406413"/>
          </a:xfrm>
          <a:prstGeom prst="rect">
            <a:avLst/>
          </a:prstGeom>
        </p:spPr>
      </p:pic>
      <p:pic>
        <p:nvPicPr>
          <p:cNvPr id="11" name="图片 10">
            <a:extLst>
              <a:ext uri="{FF2B5EF4-FFF2-40B4-BE49-F238E27FC236}">
                <a16:creationId xmlns:a16="http://schemas.microsoft.com/office/drawing/2014/main" id="{E1155A8E-1E22-3595-5A67-F24313C30B10}"/>
              </a:ext>
            </a:extLst>
          </p:cNvPr>
          <p:cNvPicPr>
            <a:picLocks noChangeAspect="1"/>
          </p:cNvPicPr>
          <p:nvPr/>
        </p:nvPicPr>
        <p:blipFill>
          <a:blip r:embed="rId7"/>
          <a:stretch>
            <a:fillRect/>
          </a:stretch>
        </p:blipFill>
        <p:spPr>
          <a:xfrm>
            <a:off x="5842469" y="3551176"/>
            <a:ext cx="6339897" cy="831231"/>
          </a:xfrm>
          <a:prstGeom prst="rect">
            <a:avLst/>
          </a:prstGeom>
        </p:spPr>
      </p:pic>
      <p:sp>
        <p:nvSpPr>
          <p:cNvPr id="18" name="文本框 17">
            <a:extLst>
              <a:ext uri="{FF2B5EF4-FFF2-40B4-BE49-F238E27FC236}">
                <a16:creationId xmlns:a16="http://schemas.microsoft.com/office/drawing/2014/main" id="{59AAB4A7-4F02-5E24-96EC-BC385187FDBC}"/>
              </a:ext>
            </a:extLst>
          </p:cNvPr>
          <p:cNvSpPr txBox="1"/>
          <p:nvPr/>
        </p:nvSpPr>
        <p:spPr>
          <a:xfrm>
            <a:off x="5802093" y="3055503"/>
            <a:ext cx="6339896" cy="369332"/>
          </a:xfrm>
          <a:prstGeom prst="rect">
            <a:avLst/>
          </a:prstGeom>
          <a:noFill/>
        </p:spPr>
        <p:txBody>
          <a:bodyPr wrap="square">
            <a:spAutoFit/>
          </a:bodyPr>
          <a:lstStyle/>
          <a:p>
            <a:r>
              <a:rPr lang="en-US" altLang="zh-CN" sz="1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GNN </a:t>
            </a:r>
            <a:r>
              <a:rPr lang="en-US" altLang="zh-CN" sz="1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Graph Tokens   Projector  Graph Neural Prompt</a:t>
            </a:r>
            <a:r>
              <a:rPr lang="en-US" altLang="zh-CN" sz="1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b="1" dirty="0"/>
          </a:p>
        </p:txBody>
      </p:sp>
      <p:pic>
        <p:nvPicPr>
          <p:cNvPr id="25" name="图片 24">
            <a:extLst>
              <a:ext uri="{FF2B5EF4-FFF2-40B4-BE49-F238E27FC236}">
                <a16:creationId xmlns:a16="http://schemas.microsoft.com/office/drawing/2014/main" id="{33EA44FC-0905-45FF-6E1E-291CFBEBD332}"/>
              </a:ext>
            </a:extLst>
          </p:cNvPr>
          <p:cNvPicPr>
            <a:picLocks noChangeAspect="1"/>
          </p:cNvPicPr>
          <p:nvPr/>
        </p:nvPicPr>
        <p:blipFill>
          <a:blip r:embed="rId8"/>
          <a:stretch>
            <a:fillRect/>
          </a:stretch>
        </p:blipFill>
        <p:spPr>
          <a:xfrm>
            <a:off x="6363329" y="4983422"/>
            <a:ext cx="4744364" cy="1376603"/>
          </a:xfrm>
          <a:prstGeom prst="rect">
            <a:avLst/>
          </a:prstGeom>
        </p:spPr>
      </p:pic>
    </p:spTree>
    <p:extLst>
      <p:ext uri="{BB962C8B-B14F-4D97-AF65-F5344CB8AC3E}">
        <p14:creationId xmlns:p14="http://schemas.microsoft.com/office/powerpoint/2010/main" val="1411472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0F6C6-9A3E-5706-5B1C-7CF5F86B7F38}"/>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B40CE762-3088-8077-CD0F-AC76E6EEF420}"/>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1EA4852C-281F-E598-C156-D34B55CB359B}"/>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AD8B35DC-9891-599B-FCF9-F3732CAD4FBE}"/>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356373F4-872B-7386-FCDB-287B6F717D50}"/>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8782B402-CA25-C34D-7523-77C20326CCAD}"/>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803A55F-21C6-9BD7-3867-074DAEDC59E7}"/>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6FB92EA0-D1B6-AF0E-6417-375BB576B363}"/>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7334403-5A19-1422-2C15-CFF1CF95A17A}"/>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AA45DF8A-24F9-2C24-5A6D-B9169CDBB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42CEAFCD-18D3-6771-739B-616E23705AF3}"/>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AutoShape 2" descr="Nature Machine Intelligence">
            <a:hlinkClick r:id="rId4"/>
            <a:extLst>
              <a:ext uri="{FF2B5EF4-FFF2-40B4-BE49-F238E27FC236}">
                <a16:creationId xmlns:a16="http://schemas.microsoft.com/office/drawing/2014/main" id="{388023D2-638B-A564-F8C7-3358A925D9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日期占位符 13">
            <a:extLst>
              <a:ext uri="{FF2B5EF4-FFF2-40B4-BE49-F238E27FC236}">
                <a16:creationId xmlns:a16="http://schemas.microsoft.com/office/drawing/2014/main" id="{93AA5210-0814-3504-B6C8-C4210BEDDDFE}"/>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6FDCDD07-FB36-9524-D00E-D525A0A8D184}"/>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6/40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47CF4D27-9993-CDCB-F3D1-342B3BBC7954}"/>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C385056D-D1A4-095E-EE6D-DAE6FE95F16E}"/>
              </a:ext>
            </a:extLst>
          </p:cNvPr>
          <p:cNvSpPr txBox="1"/>
          <p:nvPr/>
        </p:nvSpPr>
        <p:spPr>
          <a:xfrm>
            <a:off x="115955" y="635771"/>
            <a:ext cx="9985514" cy="1855036"/>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 as Sequence: GNN-Based</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Encoding Graphs into Special Tokens with GNNs</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How to fill the gap between graph modality and text modality</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736252C3-2491-0714-B7A3-3EE832DD89CC}"/>
              </a:ext>
            </a:extLst>
          </p:cNvPr>
          <p:cNvSpPr txBox="1"/>
          <p:nvPr/>
        </p:nvSpPr>
        <p:spPr>
          <a:xfrm>
            <a:off x="5943600" y="2544845"/>
            <a:ext cx="5903843"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DGTL   Arxiv.2310   Tsinghua University </a:t>
            </a:r>
            <a:endParaRPr lang="zh-CN" altLang="en-US" sz="2000" dirty="0"/>
          </a:p>
        </p:txBody>
      </p:sp>
      <p:pic>
        <p:nvPicPr>
          <p:cNvPr id="3" name="图片 2">
            <a:extLst>
              <a:ext uri="{FF2B5EF4-FFF2-40B4-BE49-F238E27FC236}">
                <a16:creationId xmlns:a16="http://schemas.microsoft.com/office/drawing/2014/main" id="{C9C5EB84-D885-651E-C662-09A8507BF3A6}"/>
              </a:ext>
            </a:extLst>
          </p:cNvPr>
          <p:cNvPicPr>
            <a:picLocks noChangeAspect="1"/>
          </p:cNvPicPr>
          <p:nvPr/>
        </p:nvPicPr>
        <p:blipFill>
          <a:blip r:embed="rId5"/>
          <a:stretch>
            <a:fillRect/>
          </a:stretch>
        </p:blipFill>
        <p:spPr>
          <a:xfrm>
            <a:off x="7705419" y="1666478"/>
            <a:ext cx="4486580" cy="406413"/>
          </a:xfrm>
          <a:prstGeom prst="rect">
            <a:avLst/>
          </a:prstGeom>
        </p:spPr>
      </p:pic>
      <p:pic>
        <p:nvPicPr>
          <p:cNvPr id="12" name="图片 11">
            <a:extLst>
              <a:ext uri="{FF2B5EF4-FFF2-40B4-BE49-F238E27FC236}">
                <a16:creationId xmlns:a16="http://schemas.microsoft.com/office/drawing/2014/main" id="{6D574B56-4E07-3870-08BE-37AFB053629B}"/>
              </a:ext>
            </a:extLst>
          </p:cNvPr>
          <p:cNvPicPr>
            <a:picLocks noChangeAspect="1"/>
          </p:cNvPicPr>
          <p:nvPr/>
        </p:nvPicPr>
        <p:blipFill>
          <a:blip r:embed="rId6"/>
          <a:stretch>
            <a:fillRect/>
          </a:stretch>
        </p:blipFill>
        <p:spPr>
          <a:xfrm>
            <a:off x="5830711" y="3173080"/>
            <a:ext cx="6261107" cy="2875595"/>
          </a:xfrm>
          <a:prstGeom prst="rect">
            <a:avLst/>
          </a:prstGeom>
        </p:spPr>
      </p:pic>
      <p:pic>
        <p:nvPicPr>
          <p:cNvPr id="13" name="图片 12">
            <a:extLst>
              <a:ext uri="{FF2B5EF4-FFF2-40B4-BE49-F238E27FC236}">
                <a16:creationId xmlns:a16="http://schemas.microsoft.com/office/drawing/2014/main" id="{F7A9DC2C-8FF1-8335-DEBD-301C5D595419}"/>
              </a:ext>
            </a:extLst>
          </p:cNvPr>
          <p:cNvPicPr>
            <a:picLocks noChangeAspect="1"/>
          </p:cNvPicPr>
          <p:nvPr/>
        </p:nvPicPr>
        <p:blipFill>
          <a:blip r:embed="rId7"/>
          <a:srcRect l="37108" r="28638" b="19917"/>
          <a:stretch/>
        </p:blipFill>
        <p:spPr>
          <a:xfrm>
            <a:off x="967512" y="2944955"/>
            <a:ext cx="4667356" cy="2415564"/>
          </a:xfrm>
          <a:prstGeom prst="rect">
            <a:avLst/>
          </a:prstGeom>
        </p:spPr>
      </p:pic>
    </p:spTree>
    <p:extLst>
      <p:ext uri="{BB962C8B-B14F-4D97-AF65-F5344CB8AC3E}">
        <p14:creationId xmlns:p14="http://schemas.microsoft.com/office/powerpoint/2010/main" val="175024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A8409-3465-B8E7-1C90-9B025B5D9D33}"/>
            </a:ext>
          </a:extLst>
        </p:cNvPr>
        <p:cNvGrpSpPr/>
        <p:nvPr/>
      </p:nvGrpSpPr>
      <p:grpSpPr>
        <a:xfrm>
          <a:off x="0" y="0"/>
          <a:ext cx="0" cy="0"/>
          <a:chOff x="0" y="0"/>
          <a:chExt cx="0" cy="0"/>
        </a:xfrm>
      </p:grpSpPr>
      <p:grpSp>
        <p:nvGrpSpPr>
          <p:cNvPr id="39" name="组合 38">
            <a:extLst>
              <a:ext uri="{FF2B5EF4-FFF2-40B4-BE49-F238E27FC236}">
                <a16:creationId xmlns:a16="http://schemas.microsoft.com/office/drawing/2014/main" id="{457E35C0-39DE-59DA-FF17-03E684C4437E}"/>
              </a:ext>
            </a:extLst>
          </p:cNvPr>
          <p:cNvGrpSpPr/>
          <p:nvPr/>
        </p:nvGrpSpPr>
        <p:grpSpPr>
          <a:xfrm>
            <a:off x="0" y="0"/>
            <a:ext cx="12191999" cy="566290"/>
            <a:chOff x="0" y="0"/>
            <a:chExt cx="12191999" cy="566290"/>
          </a:xfrm>
        </p:grpSpPr>
        <p:grpSp>
          <p:nvGrpSpPr>
            <p:cNvPr id="27" name="组合 26">
              <a:extLst>
                <a:ext uri="{FF2B5EF4-FFF2-40B4-BE49-F238E27FC236}">
                  <a16:creationId xmlns:a16="http://schemas.microsoft.com/office/drawing/2014/main" id="{F6965162-9489-80AA-ABB7-D245CF0C33A2}"/>
                </a:ext>
              </a:extLst>
            </p:cNvPr>
            <p:cNvGrpSpPr/>
            <p:nvPr/>
          </p:nvGrpSpPr>
          <p:grpSpPr>
            <a:xfrm>
              <a:off x="0" y="0"/>
              <a:ext cx="2354759" cy="566290"/>
              <a:chOff x="738909" y="1727197"/>
              <a:chExt cx="5530570" cy="1330034"/>
            </a:xfrm>
          </p:grpSpPr>
          <p:grpSp>
            <p:nvGrpSpPr>
              <p:cNvPr id="10" name="组合 9">
                <a:extLst>
                  <a:ext uri="{FF2B5EF4-FFF2-40B4-BE49-F238E27FC236}">
                    <a16:creationId xmlns:a16="http://schemas.microsoft.com/office/drawing/2014/main" id="{851AC52F-09B8-8C6D-86B6-69B25C6C0F98}"/>
                  </a:ext>
                </a:extLst>
              </p:cNvPr>
              <p:cNvGrpSpPr/>
              <p:nvPr/>
            </p:nvGrpSpPr>
            <p:grpSpPr>
              <a:xfrm>
                <a:off x="738909" y="1727197"/>
                <a:ext cx="3573971" cy="1330034"/>
                <a:chOff x="0" y="-1"/>
                <a:chExt cx="825511" cy="406402"/>
              </a:xfrm>
            </p:grpSpPr>
            <p:sp>
              <p:nvSpPr>
                <p:cNvPr id="4" name="矩形 3">
                  <a:extLst>
                    <a:ext uri="{FF2B5EF4-FFF2-40B4-BE49-F238E27FC236}">
                      <a16:creationId xmlns:a16="http://schemas.microsoft.com/office/drawing/2014/main" id="{8F140128-2542-2D45-4EB8-53B664D5CE4A}"/>
                    </a:ext>
                  </a:extLst>
                </p:cNvPr>
                <p:cNvSpPr/>
                <p:nvPr/>
              </p:nvSpPr>
              <p:spPr>
                <a:xfrm>
                  <a:off x="0" y="1"/>
                  <a:ext cx="163411" cy="406400"/>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3CEEE30-68AB-4021-D43E-40FE2F7F38A5}"/>
                    </a:ext>
                  </a:extLst>
                </p:cNvPr>
                <p:cNvSpPr/>
                <p:nvPr/>
              </p:nvSpPr>
              <p:spPr>
                <a:xfrm>
                  <a:off x="194840" y="0"/>
                  <a:ext cx="128900" cy="406401"/>
                </a:xfrm>
                <a:prstGeom prst="rect">
                  <a:avLst/>
                </a:prstGeom>
                <a:solidFill>
                  <a:srgbClr val="810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741F207-94F2-5BF8-5756-6BF8ED86594E}"/>
                    </a:ext>
                  </a:extLst>
                </p:cNvPr>
                <p:cNvSpPr/>
                <p:nvPr/>
              </p:nvSpPr>
              <p:spPr>
                <a:xfrm>
                  <a:off x="237157" y="-1"/>
                  <a:ext cx="128901" cy="406401"/>
                </a:xfrm>
                <a:prstGeom prst="rect">
                  <a:avLst/>
                </a:prstGeom>
                <a:solidFill>
                  <a:srgbClr val="C3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3A75454-8D0F-86DF-1BF4-0BC8B213C57F}"/>
                    </a:ext>
                  </a:extLst>
                </p:cNvPr>
                <p:cNvSpPr/>
                <p:nvPr/>
              </p:nvSpPr>
              <p:spPr>
                <a:xfrm>
                  <a:off x="308075" y="-1"/>
                  <a:ext cx="288349" cy="406401"/>
                </a:xfrm>
                <a:prstGeom prst="rect">
                  <a:avLst/>
                </a:prstGeom>
                <a:solidFill>
                  <a:srgbClr val="8F1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35200E0-2C35-56AB-30BE-E7E3CC0DCE1E}"/>
                    </a:ext>
                  </a:extLst>
                </p:cNvPr>
                <p:cNvSpPr/>
                <p:nvPr/>
              </p:nvSpPr>
              <p:spPr>
                <a:xfrm>
                  <a:off x="631548" y="-1"/>
                  <a:ext cx="193963" cy="406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49EE76C6-FC99-F8EF-4899-67DB4805A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387" y="1760272"/>
                <a:ext cx="1821092" cy="533653"/>
              </a:xfrm>
              <a:prstGeom prst="rect">
                <a:avLst/>
              </a:prstGeom>
            </p:spPr>
          </p:pic>
        </p:grpSp>
        <p:sp>
          <p:nvSpPr>
            <p:cNvPr id="38" name="矩形 37">
              <a:extLst>
                <a:ext uri="{FF2B5EF4-FFF2-40B4-BE49-F238E27FC236}">
                  <a16:creationId xmlns:a16="http://schemas.microsoft.com/office/drawing/2014/main" id="{B682D9D7-8A89-70EB-FA00-B0533EE7EA43}"/>
                </a:ext>
              </a:extLst>
            </p:cNvPr>
            <p:cNvSpPr/>
            <p:nvPr/>
          </p:nvSpPr>
          <p:spPr>
            <a:xfrm>
              <a:off x="3645300" y="2"/>
              <a:ext cx="8546699" cy="566287"/>
            </a:xfrm>
            <a:prstGeom prst="rect">
              <a:avLst/>
            </a:prstGeom>
            <a:solidFill>
              <a:srgbClr val="7F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AutoShape 2" descr="Nature Machine Intelligence">
            <a:hlinkClick r:id="rId4"/>
            <a:extLst>
              <a:ext uri="{FF2B5EF4-FFF2-40B4-BE49-F238E27FC236}">
                <a16:creationId xmlns:a16="http://schemas.microsoft.com/office/drawing/2014/main" id="{FBD6AC48-9D58-1A5D-11CD-82EC68F258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日期占位符 13">
            <a:extLst>
              <a:ext uri="{FF2B5EF4-FFF2-40B4-BE49-F238E27FC236}">
                <a16:creationId xmlns:a16="http://schemas.microsoft.com/office/drawing/2014/main" id="{C0455BD2-ECC6-DEF4-25DD-A67797B0A802}"/>
              </a:ext>
            </a:extLst>
          </p:cNvPr>
          <p:cNvSpPr>
            <a:spLocks noGrp="1"/>
          </p:cNvSpPr>
          <p:nvPr>
            <p:ph type="dt" sz="half" idx="10"/>
          </p:nvPr>
        </p:nvSpPr>
        <p:spPr>
          <a:xfrm>
            <a:off x="257556" y="6356350"/>
            <a:ext cx="2743200" cy="365125"/>
          </a:xfrm>
        </p:spPr>
        <p:txBody>
          <a:bodyPr/>
          <a:lstStyle/>
          <a:p>
            <a:fld id="{45B12C17-FE2D-49C0-9549-B64F05B50277}" type="datetime10">
              <a:rPr lang="zh-CN" altLang="en-US" sz="1600" b="1">
                <a:solidFill>
                  <a:schemeClr val="tx1"/>
                </a:solidFill>
                <a:ea typeface="字酷堂清楷体" panose="02010601030101010101" pitchFamily="2" charset="-122"/>
              </a:rPr>
              <a:t>09:04</a:t>
            </a:fld>
            <a:endParaRPr lang="zh-CN" altLang="en-US" sz="2400" b="1" dirty="0">
              <a:solidFill>
                <a:schemeClr val="tx1"/>
              </a:solidFill>
              <a:ea typeface="字酷堂清楷体" panose="02010601030101010101" pitchFamily="2" charset="-122"/>
            </a:endParaRPr>
          </a:p>
        </p:txBody>
      </p:sp>
      <p:sp>
        <p:nvSpPr>
          <p:cNvPr id="15" name="灯片编号占位符 14">
            <a:extLst>
              <a:ext uri="{FF2B5EF4-FFF2-40B4-BE49-F238E27FC236}">
                <a16:creationId xmlns:a16="http://schemas.microsoft.com/office/drawing/2014/main" id="{27D5CBD9-4C66-D04C-6C40-02347BFB20DF}"/>
              </a:ext>
            </a:extLst>
          </p:cNvPr>
          <p:cNvSpPr>
            <a:spLocks noGrp="1"/>
          </p:cNvSpPr>
          <p:nvPr>
            <p:ph type="sldNum" sz="quarter" idx="12"/>
          </p:nvPr>
        </p:nvSpPr>
        <p:spPr>
          <a:xfrm>
            <a:off x="10101469" y="6356350"/>
            <a:ext cx="1745974" cy="365125"/>
          </a:xfrm>
        </p:spPr>
        <p:txBody>
          <a:bodyPr/>
          <a:lstStyle/>
          <a:p>
            <a:pPr algn="l"/>
            <a:r>
              <a:rPr lang="en-US" altLang="zh-CN" sz="1600" b="1" dirty="0">
                <a:solidFill>
                  <a:schemeClr val="tx1"/>
                </a:solidFill>
                <a:ea typeface="字酷堂清楷体" panose="02010601030101010101" pitchFamily="2" charset="-122"/>
              </a:rPr>
              <a:t>7/40</a:t>
            </a:r>
            <a:endParaRPr lang="zh-CN" altLang="en-US" sz="1600" b="1" dirty="0">
              <a:solidFill>
                <a:schemeClr val="tx1"/>
              </a:solidFill>
              <a:ea typeface="字酷堂清楷体" panose="02010601030101010101" pitchFamily="2" charset="-122"/>
            </a:endParaRPr>
          </a:p>
        </p:txBody>
      </p:sp>
      <p:sp>
        <p:nvSpPr>
          <p:cNvPr id="20" name="文本框 19">
            <a:extLst>
              <a:ext uri="{FF2B5EF4-FFF2-40B4-BE49-F238E27FC236}">
                <a16:creationId xmlns:a16="http://schemas.microsoft.com/office/drawing/2014/main" id="{DDC157E1-91E2-AD00-5806-1B7D2BD88ADF}"/>
              </a:ext>
            </a:extLst>
          </p:cNvPr>
          <p:cNvSpPr txBox="1"/>
          <p:nvPr/>
        </p:nvSpPr>
        <p:spPr>
          <a:xfrm>
            <a:off x="1729683" y="241296"/>
            <a:ext cx="1707628" cy="311347"/>
          </a:xfrm>
          <a:prstGeom prst="rect">
            <a:avLst/>
          </a:prstGeom>
          <a:noFill/>
        </p:spPr>
        <p:txBody>
          <a:bodyPr wrap="square" rtlCol="0">
            <a:spAutoFit/>
          </a:bodyPr>
          <a:lstStyle/>
          <a:p>
            <a:pPr algn="dist"/>
            <a:r>
              <a:rPr lang="zh-CN" altLang="en-US" sz="1400" dirty="0">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背景</a:t>
            </a:r>
            <a:r>
              <a:rPr lang="zh-CN" altLang="en-US" sz="1400" dirty="0">
                <a:solidFill>
                  <a:srgbClr val="E74B40"/>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工作</a:t>
            </a:r>
          </a:p>
        </p:txBody>
      </p:sp>
      <p:sp>
        <p:nvSpPr>
          <p:cNvPr id="2" name="TextBox 205">
            <a:extLst>
              <a:ext uri="{FF2B5EF4-FFF2-40B4-BE49-F238E27FC236}">
                <a16:creationId xmlns:a16="http://schemas.microsoft.com/office/drawing/2014/main" id="{6E94766D-5BAA-B9B2-2D21-305C6A27C98A}"/>
              </a:ext>
            </a:extLst>
          </p:cNvPr>
          <p:cNvSpPr txBox="1"/>
          <p:nvPr/>
        </p:nvSpPr>
        <p:spPr>
          <a:xfrm>
            <a:off x="115955" y="635771"/>
            <a:ext cx="9985514" cy="1368407"/>
          </a:xfrm>
          <a:prstGeom prst="rect">
            <a:avLst/>
          </a:prstGeom>
          <a:noFill/>
        </p:spPr>
        <p:txBody>
          <a:bodyPr wrap="square" lIns="91440" tIns="45720" rIns="91440" bIns="45720" anchor="t" anchorCtr="0">
            <a:noAutofit/>
          </a:bodyPr>
          <a:lstStyle>
            <a:defPPr>
              <a:defRPr lang="zh-CN"/>
            </a:defPPr>
            <a:lvl1pPr lvl="0">
              <a:lnSpc>
                <a:spcPct val="150000"/>
              </a:lnSpc>
              <a:spcBef>
                <a:spcPct val="0"/>
              </a:spcBef>
              <a:defRPr sz="1100">
                <a:solidFill>
                  <a:schemeClr val="dk1">
                    <a:lumMod val="100000"/>
                  </a:schemeClr>
                </a:solidFill>
                <a:latin typeface="微软雅黑" panose="020B0503020204020204" pitchFamily="34" charset="-122"/>
                <a:ea typeface="微软雅黑" panose="020B0503020204020204" pitchFamily="34" charset="-122"/>
              </a:defRPr>
            </a:lvl1pPr>
          </a:lstStyle>
          <a:p>
            <a:pPr marL="342900" indent="-342900">
              <a:buFont typeface="Arial" panose="020B0604020202020204" pitchFamily="34" charset="0"/>
              <a:buChar char="•"/>
            </a:pPr>
            <a:r>
              <a:rPr lang="en-US" altLang="zh-CN"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LLM as Predictor</a:t>
            </a:r>
          </a:p>
          <a:p>
            <a:pPr marL="800100" lvl="1" indent="-342900">
              <a:buFont typeface="Arial" panose="020B0604020202020204" pitchFamily="34" charset="0"/>
              <a:buChar cha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Graph-Empowered LLMs</a:t>
            </a:r>
          </a:p>
          <a:p>
            <a:pPr marL="1257300" lvl="2" indent="-342900">
              <a:buFont typeface="Arial" panose="020B0604020202020204" pitchFamily="34" charset="0"/>
              <a:buChar cha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Introducing virtual structure tokens inside each Transformer layer</a:t>
            </a:r>
          </a:p>
          <a:p>
            <a:pPr marL="1257300" lvl="2" indent="-342900">
              <a:buFont typeface="Arial" panose="020B0604020202020204" pitchFamily="34" charset="0"/>
              <a:buChar char="•"/>
            </a:pPr>
            <a:endPar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AB274519-BA47-1D27-DE70-62583771AABA}"/>
              </a:ext>
            </a:extLst>
          </p:cNvPr>
          <p:cNvSpPr txBox="1"/>
          <p:nvPr/>
        </p:nvSpPr>
        <p:spPr>
          <a:xfrm>
            <a:off x="3802928" y="2156541"/>
            <a:ext cx="4281344" cy="400110"/>
          </a:xfrm>
          <a:prstGeom prst="rect">
            <a:avLst/>
          </a:prstGeom>
          <a:noFill/>
          <a:ln>
            <a:solidFill>
              <a:schemeClr val="tx1"/>
            </a:solidFill>
            <a:prstDash val="dash"/>
          </a:ln>
        </p:spPr>
        <p:txBody>
          <a:bodyPr wrap="square">
            <a:spAutoFit/>
          </a:bodyPr>
          <a:lstStyle/>
          <a:p>
            <a:pPr algn="ct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GraphFormers   NeurIPS2021</a:t>
            </a:r>
            <a:endParaRPr lang="zh-CN" altLang="en-US" sz="2000" dirty="0"/>
          </a:p>
        </p:txBody>
      </p:sp>
      <p:sp>
        <p:nvSpPr>
          <p:cNvPr id="23" name="文本框 22">
            <a:extLst>
              <a:ext uri="{FF2B5EF4-FFF2-40B4-BE49-F238E27FC236}">
                <a16:creationId xmlns:a16="http://schemas.microsoft.com/office/drawing/2014/main" id="{361DBF84-A180-7BDF-D563-D8F84DE89404}"/>
              </a:ext>
            </a:extLst>
          </p:cNvPr>
          <p:cNvSpPr txBox="1"/>
          <p:nvPr/>
        </p:nvSpPr>
        <p:spPr>
          <a:xfrm>
            <a:off x="8357384" y="2145284"/>
            <a:ext cx="3572956" cy="400110"/>
          </a:xfrm>
          <a:prstGeom prst="rect">
            <a:avLst/>
          </a:prstGeom>
          <a:noFill/>
          <a:ln>
            <a:solidFill>
              <a:schemeClr val="tx1"/>
            </a:solidFill>
            <a:prstDash val="dash"/>
          </a:ln>
        </p:spPr>
        <p:txBody>
          <a:bodyPr wrap="square">
            <a:spAutoFit/>
          </a:bodyPr>
          <a:lstStyle>
            <a:defPPr>
              <a:defRPr lang="zh-CN"/>
            </a:defPPr>
            <a:lvl1pPr algn="ctr">
              <a:defRPr sz="2000">
                <a:solidFill>
                  <a:srgbClr val="00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PATTON  ACL2023</a:t>
            </a:r>
            <a:endParaRPr lang="zh-CN" altLang="en-US" dirty="0"/>
          </a:p>
        </p:txBody>
      </p:sp>
      <p:pic>
        <p:nvPicPr>
          <p:cNvPr id="11" name="图片 10">
            <a:extLst>
              <a:ext uri="{FF2B5EF4-FFF2-40B4-BE49-F238E27FC236}">
                <a16:creationId xmlns:a16="http://schemas.microsoft.com/office/drawing/2014/main" id="{779910FE-3BC5-EFBD-7A5B-0075ADC7DF1F}"/>
              </a:ext>
            </a:extLst>
          </p:cNvPr>
          <p:cNvPicPr>
            <a:picLocks noChangeAspect="1"/>
          </p:cNvPicPr>
          <p:nvPr/>
        </p:nvPicPr>
        <p:blipFill>
          <a:blip r:embed="rId5"/>
          <a:stretch>
            <a:fillRect/>
          </a:stretch>
        </p:blipFill>
        <p:spPr>
          <a:xfrm>
            <a:off x="9545225" y="1542934"/>
            <a:ext cx="2646775" cy="566287"/>
          </a:xfrm>
          <a:prstGeom prst="rect">
            <a:avLst/>
          </a:prstGeom>
        </p:spPr>
      </p:pic>
      <p:pic>
        <p:nvPicPr>
          <p:cNvPr id="16" name="图片 15">
            <a:extLst>
              <a:ext uri="{FF2B5EF4-FFF2-40B4-BE49-F238E27FC236}">
                <a16:creationId xmlns:a16="http://schemas.microsoft.com/office/drawing/2014/main" id="{1914609A-50FF-9BD1-A146-4C40BFCEFEF2}"/>
              </a:ext>
            </a:extLst>
          </p:cNvPr>
          <p:cNvPicPr>
            <a:picLocks noChangeAspect="1"/>
          </p:cNvPicPr>
          <p:nvPr/>
        </p:nvPicPr>
        <p:blipFill>
          <a:blip r:embed="rId6"/>
          <a:srcRect l="73467" r="-870" b="17975"/>
          <a:stretch/>
        </p:blipFill>
        <p:spPr>
          <a:xfrm>
            <a:off x="693073" y="2861190"/>
            <a:ext cx="3323372" cy="2202058"/>
          </a:xfrm>
          <a:prstGeom prst="rect">
            <a:avLst/>
          </a:prstGeom>
        </p:spPr>
      </p:pic>
      <p:pic>
        <p:nvPicPr>
          <p:cNvPr id="17" name="图片 16">
            <a:extLst>
              <a:ext uri="{FF2B5EF4-FFF2-40B4-BE49-F238E27FC236}">
                <a16:creationId xmlns:a16="http://schemas.microsoft.com/office/drawing/2014/main" id="{C3D20F40-9CB8-D751-D082-21B6C58D55F8}"/>
              </a:ext>
            </a:extLst>
          </p:cNvPr>
          <p:cNvPicPr>
            <a:picLocks noChangeAspect="1"/>
          </p:cNvPicPr>
          <p:nvPr/>
        </p:nvPicPr>
        <p:blipFill>
          <a:blip r:embed="rId7"/>
          <a:stretch>
            <a:fillRect/>
          </a:stretch>
        </p:blipFill>
        <p:spPr>
          <a:xfrm>
            <a:off x="3774350" y="2861190"/>
            <a:ext cx="4009516" cy="2718921"/>
          </a:xfrm>
          <a:prstGeom prst="rect">
            <a:avLst/>
          </a:prstGeom>
        </p:spPr>
      </p:pic>
      <p:pic>
        <p:nvPicPr>
          <p:cNvPr id="18" name="图片 17">
            <a:extLst>
              <a:ext uri="{FF2B5EF4-FFF2-40B4-BE49-F238E27FC236}">
                <a16:creationId xmlns:a16="http://schemas.microsoft.com/office/drawing/2014/main" id="{01D58924-CA95-7326-B715-2328A3E94B68}"/>
              </a:ext>
            </a:extLst>
          </p:cNvPr>
          <p:cNvPicPr>
            <a:picLocks noChangeAspect="1"/>
          </p:cNvPicPr>
          <p:nvPr/>
        </p:nvPicPr>
        <p:blipFill>
          <a:blip r:embed="rId8"/>
          <a:stretch>
            <a:fillRect/>
          </a:stretch>
        </p:blipFill>
        <p:spPr>
          <a:xfrm>
            <a:off x="8417651" y="2707026"/>
            <a:ext cx="3452421" cy="2871363"/>
          </a:xfrm>
          <a:prstGeom prst="rect">
            <a:avLst/>
          </a:prstGeom>
        </p:spPr>
      </p:pic>
    </p:spTree>
    <p:extLst>
      <p:ext uri="{BB962C8B-B14F-4D97-AF65-F5344CB8AC3E}">
        <p14:creationId xmlns:p14="http://schemas.microsoft.com/office/powerpoint/2010/main" val="38269308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9833</TotalTime>
  <Words>1900</Words>
  <Application>Microsoft Office PowerPoint</Application>
  <PresentationFormat>宽屏</PresentationFormat>
  <Paragraphs>401</Paragraphs>
  <Slides>43</Slides>
  <Notes>42</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43</vt:i4>
      </vt:variant>
    </vt:vector>
  </HeadingPairs>
  <TitlesOfParts>
    <vt:vector size="58" baseType="lpstr">
      <vt:lpstr>-apple-system</vt:lpstr>
      <vt:lpstr>等线</vt:lpstr>
      <vt:lpstr>等线 Light</vt:lpstr>
      <vt:lpstr>仿宋</vt:lpstr>
      <vt:lpstr>黑体</vt:lpstr>
      <vt:lpstr>思源宋体 Heavy</vt:lpstr>
      <vt:lpstr>字酷堂清楷体</vt:lpstr>
      <vt:lpstr>Arial</vt:lpstr>
      <vt:lpstr>Bell MT</vt:lpstr>
      <vt:lpstr>Cambria</vt:lpstr>
      <vt:lpstr>Cambria Math</vt:lpstr>
      <vt:lpstr>Corbel</vt:lpstr>
      <vt:lpstr>Times New Roman</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浩 颜</cp:lastModifiedBy>
  <cp:revision>231</cp:revision>
  <dcterms:created xsi:type="dcterms:W3CDTF">2020-04-25T03:15:02Z</dcterms:created>
  <dcterms:modified xsi:type="dcterms:W3CDTF">2024-10-24T03:13:17Z</dcterms:modified>
</cp:coreProperties>
</file>