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3" r:id="rId2"/>
    <p:sldId id="259" r:id="rId3"/>
    <p:sldId id="284" r:id="rId4"/>
    <p:sldId id="257" r:id="rId5"/>
    <p:sldId id="314" r:id="rId6"/>
    <p:sldId id="315" r:id="rId7"/>
    <p:sldId id="316" r:id="rId8"/>
    <p:sldId id="317" r:id="rId9"/>
    <p:sldId id="285" r:id="rId10"/>
    <p:sldId id="313" r:id="rId11"/>
    <p:sldId id="318" r:id="rId12"/>
    <p:sldId id="319" r:id="rId13"/>
    <p:sldId id="320" r:id="rId14"/>
    <p:sldId id="321" r:id="rId15"/>
    <p:sldId id="322" r:id="rId16"/>
    <p:sldId id="286" r:id="rId17"/>
    <p:sldId id="323" r:id="rId18"/>
    <p:sldId id="324" r:id="rId19"/>
    <p:sldId id="325" r:id="rId20"/>
    <p:sldId id="326" r:id="rId21"/>
    <p:sldId id="327" r:id="rId22"/>
    <p:sldId id="328" r:id="rId23"/>
    <p:sldId id="260" r:id="rId24"/>
    <p:sldId id="329" r:id="rId25"/>
    <p:sldId id="330" r:id="rId26"/>
    <p:sldId id="288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A61026"/>
    <a:srgbClr val="EC5451"/>
    <a:srgbClr val="E46573"/>
    <a:srgbClr val="D0B9A1"/>
    <a:srgbClr val="EF675C"/>
    <a:srgbClr val="E74B40"/>
    <a:srgbClr val="B2BEC4"/>
    <a:srgbClr val="7F3546"/>
    <a:srgbClr val="A64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6" autoAdjust="0"/>
    <p:restoredTop sz="90100" autoAdjust="0"/>
  </p:normalViewPr>
  <p:slideViewPr>
    <p:cSldViewPr snapToGrid="0">
      <p:cViewPr varScale="1">
        <p:scale>
          <a:sx n="77" d="100"/>
          <a:sy n="77" d="100"/>
        </p:scale>
        <p:origin x="811" y="6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B6B12-CDD6-4C71-991F-01E65574B2FB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F8706-0648-49D1-94E4-6583808409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64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GNN:</a:t>
            </a:r>
            <a:r>
              <a:rPr lang="zh-CN" altLang="en-US" dirty="0"/>
              <a:t> 为非欧几里得结构化数据进行设计的一种神经网络；在各种与图相关的任务中取得了显著的性能。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405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375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681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968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628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511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868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的</a:t>
            </a:r>
            <a:r>
              <a:rPr lang="en-US" altLang="zh-CN" dirty="0"/>
              <a:t>12</a:t>
            </a:r>
            <a:r>
              <a:rPr lang="zh-CN" altLang="en-US" dirty="0"/>
              <a:t>次方 </a:t>
            </a:r>
            <a:r>
              <a:rPr lang="en-US" altLang="zh-CN" dirty="0"/>
              <a:t>4096</a:t>
            </a:r>
            <a:r>
              <a:rPr lang="zh-CN" altLang="en-US" dirty="0"/>
              <a:t>；</a:t>
            </a:r>
            <a:r>
              <a:rPr lang="en-US" altLang="zh-CN" dirty="0"/>
              <a:t>13</a:t>
            </a:r>
            <a:r>
              <a:rPr lang="zh-CN" altLang="en-US" dirty="0"/>
              <a:t>次方 </a:t>
            </a:r>
            <a:r>
              <a:rPr lang="en-US" altLang="zh-CN" dirty="0"/>
              <a:t>8192</a:t>
            </a:r>
            <a:r>
              <a:rPr lang="zh-CN" altLang="en-US" dirty="0"/>
              <a:t>；  </a:t>
            </a:r>
            <a:r>
              <a:rPr lang="en-US" altLang="zh-CN" dirty="0"/>
              <a:t>14</a:t>
            </a:r>
            <a:r>
              <a:rPr lang="zh-CN" altLang="en-US" dirty="0"/>
              <a:t>次方</a:t>
            </a:r>
            <a:r>
              <a:rPr lang="en-US" altLang="zh-CN" dirty="0"/>
              <a:t>16384</a:t>
            </a:r>
            <a:r>
              <a:rPr lang="zh-CN" altLang="en-US" dirty="0"/>
              <a:t>；</a:t>
            </a:r>
            <a:r>
              <a:rPr lang="en-US" altLang="zh-CN" dirty="0"/>
              <a:t>15</a:t>
            </a:r>
            <a:r>
              <a:rPr lang="zh-CN" altLang="en-US" dirty="0"/>
              <a:t>次方：</a:t>
            </a:r>
            <a:r>
              <a:rPr lang="en-US" altLang="zh-CN" dirty="0"/>
              <a:t>32768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621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164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627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4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GNN </a:t>
            </a:r>
            <a:r>
              <a:rPr lang="zh-CN" altLang="en-US" dirty="0"/>
              <a:t>的图表示空间主要是通过几个类标签来学习的，但类空间的表现力可能不足以涵盖节点的众多不同局部图结构。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26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GNN </a:t>
            </a:r>
            <a:r>
              <a:rPr lang="zh-CN" altLang="en-US" dirty="0"/>
              <a:t>的图表示空间主要是通过几个类标签来学习的，但类空间的表现力可能不足以涵盖节点的众多不同局部图结构。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055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通过</a:t>
            </a:r>
            <a:r>
              <a:rPr lang="en-US" altLang="zh-CN" dirty="0"/>
              <a:t>Positional encoding</a:t>
            </a:r>
            <a:r>
              <a:rPr lang="zh-CN" altLang="en-US" dirty="0"/>
              <a:t>，如</a:t>
            </a:r>
            <a:r>
              <a:rPr lang="en-US" altLang="zh-CN" dirty="0" err="1"/>
              <a:t>Deepwalk</a:t>
            </a:r>
            <a:r>
              <a:rPr lang="zh-CN" altLang="en-US" dirty="0"/>
              <a:t>，来为</a:t>
            </a:r>
            <a:r>
              <a:rPr lang="en-US" altLang="zh-CN" dirty="0"/>
              <a:t>MLP</a:t>
            </a:r>
            <a:r>
              <a:rPr lang="zh-CN" altLang="en-US" dirty="0"/>
              <a:t>注入每个节点的位置编码信息；换句话说就是引入一定的结构信息；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957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974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我们来了解一下“</a:t>
            </a:r>
            <a:r>
              <a:rPr lang="en-US" altLang="zh-CN" b="0" i="0" dirty="0"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VQ”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。</a:t>
            </a:r>
            <a:r>
              <a:rPr lang="en-US" altLang="zh-CN" b="0" i="0" dirty="0"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VQ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全称是“</a:t>
            </a:r>
            <a:r>
              <a:rPr lang="en-US" altLang="zh-CN" b="0" i="0" dirty="0"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Vector Quantize”</a:t>
            </a:r>
            <a:r>
              <a:rPr lang="zh-CN" altLang="en-US" b="0" i="0" dirty="0"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，可以翻译为“向量量子化”或者“向量量化”，是指将无限、连续的编码向量映射为有限、离散的整数数字的一种技术。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257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737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78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F8706-0648-49D1-94E4-65838084093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05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7656B-46A3-43BC-9388-EBDD3557F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0070E17-0BF0-4A2F-8A4F-70F436FA8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79104C-74A7-4F5A-9514-C4F0AB197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E5F93-F57C-48E3-9CA7-27529EDE78C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02AD34-05B7-41B8-905D-9763899C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DC583-4B5E-4597-A9BD-83CFB11D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B37E-CDBA-4F36-B3D7-B89D493E21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621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4E81F8-5D63-4CD9-9D69-174BF25B0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A9F84-177B-40F0-B212-ABC33BD9E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0822C3-04A5-4417-8B86-BA05E50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E5F93-F57C-48E3-9CA7-27529EDE78C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8C26FE-C3B8-4B4B-8F47-0F7DAB6BD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723F90-37AC-4421-BEE3-B1C80C13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B37E-CDBA-4F36-B3D7-B89D493E21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54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B385ECE-325F-4935-AC8F-B273ECC0F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58BFD4-1F5F-424B-810D-7897BEB3D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5973C0-ABCF-4459-9F2C-EFEB1C9F0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E5F93-F57C-48E3-9CA7-27529EDE78C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72CDD8-447F-4FD8-B25D-D22ED5DEE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CEB38-4792-4308-BA72-5FEA6CFA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B37E-CDBA-4F36-B3D7-B89D493E21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4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C85581-C1B1-4F22-9466-285A539B9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5F780C-FE25-4F1C-95BA-FC2F41D82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6FE72C-C72E-432C-A95F-0FA4A001D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E5F93-F57C-48E3-9CA7-27529EDE78C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C9F702-343C-452B-9981-8729A56AE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38792A-0852-484F-9C0D-17596B205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B37E-CDBA-4F36-B3D7-B89D493E21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1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BA7BD-1309-438C-86F5-FDF0C8177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54029C-4765-4B55-978E-1CEA7F6CC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9C918E-EFCB-4FAC-9623-2C4DEBCD0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E5F93-F57C-48E3-9CA7-27529EDE78C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C6BD74-6A29-42B6-8947-31090C31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BCA73D-0D9E-44F8-A54F-6242D92AA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B37E-CDBA-4F36-B3D7-B89D493E21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466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922737-BBB3-4E7B-B9DA-8BF3827EB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BB3A2C-65F5-4F9E-B953-66ED87B48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C7C4B96-92A3-41E9-AF92-C70BB0724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B3873A-27D9-4E1A-9617-F229D3CBD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E5F93-F57C-48E3-9CA7-27529EDE78C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FC6572A-E21A-42F3-8508-9869D3B5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D68924-CDDF-4B0D-99B5-5BF88F81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B37E-CDBA-4F36-B3D7-B89D493E21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7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A2046-29FC-4BB5-9A4D-0E9A3F2A5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5BDCCB-222F-44A2-BF82-46FEF0170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B3CE45-1875-4549-83CD-CE23B37B7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D4534A-F5AD-459D-9E13-50956A705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284BD34-E93C-4A52-81D2-6E3657865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9D3870B-697E-469B-93DF-B313CE64B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E5F93-F57C-48E3-9CA7-27529EDE78C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A959DEF-3D4C-4344-AD2C-D29058F07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2EFCC7-86ED-4330-9A19-8CDF931E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B37E-CDBA-4F36-B3D7-B89D493E21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6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C66CA-3D63-472E-8376-C0F7898B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39EE1B8-EF3D-4705-84A7-37E6DC89A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E5F93-F57C-48E3-9CA7-27529EDE78C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47AF96-4A05-432D-A280-AB0A3DC02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9C4D16F-F211-4940-8675-37E059165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B37E-CDBA-4F36-B3D7-B89D493E21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60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8A4F3C-3F41-4E58-90F6-290EABB90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E5F93-F57C-48E3-9CA7-27529EDE78C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EB43B11-B2AC-41E0-BACC-30531E89E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282837-3DDF-4710-A5BE-5BA383960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B37E-CDBA-4F36-B3D7-B89D493E21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131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CB3CD2-59FE-4893-A00E-0C6E8ED95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8446FC-FB62-48E0-9E9E-095931BC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1D8C52C-B67F-4E20-B080-C76ADA7FE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EFCA76-73A1-444D-B7E7-BC1D9A35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E5F93-F57C-48E3-9CA7-27529EDE78C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D69F3A-E417-472D-B14C-258702E5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25B76-9DD2-40B9-9980-2DC9AF6AD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B37E-CDBA-4F36-B3D7-B89D493E21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26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4A0330-A716-4178-843F-45BF8B2A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0DD621-9DB4-4D1F-B8B4-9541B0554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222984-709F-4354-8E9D-951F849EF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801912-7C24-4083-832E-D17CD3057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E5F93-F57C-48E3-9CA7-27529EDE78C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8C9696-CDC1-404A-AE10-E08508B50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385C1F-99C2-4E9A-8FFD-5F9B023BF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B37E-CDBA-4F36-B3D7-B89D493E21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92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2251A6-4DCE-4C2B-AC4B-37B3F8DF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60B875-747E-4A1C-8CC4-D8A40FC02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7C092C-A537-4858-8C8E-7A0B62390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E5F93-F57C-48E3-9CA7-27529EDE78C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5B7C31-926E-4885-A34D-97E562E6D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3C6A2D-620C-4AC3-A370-D4EAC88CA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5B37E-CDBA-4F36-B3D7-B89D493E21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16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hyperlink" Target="https://www.nature.com/natmachintel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nature.com/natmachintell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nature.com/natmachintell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nature.com/natmachintel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www.nature.com/natmachintel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9412D7D-CBF2-4F7E-9696-ADA0CC13E0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1" y="1"/>
            <a:ext cx="12192002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D178E0A-F210-4CF1-BA18-5D3E8EF88F4A}"/>
              </a:ext>
            </a:extLst>
          </p:cNvPr>
          <p:cNvSpPr/>
          <p:nvPr/>
        </p:nvSpPr>
        <p:spPr>
          <a:xfrm>
            <a:off x="0" y="-3"/>
            <a:ext cx="12192002" cy="6857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E276B9F-7FEA-4D74-9E44-3FA8AD002F8E}"/>
              </a:ext>
            </a:extLst>
          </p:cNvPr>
          <p:cNvSpPr/>
          <p:nvPr/>
        </p:nvSpPr>
        <p:spPr>
          <a:xfrm>
            <a:off x="2787590" y="4092997"/>
            <a:ext cx="9404412" cy="2446523"/>
          </a:xfrm>
          <a:prstGeom prst="rect">
            <a:avLst/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8288603-0D37-49C6-AB01-3435394B8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664352" cy="487722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2DDA5850-2B2C-4581-A8A0-99E50B1DC6DA}"/>
              </a:ext>
            </a:extLst>
          </p:cNvPr>
          <p:cNvSpPr txBox="1"/>
          <p:nvPr/>
        </p:nvSpPr>
        <p:spPr>
          <a:xfrm>
            <a:off x="787577" y="2139176"/>
            <a:ext cx="10616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酷堂清楷体" panose="02010601030101010101" pitchFamily="2" charset="-122"/>
                <a:ea typeface="字酷堂清楷体" panose="02010601030101010101" pitchFamily="2" charset="-122"/>
              </a:rPr>
              <a:t>VQGraph</a:t>
            </a:r>
            <a:r>
              <a:rPr lang="en-US" altLang="zh-C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酷堂清楷体" panose="02010601030101010101" pitchFamily="2" charset="-122"/>
                <a:ea typeface="字酷堂清楷体" panose="02010601030101010101" pitchFamily="2" charset="-122"/>
              </a:rPr>
              <a:t>: Rethinking Graph Representation Space For Bridging GNNs and MLPs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酷堂清楷体" panose="02010601030101010101" pitchFamily="2" charset="-122"/>
              <a:ea typeface="字酷堂清楷体" panose="02010601030101010101" pitchFamily="2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25CBD32-F846-4640-A4DB-EC8FF9D34D7A}"/>
              </a:ext>
            </a:extLst>
          </p:cNvPr>
          <p:cNvSpPr txBox="1"/>
          <p:nvPr/>
        </p:nvSpPr>
        <p:spPr>
          <a:xfrm>
            <a:off x="9030167" y="4607147"/>
            <a:ext cx="461665" cy="12881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汇报人：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13F6649-2B8F-46E4-9089-BF23E40F3F4C}"/>
              </a:ext>
            </a:extLst>
          </p:cNvPr>
          <p:cNvSpPr txBox="1"/>
          <p:nvPr/>
        </p:nvSpPr>
        <p:spPr>
          <a:xfrm>
            <a:off x="9579254" y="4607329"/>
            <a:ext cx="461665" cy="18359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颜浩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E38468A8-510D-4CF6-A3FF-73229473F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36" y="4679604"/>
            <a:ext cx="1349673" cy="1346103"/>
          </a:xfrm>
          <a:prstGeom prst="rect">
            <a:avLst/>
          </a:prstGeom>
        </p:spPr>
      </p:pic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9AF89F2F-FB4D-4BDC-93E5-61ED46C4C6E6}"/>
              </a:ext>
            </a:extLst>
          </p:cNvPr>
          <p:cNvCxnSpPr>
            <a:cxnSpLocks/>
          </p:cNvCxnSpPr>
          <p:nvPr/>
        </p:nvCxnSpPr>
        <p:spPr>
          <a:xfrm>
            <a:off x="2692340" y="4258494"/>
            <a:ext cx="100553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787F46D-826D-4C88-8FFB-200E679B20DB}"/>
              </a:ext>
            </a:extLst>
          </p:cNvPr>
          <p:cNvCxnSpPr>
            <a:cxnSpLocks/>
          </p:cNvCxnSpPr>
          <p:nvPr/>
        </p:nvCxnSpPr>
        <p:spPr>
          <a:xfrm flipV="1">
            <a:off x="2949641" y="4030959"/>
            <a:ext cx="0" cy="10601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A10DBF81-CA4F-DD6B-A83F-F12649A1EBA6}"/>
              </a:ext>
            </a:extLst>
          </p:cNvPr>
          <p:cNvSpPr txBox="1"/>
          <p:nvPr/>
        </p:nvSpPr>
        <p:spPr>
          <a:xfrm>
            <a:off x="1789942" y="4358683"/>
            <a:ext cx="8431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酷堂清楷体" panose="02010601030101010101" pitchFamily="2" charset="-122"/>
                <a:ea typeface="字酷堂清楷体" panose="02010601030101010101" pitchFamily="2" charset="-122"/>
              </a:rPr>
              <a:t>重新思考连接 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酷堂清楷体" panose="02010601030101010101" pitchFamily="2" charset="-122"/>
                <a:ea typeface="字酷堂清楷体" panose="02010601030101010101" pitchFamily="2" charset="-122"/>
              </a:rPr>
              <a:t>GNN </a:t>
            </a: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酷堂清楷体" panose="02010601030101010101" pitchFamily="2" charset="-122"/>
                <a:ea typeface="字酷堂清楷体" panose="02010601030101010101" pitchFamily="2" charset="-122"/>
              </a:rPr>
              <a:t>和 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酷堂清楷体" panose="02010601030101010101" pitchFamily="2" charset="-122"/>
                <a:ea typeface="字酷堂清楷体" panose="02010601030101010101" pitchFamily="2" charset="-122"/>
              </a:rPr>
              <a:t>MLP </a:t>
            </a: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酷堂清楷体" panose="02010601030101010101" pitchFamily="2" charset="-122"/>
                <a:ea typeface="字酷堂清楷体" panose="02010601030101010101" pitchFamily="2" charset="-122"/>
              </a:rPr>
              <a:t>的图表示空间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酷堂清楷体" panose="02010601030101010101" pitchFamily="2" charset="-122"/>
              <a:ea typeface="字酷堂清楷体" panose="02010601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5A64888-A3E2-FA81-E044-F834767CD930}"/>
              </a:ext>
            </a:extLst>
          </p:cNvPr>
          <p:cNvSpPr txBox="1"/>
          <p:nvPr/>
        </p:nvSpPr>
        <p:spPr>
          <a:xfrm>
            <a:off x="1527250" y="3513325"/>
            <a:ext cx="8431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酷堂清楷体" panose="02010601030101010101" pitchFamily="2" charset="-122"/>
                <a:ea typeface="字酷堂清楷体" panose="02010601030101010101" pitchFamily="2" charset="-122"/>
              </a:rPr>
              <a:t>Ling Yang, Ye Tian, Jure Leskovec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酷堂清楷体" panose="02010601030101010101" pitchFamily="2" charset="-122"/>
              <a:ea typeface="字酷堂清楷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5753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-1" y="-14082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框架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方法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31E1D71-D256-BFE0-DE63-90FBB43EEAD5}"/>
              </a:ext>
            </a:extLst>
          </p:cNvPr>
          <p:cNvSpPr txBox="1"/>
          <p:nvPr/>
        </p:nvSpPr>
        <p:spPr>
          <a:xfrm>
            <a:off x="301222" y="807588"/>
            <a:ext cx="114694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Notations: 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C147451-8CBB-272A-922C-5383A1C2C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62" y="1436624"/>
            <a:ext cx="2263336" cy="50296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E32AB8A-1F36-8776-BA14-4014F70E4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311" y="1503699"/>
            <a:ext cx="472481" cy="358171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32C6BFA9-EE71-BF11-C2F9-AA150937E4FE}"/>
              </a:ext>
            </a:extLst>
          </p:cNvPr>
          <p:cNvSpPr txBox="1"/>
          <p:nvPr/>
        </p:nvSpPr>
        <p:spPr>
          <a:xfrm>
            <a:off x="4112557" y="1451951"/>
            <a:ext cx="609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字酷堂清楷体" panose="02010601030101010101" pitchFamily="2" charset="-122"/>
              </a:rPr>
              <a:t>Total number of nodes</a:t>
            </a:r>
            <a:endParaRPr lang="zh-CN" altLang="en-US" sz="2400" b="1" dirty="0">
              <a:ea typeface="字酷堂清楷体" panose="02010601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852E0E0-7D01-582D-0FBA-14138E8DF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62" y="2228798"/>
            <a:ext cx="1897544" cy="396274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C1AD3A7A-D99B-E747-E6E7-0DA5D4BDB6D4}"/>
              </a:ext>
            </a:extLst>
          </p:cNvPr>
          <p:cNvSpPr txBox="1"/>
          <p:nvPr/>
        </p:nvSpPr>
        <p:spPr>
          <a:xfrm>
            <a:off x="2772739" y="2186130"/>
            <a:ext cx="609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字酷堂清楷体" panose="02010601030101010101" pitchFamily="2" charset="-122"/>
              </a:rPr>
              <a:t>Node feature matrix</a:t>
            </a:r>
            <a:endParaRPr lang="zh-CN" altLang="en-US" sz="2400" b="1" dirty="0">
              <a:ea typeface="字酷堂清楷体" panose="02010601030101010101" pitchFamily="2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2BFB466B-9768-7389-A435-2F263BA24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0947" y="2199774"/>
            <a:ext cx="1996613" cy="434378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A3718E4D-09EB-2105-F94B-F1E6A39F2615}"/>
              </a:ext>
            </a:extLst>
          </p:cNvPr>
          <p:cNvSpPr txBox="1"/>
          <p:nvPr/>
        </p:nvSpPr>
        <p:spPr>
          <a:xfrm>
            <a:off x="8162814" y="2186130"/>
            <a:ext cx="609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字酷堂清楷体" panose="02010601030101010101" pitchFamily="2" charset="-122"/>
              </a:rPr>
              <a:t>Prediction targets</a:t>
            </a:r>
            <a:endParaRPr lang="zh-CN" altLang="en-US" sz="2400" b="1" dirty="0">
              <a:ea typeface="字酷堂清楷体" panose="02010601030101010101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359156" y="3007800"/>
            <a:ext cx="10364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Vector Quantized-Variational AutoEncoder (VQ-VAE): </a:t>
            </a:r>
            <a:endParaRPr lang="zh-CN" altLang="en-US" sz="2400" b="1" dirty="0">
              <a:solidFill>
                <a:srgbClr val="FF3300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4407537-ED56-12FA-9752-C7AEBFE0DF17}"/>
              </a:ext>
            </a:extLst>
          </p:cNvPr>
          <p:cNvSpPr txBox="1"/>
          <p:nvPr/>
        </p:nvSpPr>
        <p:spPr>
          <a:xfrm>
            <a:off x="596762" y="3588826"/>
            <a:ext cx="10833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ea typeface="字酷堂清楷体" panose="02010601030101010101" pitchFamily="2" charset="-122"/>
              </a:rPr>
              <a:t>VQ: </a:t>
            </a:r>
            <a:r>
              <a:rPr lang="zh-CN" altLang="en-US" b="1" dirty="0">
                <a:ea typeface="字酷堂清楷体" panose="02010601030101010101" pitchFamily="2" charset="-122"/>
              </a:rPr>
              <a:t>指将无限、连续的编码向量映射为有限、离散的整数数字的一种技术。</a:t>
            </a:r>
            <a:r>
              <a:rPr lang="en-US" altLang="zh-CN" b="1" dirty="0">
                <a:ea typeface="字酷堂清楷体" panose="02010601030101010101" pitchFamily="2" charset="-122"/>
              </a:rPr>
              <a:t> </a:t>
            </a:r>
            <a:endParaRPr lang="zh-CN" altLang="en-US" b="1" dirty="0">
              <a:ea typeface="字酷堂清楷体" panose="02010601030101010101" pitchFamily="2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024441E8-9282-8CC7-A50D-12D2C5766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410" y="4062082"/>
            <a:ext cx="8510720" cy="2441278"/>
          </a:xfrm>
          <a:prstGeom prst="rect">
            <a:avLst/>
          </a:prstGeom>
        </p:spPr>
      </p:pic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6/19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697409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-1" y="-14082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框架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方法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257556" y="747894"/>
            <a:ext cx="10364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Vector Quantized-Variational AutoEncoder (VQ-VAE): </a:t>
            </a:r>
            <a:endParaRPr lang="zh-CN" altLang="en-US" sz="2400" b="1" dirty="0">
              <a:solidFill>
                <a:srgbClr val="FF3300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4407537-ED56-12FA-9752-C7AEBFE0DF17}"/>
              </a:ext>
            </a:extLst>
          </p:cNvPr>
          <p:cNvSpPr txBox="1"/>
          <p:nvPr/>
        </p:nvSpPr>
        <p:spPr>
          <a:xfrm>
            <a:off x="359156" y="1300445"/>
            <a:ext cx="10833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ea typeface="字酷堂清楷体" panose="02010601030101010101" pitchFamily="2" charset="-122"/>
              </a:rPr>
              <a:t>VQ:  </a:t>
            </a:r>
            <a:r>
              <a:rPr lang="zh-CN" altLang="en-US" b="1" dirty="0">
                <a:ea typeface="字酷堂清楷体" panose="02010601030101010101" pitchFamily="2" charset="-122"/>
              </a:rPr>
              <a:t>指将无限、连续的编码向量映射为有限、离散的整数数字的一种技术。</a:t>
            </a:r>
            <a:r>
              <a:rPr lang="en-US" altLang="zh-CN" b="1" dirty="0">
                <a:ea typeface="字酷堂清楷体" panose="02010601030101010101" pitchFamily="2" charset="-122"/>
              </a:rPr>
              <a:t> </a:t>
            </a:r>
            <a:endParaRPr lang="zh-CN" altLang="en-US" b="1" dirty="0">
              <a:ea typeface="字酷堂清楷体" panose="02010601030101010101" pitchFamily="2" charset="-122"/>
            </a:endParaRPr>
          </a:p>
        </p:txBody>
      </p:sp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7/19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E28317C-EC86-5A8F-0E6D-049BF997FC2C}"/>
              </a:ext>
            </a:extLst>
          </p:cNvPr>
          <p:cNvSpPr txBox="1"/>
          <p:nvPr/>
        </p:nvSpPr>
        <p:spPr>
          <a:xfrm>
            <a:off x="359156" y="1786869"/>
            <a:ext cx="10833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ea typeface="字酷堂清楷体" panose="02010601030101010101" pitchFamily="2" charset="-122"/>
              </a:rPr>
              <a:t>VQ-VAE:  </a:t>
            </a:r>
            <a:r>
              <a:rPr lang="zh-CN" altLang="en-US" b="1" dirty="0">
                <a:ea typeface="字酷堂清楷体" panose="02010601030101010101" pitchFamily="2" charset="-122"/>
              </a:rPr>
              <a:t>一个带有</a:t>
            </a:r>
            <a:r>
              <a:rPr lang="en-US" altLang="zh-CN" b="1" dirty="0">
                <a:ea typeface="字酷堂清楷体" panose="02010601030101010101" pitchFamily="2" charset="-122"/>
              </a:rPr>
              <a:t>VQ</a:t>
            </a:r>
            <a:r>
              <a:rPr lang="zh-CN" altLang="en-US" b="1" dirty="0">
                <a:ea typeface="字酷堂清楷体" panose="02010601030101010101" pitchFamily="2" charset="-122"/>
              </a:rPr>
              <a:t>功能的 </a:t>
            </a:r>
            <a:r>
              <a:rPr lang="en-US" altLang="zh-CN" b="1" dirty="0">
                <a:ea typeface="字酷堂清楷体" panose="02010601030101010101" pitchFamily="2" charset="-122"/>
              </a:rPr>
              <a:t>AE</a:t>
            </a:r>
            <a:r>
              <a:rPr lang="zh-CN" altLang="en-US" b="1" dirty="0">
                <a:ea typeface="字酷堂清楷体" panose="02010601030101010101" pitchFamily="2" charset="-122"/>
              </a:rPr>
              <a:t>（</a:t>
            </a:r>
            <a:r>
              <a:rPr lang="en-US" altLang="zh-CN" b="1" dirty="0">
                <a:ea typeface="字酷堂清楷体" panose="02010601030101010101" pitchFamily="2" charset="-122"/>
              </a:rPr>
              <a:t>AutoEncoder</a:t>
            </a:r>
            <a:r>
              <a:rPr lang="zh-CN" altLang="en-US" b="1" dirty="0">
                <a:ea typeface="字酷堂清楷体" panose="02010601030101010101" pitchFamily="2" charset="-122"/>
              </a:rPr>
              <a:t>）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D7CB96E-499B-8CFD-78BC-E7605C27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1" y="2463986"/>
            <a:ext cx="7239652" cy="39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0421038-88C6-DB4D-7EBE-51AF3DEED17D}"/>
              </a:ext>
            </a:extLst>
          </p:cNvPr>
          <p:cNvSpPr txBox="1"/>
          <p:nvPr/>
        </p:nvSpPr>
        <p:spPr>
          <a:xfrm>
            <a:off x="601873" y="2296336"/>
            <a:ext cx="22556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AutoEncoder</a:t>
            </a:r>
            <a:endParaRPr lang="zh-CN" altLang="en-US" sz="2000" b="1" dirty="0">
              <a:solidFill>
                <a:srgbClr val="FF3300"/>
              </a:solidFill>
              <a:ea typeface="字酷堂清楷体" panose="02010601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52895D-AB97-7102-C686-C9CFDF6A4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030" y="3757772"/>
            <a:ext cx="5296359" cy="5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9571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-1" y="-14082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框架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方法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257556" y="747894"/>
            <a:ext cx="10364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Vector Quantized-Variational AutoEncoder (VQ-VAE): </a:t>
            </a:r>
            <a:endParaRPr lang="zh-CN" altLang="en-US" sz="2400" b="1" dirty="0">
              <a:solidFill>
                <a:srgbClr val="FF3300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4407537-ED56-12FA-9752-C7AEBFE0DF17}"/>
              </a:ext>
            </a:extLst>
          </p:cNvPr>
          <p:cNvSpPr txBox="1"/>
          <p:nvPr/>
        </p:nvSpPr>
        <p:spPr>
          <a:xfrm>
            <a:off x="359156" y="1300445"/>
            <a:ext cx="10833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ea typeface="字酷堂清楷体" panose="02010601030101010101" pitchFamily="2" charset="-122"/>
              </a:rPr>
              <a:t>VQ:  </a:t>
            </a:r>
            <a:r>
              <a:rPr lang="zh-CN" altLang="en-US" b="1" dirty="0">
                <a:ea typeface="字酷堂清楷体" panose="02010601030101010101" pitchFamily="2" charset="-122"/>
              </a:rPr>
              <a:t>指将无限、连续的编码向量映射为有限、离散的整数数字的一种技术。</a:t>
            </a:r>
            <a:r>
              <a:rPr lang="en-US" altLang="zh-CN" b="1" dirty="0">
                <a:ea typeface="字酷堂清楷体" panose="02010601030101010101" pitchFamily="2" charset="-122"/>
              </a:rPr>
              <a:t> </a:t>
            </a:r>
            <a:endParaRPr lang="zh-CN" altLang="en-US" b="1" dirty="0">
              <a:ea typeface="字酷堂清楷体" panose="02010601030101010101" pitchFamily="2" charset="-122"/>
            </a:endParaRPr>
          </a:p>
        </p:txBody>
      </p:sp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8/19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E28317C-EC86-5A8F-0E6D-049BF997FC2C}"/>
              </a:ext>
            </a:extLst>
          </p:cNvPr>
          <p:cNvSpPr txBox="1"/>
          <p:nvPr/>
        </p:nvSpPr>
        <p:spPr>
          <a:xfrm>
            <a:off x="359156" y="1786869"/>
            <a:ext cx="10833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ea typeface="字酷堂清楷体" panose="02010601030101010101" pitchFamily="2" charset="-122"/>
              </a:rPr>
              <a:t>VQ-VAE:  </a:t>
            </a:r>
            <a:r>
              <a:rPr lang="zh-CN" altLang="en-US" b="1" dirty="0">
                <a:ea typeface="字酷堂清楷体" panose="02010601030101010101" pitchFamily="2" charset="-122"/>
              </a:rPr>
              <a:t>一个带有</a:t>
            </a:r>
            <a:r>
              <a:rPr lang="en-US" altLang="zh-CN" b="1" dirty="0">
                <a:ea typeface="字酷堂清楷体" panose="02010601030101010101" pitchFamily="2" charset="-122"/>
              </a:rPr>
              <a:t>VQ</a:t>
            </a:r>
            <a:r>
              <a:rPr lang="zh-CN" altLang="en-US" b="1" dirty="0">
                <a:ea typeface="字酷堂清楷体" panose="02010601030101010101" pitchFamily="2" charset="-122"/>
              </a:rPr>
              <a:t>功能的 </a:t>
            </a:r>
            <a:r>
              <a:rPr lang="en-US" altLang="zh-CN" b="1" dirty="0">
                <a:ea typeface="字酷堂清楷体" panose="02010601030101010101" pitchFamily="2" charset="-122"/>
              </a:rPr>
              <a:t>AE</a:t>
            </a:r>
            <a:r>
              <a:rPr lang="zh-CN" altLang="en-US" b="1" dirty="0">
                <a:ea typeface="字酷堂清楷体" panose="02010601030101010101" pitchFamily="2" charset="-122"/>
              </a:rPr>
              <a:t>（</a:t>
            </a:r>
            <a:r>
              <a:rPr lang="en-US" altLang="zh-CN" b="1" dirty="0">
                <a:ea typeface="字酷堂清楷体" panose="02010601030101010101" pitchFamily="2" charset="-122"/>
              </a:rPr>
              <a:t>AutoEncoder</a:t>
            </a:r>
            <a:r>
              <a:rPr lang="zh-CN" altLang="en-US" b="1" dirty="0">
                <a:ea typeface="字酷堂清楷体" panose="02010601030101010101" pitchFamily="2" charset="-122"/>
              </a:rPr>
              <a:t>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421038-88C6-DB4D-7EBE-51AF3DEED17D}"/>
              </a:ext>
            </a:extLst>
          </p:cNvPr>
          <p:cNvSpPr txBox="1"/>
          <p:nvPr/>
        </p:nvSpPr>
        <p:spPr>
          <a:xfrm>
            <a:off x="601873" y="2296336"/>
            <a:ext cx="22556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VQ-VAE</a:t>
            </a:r>
            <a:endParaRPr lang="zh-CN" altLang="en-US" sz="2000" b="1" dirty="0">
              <a:solidFill>
                <a:srgbClr val="FF3300"/>
              </a:solidFill>
              <a:ea typeface="字酷堂清楷体" panose="02010601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BA355F1-01D3-76C1-022A-C861B1E57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44" y="2925650"/>
            <a:ext cx="4770533" cy="1844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EF6619B-D2BE-C729-D618-5F793E3E8F13}"/>
                  </a:ext>
                </a:extLst>
              </p:cNvPr>
              <p:cNvSpPr txBox="1"/>
              <p:nvPr/>
            </p:nvSpPr>
            <p:spPr>
              <a:xfrm>
                <a:off x="6039028" y="1971535"/>
                <a:ext cx="5558718" cy="4203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zh-CN" altLang="en-US" dirty="0">
                    <a:ea typeface="字酷堂清楷体" panose="02010601030101010101" pitchFamily="2" charset="-122"/>
                  </a:rPr>
                  <a:t>输入 </a:t>
                </a:r>
                <a:r>
                  <a:rPr lang="en-US" altLang="zh-CN" b="1" dirty="0">
                    <a:latin typeface="Cambria Math" panose="02040503050406030204" pitchFamily="18" charset="0"/>
                    <a:ea typeface="字酷堂清楷体" panose="02010601030101010101" pitchFamily="2" charset="-122"/>
                  </a:rPr>
                  <a:t>x </a:t>
                </a:r>
                <a:r>
                  <a:rPr lang="zh-CN" altLang="en-US" dirty="0">
                    <a:ea typeface="字酷堂清楷体" panose="02010601030101010101" pitchFamily="2" charset="-122"/>
                  </a:rPr>
                  <a:t>到</a:t>
                </a:r>
                <a:r>
                  <a:rPr lang="en-US" altLang="zh-CN" dirty="0">
                    <a:ea typeface="字酷堂清楷体" panose="02010601030101010101" pitchFamily="2" charset="-122"/>
                  </a:rPr>
                  <a:t>encoder</a:t>
                </a:r>
                <a:r>
                  <a:rPr lang="zh-CN" altLang="en-US" dirty="0">
                    <a:ea typeface="字酷堂清楷体" panose="02010601030101010101" pitchFamily="2" charset="-122"/>
                  </a:rPr>
                  <a:t>中，输出编码向量</a:t>
                </a:r>
                <a:r>
                  <a:rPr lang="zh-CN" altLang="en-US" b="1" dirty="0">
                    <a:ea typeface="字酷堂清楷体" panose="02010601030101010101" pitchFamily="2" charset="-122"/>
                  </a:rPr>
                  <a:t> </a:t>
                </a:r>
                <a:r>
                  <a:rPr lang="en-US" altLang="zh-CN" b="1" dirty="0">
                    <a:latin typeface="Cambria Math" panose="02040503050406030204" pitchFamily="18" charset="0"/>
                    <a:ea typeface="字酷堂清楷体" panose="02010601030101010101" pitchFamily="2" charset="-122"/>
                  </a:rPr>
                  <a:t>z</a:t>
                </a:r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zh-CN" altLang="en-US" dirty="0">
                    <a:ea typeface="字酷堂清楷体" panose="02010601030101010101" pitchFamily="2" charset="-122"/>
                  </a:rPr>
                  <a:t>先维护一个</a:t>
                </a:r>
                <a:r>
                  <a:rPr lang="zh-CN" altLang="en-US" b="1" dirty="0">
                    <a:solidFill>
                      <a:srgbClr val="C00000"/>
                    </a:solidFill>
                    <a:ea typeface="字酷堂清楷体" panose="02010601030101010101" pitchFamily="2" charset="-122"/>
                  </a:rPr>
                  <a:t>编码向量表</a:t>
                </a:r>
                <a:r>
                  <a:rPr lang="en-US" altLang="zh-CN" b="1" dirty="0">
                    <a:solidFill>
                      <a:srgbClr val="C00000"/>
                    </a:solidFill>
                    <a:ea typeface="字酷堂清楷体" panose="02010601030101010101" pitchFamily="2" charset="-122"/>
                  </a:rPr>
                  <a:t>Codebook</a:t>
                </a:r>
                <a:r>
                  <a:rPr lang="en-US" altLang="zh-CN" b="1" dirty="0">
                    <a:ea typeface="字酷堂清楷体" panose="02010601030101010101" pitchFamily="2" charset="-122"/>
                  </a:rPr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  <m:t>𝒆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  <m:t>𝟏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  <a:ea typeface="字酷堂清楷体" panose="02010601030101010101" pitchFamily="2" charset="-122"/>
                      </a:rPr>
                      <m:t>,</m:t>
                    </m:r>
                  </m:oMath>
                </a14:m>
                <a:r>
                  <a:rPr lang="en-US" altLang="zh-CN" b="1" dirty="0">
                    <a:ea typeface="字酷堂清楷体" panose="02010601030101010101" pitchFamily="2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  <m:t>𝒆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altLang="zh-CN" b="1" dirty="0">
                    <a:ea typeface="字酷堂清楷体" panose="02010601030101010101" pitchFamily="2" charset="-122"/>
                  </a:rPr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  <m:t>𝒆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  <m:t>𝑲</m:t>
                        </m:r>
                      </m:sub>
                    </m:sSub>
                  </m:oMath>
                </a14:m>
                <a:r>
                  <a:rPr lang="en-US" altLang="zh-CN" b="1" dirty="0">
                    <a:ea typeface="字酷堂清楷体" panose="02010601030101010101" pitchFamily="2" charset="-122"/>
                  </a:rPr>
                  <a:t>}</a:t>
                </a:r>
                <a:r>
                  <a:rPr lang="en-US" altLang="zh-CN" dirty="0">
                    <a:ea typeface="字酷堂清楷体" panose="02010601030101010101" pitchFamily="2" charset="-122"/>
                  </a:rPr>
                  <a:t>, </a:t>
                </a:r>
                <a:r>
                  <a:rPr lang="zh-CN" altLang="en-US" dirty="0">
                    <a:ea typeface="字酷堂清楷体" panose="02010601030101010101" pitchFamily="2" charset="-122"/>
                  </a:rPr>
                  <a:t>从中选择与</a:t>
                </a:r>
                <a:r>
                  <a:rPr lang="en-US" altLang="zh-CN" dirty="0">
                    <a:latin typeface="Cambria Math" panose="02040503050406030204" pitchFamily="18" charset="0"/>
                    <a:ea typeface="字酷堂清楷体" panose="02010601030101010101" pitchFamily="2" charset="-122"/>
                  </a:rPr>
                  <a:t>z </a:t>
                </a:r>
                <a:r>
                  <a:rPr lang="zh-CN" altLang="en-US" b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字酷堂清楷体" panose="02010601030101010101" pitchFamily="2" charset="-122"/>
                  </a:rPr>
                  <a:t>最相近</a:t>
                </a:r>
                <a:r>
                  <a:rPr lang="zh-CN" altLang="en-US" dirty="0">
                    <a:latin typeface="Cambria Math" panose="02040503050406030204" pitchFamily="18" charset="0"/>
                    <a:ea typeface="字酷堂清楷体" panose="02010601030101010101" pitchFamily="2" charset="-122"/>
                  </a:rPr>
                  <a:t>的一个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  <m:t>𝒆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zh-CN" altLang="en-US" dirty="0">
                    <a:ea typeface="字酷堂清楷体" panose="02010601030101010101" pitchFamily="2" charset="-122"/>
                  </a:rPr>
                  <a:t>送入到</a:t>
                </a:r>
                <a:r>
                  <a:rPr lang="en-US" altLang="zh-CN" dirty="0">
                    <a:ea typeface="字酷堂清楷体" panose="02010601030101010101" pitchFamily="2" charset="-122"/>
                  </a:rPr>
                  <a:t>decoder</a:t>
                </a:r>
                <a:r>
                  <a:rPr lang="zh-CN" altLang="en-US" dirty="0">
                    <a:ea typeface="字酷堂清楷体" panose="02010601030101010101" pitchFamily="2" charset="-122"/>
                  </a:rPr>
                  <a:t>中进行重构 </a:t>
                </a:r>
                <a:r>
                  <a:rPr lang="en-US" altLang="zh-CN" b="1" dirty="0">
                    <a:latin typeface="Cambria Math" panose="02040503050406030204" pitchFamily="18" charset="0"/>
                    <a:ea typeface="字酷堂清楷体" panose="02010601030101010101" pitchFamily="2" charset="-122"/>
                  </a:rPr>
                  <a:t>x</a:t>
                </a:r>
                <a:r>
                  <a:rPr lang="zh-CN" altLang="en-US" dirty="0">
                    <a:latin typeface="Cambria Math" panose="02040503050406030204" pitchFamily="18" charset="0"/>
                    <a:ea typeface="字酷堂清楷体" panose="02010601030101010101" pitchFamily="2" charset="-122"/>
                  </a:rPr>
                  <a:t>。</a:t>
                </a:r>
                <a:endParaRPr lang="en-US" altLang="zh-CN" dirty="0">
                  <a:latin typeface="Cambria Math" panose="02040503050406030204" pitchFamily="18" charset="0"/>
                  <a:ea typeface="字酷堂清楷体" panose="02010601030101010101" pitchFamily="2" charset="-122"/>
                </a:endParaRPr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zh-CN" altLang="en-US" dirty="0">
                    <a:ea typeface="字酷堂清楷体" panose="02010601030101010101" pitchFamily="2" charset="-122"/>
                  </a:rPr>
                  <a:t>由于</a:t>
                </a:r>
                <a:r>
                  <a:rPr lang="zh-CN" altLang="en-US" b="1" dirty="0">
                    <a:solidFill>
                      <a:srgbClr val="C00000"/>
                    </a:solidFill>
                    <a:ea typeface="字酷堂清楷体" panose="02010601030101010101" pitchFamily="2" charset="-122"/>
                  </a:rPr>
                  <a:t>编码表是有限的</a:t>
                </a:r>
                <a:r>
                  <a:rPr lang="zh-CN" altLang="en-US" dirty="0">
                    <a:ea typeface="字酷堂清楷体" panose="02010601030101010101" pitchFamily="2" charset="-122"/>
                  </a:rPr>
                  <a:t>，所以我们也可以将实际的编码结果理解为一个整数</a:t>
                </a:r>
                <a:r>
                  <a:rPr lang="en-US" altLang="zh-CN" dirty="0">
                    <a:ea typeface="字酷堂清楷体" panose="02010601030101010101" pitchFamily="2" charset="-122"/>
                  </a:rPr>
                  <a:t>(</a:t>
                </a:r>
                <a:r>
                  <a:rPr lang="zh-CN" altLang="en-US" dirty="0">
                    <a:ea typeface="字酷堂清楷体" panose="02010601030101010101" pitchFamily="2" charset="-122"/>
                  </a:rPr>
                  <a:t>即与</a:t>
                </a:r>
                <a:r>
                  <a:rPr lang="en-US" altLang="zh-CN" b="1" dirty="0">
                    <a:latin typeface="Cambria Math" panose="02040503050406030204" pitchFamily="18" charset="0"/>
                    <a:ea typeface="字酷堂清楷体" panose="02010601030101010101" pitchFamily="2" charset="-122"/>
                  </a:rPr>
                  <a:t>z</a:t>
                </a:r>
                <a:r>
                  <a:rPr lang="zh-CN" altLang="en-US" dirty="0">
                    <a:latin typeface="Cambria Math" panose="02040503050406030204" pitchFamily="18" charset="0"/>
                    <a:ea typeface="字酷堂清楷体" panose="02010601030101010101" pitchFamily="2" charset="-122"/>
                  </a:rPr>
                  <a:t>最相近的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  <m:t>𝒆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zh-CN" altLang="en-US" dirty="0">
                    <a:ea typeface="字酷堂清楷体" panose="02010601030101010101" pitchFamily="2" charset="-122"/>
                  </a:rPr>
                  <a:t>的</a:t>
                </a:r>
                <a:r>
                  <a:rPr lang="en-US" altLang="zh-CN" b="1" i="1" dirty="0">
                    <a:latin typeface="Cambria Math" panose="02040503050406030204" pitchFamily="18" charset="0"/>
                    <a:ea typeface="字酷堂清楷体" panose="02010601030101010101" pitchFamily="2" charset="-122"/>
                  </a:rPr>
                  <a:t>k</a:t>
                </a:r>
                <a:r>
                  <a:rPr lang="en-US" altLang="zh-CN" dirty="0">
                    <a:ea typeface="字酷堂清楷体" panose="02010601030101010101" pitchFamily="2" charset="-122"/>
                  </a:rPr>
                  <a:t>.)</a:t>
                </a:r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en-US" altLang="zh-CN" dirty="0">
                    <a:ea typeface="字酷堂清楷体" panose="02010601030101010101" pitchFamily="2" charset="-122"/>
                  </a:rPr>
                  <a:t>Sg: stop gradient </a:t>
                </a:r>
                <a:r>
                  <a:rPr lang="zh-CN" altLang="en-US" dirty="0">
                    <a:ea typeface="字酷堂清楷体" panose="02010601030101010101" pitchFamily="2" charset="-122"/>
                  </a:rPr>
                  <a:t>操作；经过</a:t>
                </a:r>
                <a:r>
                  <a:rPr lang="en-US" altLang="zh-CN" dirty="0">
                    <a:ea typeface="字酷堂清楷体" panose="02010601030101010101" pitchFamily="2" charset="-122"/>
                  </a:rPr>
                  <a:t>sg</a:t>
                </a:r>
                <a:r>
                  <a:rPr lang="zh-CN" altLang="en-US" dirty="0">
                    <a:ea typeface="字酷堂清楷体" panose="02010601030101010101" pitchFamily="2" charset="-122"/>
                  </a:rPr>
                  <a:t>的输入，会保持同样的输出，但梯度被强迫为零。</a:t>
                </a:r>
                <a:endParaRPr lang="en-US" altLang="zh-CN" dirty="0">
                  <a:ea typeface="字酷堂清楷体" panose="02010601030101010101" pitchFamily="2" charset="-122"/>
                </a:endParaRPr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zh-CN" altLang="en-US" dirty="0">
                    <a:ea typeface="字酷堂清楷体" panose="02010601030101010101" pitchFamily="2" charset="-122"/>
                  </a:rPr>
                  <a:t>为了梯度的合理性，同时也为了优化编码表，而且主要用来优化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  <m:t>𝒆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字酷堂清楷体" panose="02010601030101010101" pitchFamily="2" charset="-122"/>
                          </a:rPr>
                          <m:t>𝒌</m:t>
                        </m:r>
                      </m:sub>
                    </m:sSub>
                  </m:oMath>
                </a14:m>
                <a:endParaRPr lang="en-US" altLang="zh-CN" dirty="0">
                  <a:ea typeface="字酷堂清楷体" panose="02010601030101010101" pitchFamily="2" charset="-122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EF6619B-D2BE-C729-D618-5F793E3E8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028" y="1971535"/>
                <a:ext cx="5558718" cy="4203651"/>
              </a:xfrm>
              <a:prstGeom prst="rect">
                <a:avLst/>
              </a:prstGeom>
              <a:blipFill>
                <a:blip r:embed="rId5"/>
                <a:stretch>
                  <a:fillRect l="-658" r="-877" b="-11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A51C8D32-591E-552D-7BC8-3B48901C48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252" r="73951"/>
          <a:stretch/>
        </p:blipFill>
        <p:spPr>
          <a:xfrm>
            <a:off x="1049865" y="5468842"/>
            <a:ext cx="2216996" cy="84828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E2CD54-437F-DA44-C664-B90955FFA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6520" y="4971303"/>
            <a:ext cx="2110923" cy="33530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5465805-12FD-6EB6-EE74-360B43960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1135" y="5763841"/>
            <a:ext cx="1104996" cy="36579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FDD303A-BAB7-437F-2788-97D5421C3A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8069" y="5745744"/>
            <a:ext cx="2842506" cy="41151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CC3798-2138-E0B9-0D4A-67BD40D477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865" y="4911413"/>
            <a:ext cx="3132091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7192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-1" y="-14082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框架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方法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257556" y="747894"/>
            <a:ext cx="10364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VQGraph</a:t>
            </a:r>
            <a:endParaRPr lang="zh-CN" altLang="en-US" sz="2400" b="1" dirty="0">
              <a:solidFill>
                <a:srgbClr val="FF3300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9/19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884CEF1-9558-44B0-438A-8734080F312A}"/>
              </a:ext>
            </a:extLst>
          </p:cNvPr>
          <p:cNvSpPr txBox="1"/>
          <p:nvPr/>
        </p:nvSpPr>
        <p:spPr>
          <a:xfrm>
            <a:off x="358719" y="1263463"/>
            <a:ext cx="9355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ea typeface="字酷堂清楷体" panose="02010601030101010101" pitchFamily="2" charset="-122"/>
              </a:rPr>
              <a:t>Exploring the potential of </a:t>
            </a:r>
            <a:r>
              <a:rPr lang="en-US" altLang="zh-CN" b="1" dirty="0">
                <a:solidFill>
                  <a:srgbClr val="FF0000"/>
                </a:solidFill>
                <a:ea typeface="字酷堂清楷体" panose="02010601030101010101" pitchFamily="2" charset="-122"/>
              </a:rPr>
              <a:t>VQ-VAE</a:t>
            </a:r>
            <a:r>
              <a:rPr lang="en-US" altLang="zh-CN" b="1" dirty="0">
                <a:ea typeface="字酷堂清楷体" panose="02010601030101010101" pitchFamily="2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ea typeface="字酷堂清楷体" panose="02010601030101010101" pitchFamily="2" charset="-122"/>
              </a:rPr>
              <a:t>for representing discrete graph-structured data</a:t>
            </a:r>
            <a:endParaRPr lang="zh-CN" altLang="en-US" b="1" dirty="0">
              <a:solidFill>
                <a:srgbClr val="FF0000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0CBC53-D1CF-C563-F193-FAE9D20EAC1B}"/>
              </a:ext>
            </a:extLst>
          </p:cNvPr>
          <p:cNvSpPr txBox="1"/>
          <p:nvPr/>
        </p:nvSpPr>
        <p:spPr>
          <a:xfrm>
            <a:off x="358719" y="1714099"/>
            <a:ext cx="8989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  <a:ea typeface="字酷堂清楷体" panose="02010601030101010101" pitchFamily="2" charset="-122"/>
              </a:rPr>
              <a:t>Goal: </a:t>
            </a:r>
            <a:r>
              <a:rPr lang="zh-CN" altLang="en-US" b="1" dirty="0">
                <a:ea typeface="字酷堂清楷体" panose="02010601030101010101" pitchFamily="2" charset="-122"/>
              </a:rPr>
              <a:t>facilitating effective structure-aware GNN-to-MLP distillation.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556EAEFA-E47A-B006-4675-C200D7D7B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30" y="2185304"/>
            <a:ext cx="7950535" cy="4069172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517F8FC1-B183-94A5-986D-AE7E7C91AADB}"/>
              </a:ext>
            </a:extLst>
          </p:cNvPr>
          <p:cNvSpPr txBox="1"/>
          <p:nvPr/>
        </p:nvSpPr>
        <p:spPr>
          <a:xfrm>
            <a:off x="9093048" y="2397959"/>
            <a:ext cx="298522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b="1" dirty="0">
                <a:ea typeface="字酷堂清楷体" panose="02010601030101010101" pitchFamily="2" charset="-122"/>
              </a:rPr>
              <a:t>How to pretrain GNN and Codebook and how to get </a:t>
            </a:r>
            <a:r>
              <a:rPr lang="en-US" altLang="zh-CN" b="1" dirty="0">
                <a:solidFill>
                  <a:srgbClr val="FF0000"/>
                </a:solidFill>
                <a:ea typeface="字酷堂清楷体" panose="02010601030101010101" pitchFamily="2" charset="-122"/>
              </a:rPr>
              <a:t>structure-labeled</a:t>
            </a:r>
            <a:r>
              <a:rPr lang="en-US" altLang="zh-CN" b="1" dirty="0">
                <a:ea typeface="字酷堂清楷体" panose="02010601030101010101" pitchFamily="2" charset="-122"/>
              </a:rPr>
              <a:t> codebook</a:t>
            </a:r>
          </a:p>
          <a:p>
            <a:pPr marL="342900" indent="-342900">
              <a:buAutoNum type="arabicPeriod"/>
            </a:pPr>
            <a:endParaRPr lang="en-US" altLang="zh-CN" b="1" dirty="0">
              <a:ea typeface="字酷堂清楷体" panose="02010601030101010101" pitchFamily="2" charset="-122"/>
            </a:endParaRPr>
          </a:p>
          <a:p>
            <a:pPr marL="342900" indent="-342900">
              <a:buAutoNum type="arabicPeriod"/>
            </a:pPr>
            <a:endParaRPr lang="en-US" altLang="zh-CN" b="1" dirty="0">
              <a:ea typeface="字酷堂清楷体" panose="02010601030101010101" pitchFamily="2" charset="-122"/>
            </a:endParaRPr>
          </a:p>
          <a:p>
            <a:pPr marL="342900" indent="-342900">
              <a:buAutoNum type="arabicPeriod"/>
            </a:pPr>
            <a:r>
              <a:rPr lang="en-US" altLang="zh-CN" b="1" dirty="0">
                <a:ea typeface="字酷堂清楷体" panose="02010601030101010101" pitchFamily="2" charset="-122"/>
              </a:rPr>
              <a:t>How to teach MLP from GNN and Codebook.</a:t>
            </a:r>
            <a:endParaRPr lang="zh-CN" altLang="en-US" b="1" dirty="0">
              <a:ea typeface="字酷堂清楷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257845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0" y="5023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框架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方法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257556" y="747894"/>
            <a:ext cx="10364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VQGraph</a:t>
            </a:r>
            <a:endParaRPr lang="zh-CN" altLang="en-US" sz="2400" b="1" dirty="0">
              <a:solidFill>
                <a:srgbClr val="FF3300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10/19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0CBC53-D1CF-C563-F193-FAE9D20EAC1B}"/>
              </a:ext>
            </a:extLst>
          </p:cNvPr>
          <p:cNvSpPr txBox="1"/>
          <p:nvPr/>
        </p:nvSpPr>
        <p:spPr>
          <a:xfrm>
            <a:off x="437159" y="1297458"/>
            <a:ext cx="11272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ea typeface="字酷堂清楷体" panose="02010601030101010101" pitchFamily="2" charset="-122"/>
              </a:rPr>
              <a:t>1. How to pretrain GNN and Codebook in first stage and how to get </a:t>
            </a:r>
            <a:r>
              <a:rPr lang="en-US" altLang="zh-CN" b="1" dirty="0">
                <a:solidFill>
                  <a:srgbClr val="FF0000"/>
                </a:solidFill>
                <a:ea typeface="字酷堂清楷体" panose="02010601030101010101" pitchFamily="2" charset="-122"/>
              </a:rPr>
              <a:t>structure-labeled</a:t>
            </a:r>
            <a:r>
              <a:rPr lang="en-US" altLang="zh-CN" b="1" dirty="0">
                <a:ea typeface="字酷堂清楷体" panose="02010601030101010101" pitchFamily="2" charset="-122"/>
              </a:rPr>
              <a:t> codebook.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556EAEFA-E47A-B006-4675-C200D7D7BA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047"/>
          <a:stretch/>
        </p:blipFill>
        <p:spPr>
          <a:xfrm>
            <a:off x="786401" y="2347314"/>
            <a:ext cx="7950535" cy="252097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FED5B7C-A5F7-803F-BAA0-E225EF4EC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092" y="5268100"/>
            <a:ext cx="3296735" cy="68461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F11080E-170B-5C48-0F45-663F132C1406}"/>
              </a:ext>
            </a:extLst>
          </p:cNvPr>
          <p:cNvSpPr txBox="1"/>
          <p:nvPr/>
        </p:nvSpPr>
        <p:spPr>
          <a:xfrm>
            <a:off x="703584" y="1786869"/>
            <a:ext cx="2733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  <a:ea typeface="字酷堂清楷体" panose="02010601030101010101" pitchFamily="2" charset="-122"/>
              </a:rPr>
              <a:t>Graph Reconstruction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FEA18BA-4F13-0B29-ECAD-C656DA816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551" y="5268100"/>
            <a:ext cx="7950536" cy="684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DC33D0B-F757-E011-6346-1E760B5AA197}"/>
                  </a:ext>
                </a:extLst>
              </p:cNvPr>
              <p:cNvSpPr txBox="1"/>
              <p:nvPr/>
            </p:nvSpPr>
            <p:spPr>
              <a:xfrm>
                <a:off x="8908576" y="2108664"/>
                <a:ext cx="1859996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𝒱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…,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DC33D0B-F757-E011-6346-1E760B5AA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8576" y="2108664"/>
                <a:ext cx="1859996" cy="289182"/>
              </a:xfrm>
              <a:prstGeom prst="rect">
                <a:avLst/>
              </a:prstGeom>
              <a:blipFill>
                <a:blip r:embed="rId7"/>
                <a:stretch>
                  <a:fillRect l="-656" t="-2128" r="-2951" b="-34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7CC269F-93FF-107E-CD70-D0EC91980342}"/>
                  </a:ext>
                </a:extLst>
              </p:cNvPr>
              <p:cNvSpPr txBox="1"/>
              <p:nvPr/>
            </p:nvSpPr>
            <p:spPr>
              <a:xfrm>
                <a:off x="8989077" y="3299529"/>
                <a:ext cx="1742978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…,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7CC269F-93FF-107E-CD70-D0EC91980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077" y="3299529"/>
                <a:ext cx="1742978" cy="289182"/>
              </a:xfrm>
              <a:prstGeom prst="rect">
                <a:avLst/>
              </a:prstGeom>
              <a:blipFill>
                <a:blip r:embed="rId8"/>
                <a:stretch>
                  <a:fillRect l="-2797" r="-4196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6E377C55-4574-79F5-1982-E837E36FC8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6582" y="3901351"/>
            <a:ext cx="2697714" cy="411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F5D6B59-68BD-7ED2-BC0E-327EAED45EB2}"/>
                  </a:ext>
                </a:extLst>
              </p:cNvPr>
              <p:cNvSpPr txBox="1"/>
              <p:nvPr/>
            </p:nvSpPr>
            <p:spPr>
              <a:xfrm>
                <a:off x="8939994" y="2744357"/>
                <a:ext cx="1841145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…,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F5D6B59-68BD-7ED2-BC0E-327EAED45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994" y="2744357"/>
                <a:ext cx="1841145" cy="289182"/>
              </a:xfrm>
              <a:prstGeom prst="rect">
                <a:avLst/>
              </a:prstGeom>
              <a:blipFill>
                <a:blip r:embed="rId10"/>
                <a:stretch>
                  <a:fillRect l="-2649" r="-3974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F1CC956E-D8DC-B075-17CC-C3B5774D122C}"/>
              </a:ext>
            </a:extLst>
          </p:cNvPr>
          <p:cNvCxnSpPr/>
          <p:nvPr/>
        </p:nvCxnSpPr>
        <p:spPr>
          <a:xfrm>
            <a:off x="9838574" y="2414995"/>
            <a:ext cx="0" cy="293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91846260-1DD1-CBB2-0C3B-36EF0BDA2349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860566" y="3033539"/>
            <a:ext cx="0" cy="265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46773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0" y="5023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框架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方法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257556" y="747894"/>
            <a:ext cx="10364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VQGraph</a:t>
            </a:r>
            <a:endParaRPr lang="zh-CN" altLang="en-US" sz="2400" b="1" dirty="0">
              <a:solidFill>
                <a:srgbClr val="FF3300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11/19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0CBC53-D1CF-C563-F193-FAE9D20EAC1B}"/>
              </a:ext>
            </a:extLst>
          </p:cNvPr>
          <p:cNvSpPr txBox="1"/>
          <p:nvPr/>
        </p:nvSpPr>
        <p:spPr>
          <a:xfrm>
            <a:off x="437159" y="1297458"/>
            <a:ext cx="11272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ea typeface="字酷堂清楷体" panose="02010601030101010101" pitchFamily="2" charset="-122"/>
              </a:rPr>
              <a:t>2.  How to teach MLP from GNN and Codebook.</a:t>
            </a:r>
            <a:endParaRPr lang="zh-CN" altLang="en-US" b="1" dirty="0">
              <a:ea typeface="字酷堂清楷体" panose="02010601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75294F9-E1C7-A26E-D52F-4AD7FEC6C6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5" t="4687"/>
          <a:stretch/>
        </p:blipFill>
        <p:spPr>
          <a:xfrm>
            <a:off x="8821904" y="5263749"/>
            <a:ext cx="3330801" cy="4502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26F01B1-EC3B-DD22-54B5-BA8F74D3B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274" y="1929203"/>
            <a:ext cx="2819644" cy="49534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084839-FAEB-B792-2D86-A82CEE182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274" y="2667641"/>
            <a:ext cx="2697714" cy="42675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201DBFD-112A-C224-CEF9-D2FEA8565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8274" y="3268559"/>
            <a:ext cx="3124471" cy="34293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B95F868-8BF8-6427-D264-57AE2565C3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1493"/>
          <a:stretch/>
        </p:blipFill>
        <p:spPr>
          <a:xfrm>
            <a:off x="8828274" y="3887671"/>
            <a:ext cx="1857923" cy="34293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BE3A9E-8005-73A9-D437-A68AE41FA6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5088" y="5996332"/>
            <a:ext cx="5529095" cy="43548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B3BEFDD-C7BE-0421-82CD-FEE5B85383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48" y="1796975"/>
            <a:ext cx="7950535" cy="406917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9D0E41D-7CA1-ED68-6BF3-7BCC61B5B5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536"/>
          <a:stretch/>
        </p:blipFill>
        <p:spPr>
          <a:xfrm>
            <a:off x="8829937" y="4331433"/>
            <a:ext cx="1856260" cy="34293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4674275-50D2-3F6D-815D-9BFADE2A25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759"/>
          <a:stretch/>
        </p:blipFill>
        <p:spPr>
          <a:xfrm>
            <a:off x="8828274" y="4771723"/>
            <a:ext cx="723454" cy="40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3823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2A2E5AB2-7825-4EA6-A507-697EBAFBF504}"/>
              </a:ext>
            </a:extLst>
          </p:cNvPr>
          <p:cNvGrpSpPr/>
          <p:nvPr/>
        </p:nvGrpSpPr>
        <p:grpSpPr>
          <a:xfrm>
            <a:off x="1838325" y="-837385"/>
            <a:ext cx="8515350" cy="8532770"/>
            <a:chOff x="6837615" y="1057276"/>
            <a:chExt cx="4768950" cy="477870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A9CC38F-BEC3-4F83-AED5-08A956F05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0647"/>
                      </a14:imgEffect>
                      <a14:imgEffect>
                        <a14:saturation sat="1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683" y="1057276"/>
              <a:ext cx="4760882" cy="4768950"/>
            </a:xfrm>
            <a:prstGeom prst="rect">
              <a:avLst/>
            </a:prstGeom>
          </p:spPr>
        </p:pic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079AEAA-8B63-40DF-A5CD-E1AA175F3CA4}"/>
                </a:ext>
              </a:extLst>
            </p:cNvPr>
            <p:cNvSpPr/>
            <p:nvPr/>
          </p:nvSpPr>
          <p:spPr>
            <a:xfrm>
              <a:off x="6837615" y="1067032"/>
              <a:ext cx="4768950" cy="476895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/>
                </a:solidFill>
              </a:endParaRPr>
            </a:p>
          </p:txBody>
        </p:sp>
      </p:grp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D3B07095-E7FD-4CEE-924F-1F26B74BAA13}"/>
              </a:ext>
            </a:extLst>
          </p:cNvPr>
          <p:cNvSpPr/>
          <p:nvPr/>
        </p:nvSpPr>
        <p:spPr>
          <a:xfrm>
            <a:off x="0" y="1475509"/>
            <a:ext cx="1524001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3">
            <a:extLst>
              <a:ext uri="{FF2B5EF4-FFF2-40B4-BE49-F238E27FC236}">
                <a16:creationId xmlns:a16="http://schemas.microsoft.com/office/drawing/2014/main" id="{DD9BE845-CB14-4DCA-9E54-072192661748}"/>
              </a:ext>
            </a:extLst>
          </p:cNvPr>
          <p:cNvSpPr/>
          <p:nvPr/>
        </p:nvSpPr>
        <p:spPr>
          <a:xfrm rot="10800000">
            <a:off x="10667999" y="3401292"/>
            <a:ext cx="1524001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3">
            <a:extLst>
              <a:ext uri="{FF2B5EF4-FFF2-40B4-BE49-F238E27FC236}">
                <a16:creationId xmlns:a16="http://schemas.microsoft.com/office/drawing/2014/main" id="{FE949FCC-DD12-4B9E-8479-DEC378044033}"/>
              </a:ext>
            </a:extLst>
          </p:cNvPr>
          <p:cNvSpPr/>
          <p:nvPr/>
        </p:nvSpPr>
        <p:spPr>
          <a:xfrm flipH="1">
            <a:off x="10668000" y="1443180"/>
            <a:ext cx="1524000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3">
            <a:extLst>
              <a:ext uri="{FF2B5EF4-FFF2-40B4-BE49-F238E27FC236}">
                <a16:creationId xmlns:a16="http://schemas.microsoft.com/office/drawing/2014/main" id="{90AD630D-B0B7-47D8-A10A-3BED0B5FD8E9}"/>
              </a:ext>
            </a:extLst>
          </p:cNvPr>
          <p:cNvSpPr/>
          <p:nvPr/>
        </p:nvSpPr>
        <p:spPr>
          <a:xfrm rot="10800000" flipH="1">
            <a:off x="1" y="3442856"/>
            <a:ext cx="1524000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9E887AB3-C55A-4EEC-BFAA-C9E20E4A4A16}"/>
              </a:ext>
            </a:extLst>
          </p:cNvPr>
          <p:cNvSpPr/>
          <p:nvPr/>
        </p:nvSpPr>
        <p:spPr>
          <a:xfrm rot="19797916" flipH="1">
            <a:off x="1616431" y="1790628"/>
            <a:ext cx="570172" cy="1805520"/>
          </a:xfrm>
          <a:custGeom>
            <a:avLst/>
            <a:gdLst>
              <a:gd name="connsiteX0" fmla="*/ 0 w 543942"/>
              <a:gd name="connsiteY0" fmla="*/ 1555639 h 1555639"/>
              <a:gd name="connsiteX1" fmla="*/ 135986 w 543942"/>
              <a:gd name="connsiteY1" fmla="*/ 0 h 1555639"/>
              <a:gd name="connsiteX2" fmla="*/ 543942 w 543942"/>
              <a:gd name="connsiteY2" fmla="*/ 0 h 1555639"/>
              <a:gd name="connsiteX3" fmla="*/ 407957 w 543942"/>
              <a:gd name="connsiteY3" fmla="*/ 1555639 h 1555639"/>
              <a:gd name="connsiteX4" fmla="*/ 0 w 543942"/>
              <a:gd name="connsiteY4" fmla="*/ 1555639 h 1555639"/>
              <a:gd name="connsiteX0" fmla="*/ 0 w 570172"/>
              <a:gd name="connsiteY0" fmla="*/ 1805520 h 1805520"/>
              <a:gd name="connsiteX1" fmla="*/ 162216 w 570172"/>
              <a:gd name="connsiteY1" fmla="*/ 0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49853 w 570172"/>
              <a:gd name="connsiteY1" fmla="*/ 273872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31361 w 570172"/>
              <a:gd name="connsiteY1" fmla="*/ 241888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172" h="1805520">
                <a:moveTo>
                  <a:pt x="0" y="1805520"/>
                </a:moveTo>
                <a:lnTo>
                  <a:pt x="131361" y="241888"/>
                </a:lnTo>
                <a:lnTo>
                  <a:pt x="570172" y="0"/>
                </a:lnTo>
                <a:lnTo>
                  <a:pt x="434187" y="1555639"/>
                </a:lnTo>
                <a:lnTo>
                  <a:pt x="0" y="180552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平行四边形 7">
            <a:extLst>
              <a:ext uri="{FF2B5EF4-FFF2-40B4-BE49-F238E27FC236}">
                <a16:creationId xmlns:a16="http://schemas.microsoft.com/office/drawing/2014/main" id="{0EB385C5-944E-4B55-91C1-9DD6A0308383}"/>
              </a:ext>
            </a:extLst>
          </p:cNvPr>
          <p:cNvSpPr/>
          <p:nvPr/>
        </p:nvSpPr>
        <p:spPr>
          <a:xfrm rot="19797916" flipH="1">
            <a:off x="10005399" y="3203792"/>
            <a:ext cx="570172" cy="1805520"/>
          </a:xfrm>
          <a:custGeom>
            <a:avLst/>
            <a:gdLst>
              <a:gd name="connsiteX0" fmla="*/ 0 w 543942"/>
              <a:gd name="connsiteY0" fmla="*/ 1555639 h 1555639"/>
              <a:gd name="connsiteX1" fmla="*/ 135986 w 543942"/>
              <a:gd name="connsiteY1" fmla="*/ 0 h 1555639"/>
              <a:gd name="connsiteX2" fmla="*/ 543942 w 543942"/>
              <a:gd name="connsiteY2" fmla="*/ 0 h 1555639"/>
              <a:gd name="connsiteX3" fmla="*/ 407957 w 543942"/>
              <a:gd name="connsiteY3" fmla="*/ 1555639 h 1555639"/>
              <a:gd name="connsiteX4" fmla="*/ 0 w 543942"/>
              <a:gd name="connsiteY4" fmla="*/ 1555639 h 1555639"/>
              <a:gd name="connsiteX0" fmla="*/ 0 w 570172"/>
              <a:gd name="connsiteY0" fmla="*/ 1805520 h 1805520"/>
              <a:gd name="connsiteX1" fmla="*/ 162216 w 570172"/>
              <a:gd name="connsiteY1" fmla="*/ 0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49853 w 570172"/>
              <a:gd name="connsiteY1" fmla="*/ 273872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31361 w 570172"/>
              <a:gd name="connsiteY1" fmla="*/ 241888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172" h="1805520">
                <a:moveTo>
                  <a:pt x="0" y="1805520"/>
                </a:moveTo>
                <a:lnTo>
                  <a:pt x="131361" y="241888"/>
                </a:lnTo>
                <a:lnTo>
                  <a:pt x="570172" y="0"/>
                </a:lnTo>
                <a:lnTo>
                  <a:pt x="434187" y="1555639"/>
                </a:lnTo>
                <a:lnTo>
                  <a:pt x="0" y="1805520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10D29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95D434A-CDBA-40A9-AC78-E33F33CBC6E5}"/>
              </a:ext>
            </a:extLst>
          </p:cNvPr>
          <p:cNvSpPr txBox="1"/>
          <p:nvPr/>
        </p:nvSpPr>
        <p:spPr>
          <a:xfrm>
            <a:off x="4143629" y="3530665"/>
            <a:ext cx="3904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实验</a:t>
            </a:r>
            <a:r>
              <a:rPr lang="zh-CN" altLang="en-US" sz="2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分析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2B7094D-E11C-4082-BC53-82E559A79AF8}"/>
              </a:ext>
            </a:extLst>
          </p:cNvPr>
          <p:cNvSpPr txBox="1"/>
          <p:nvPr/>
        </p:nvSpPr>
        <p:spPr>
          <a:xfrm>
            <a:off x="4584927" y="2908775"/>
            <a:ext cx="3022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>
                <a:latin typeface="方正大黑简体" panose="03000509000000000000" pitchFamily="65" charset="-122"/>
                <a:ea typeface="方正大黑简体" panose="03000509000000000000" pitchFamily="65" charset="-122"/>
              </a:rPr>
              <a:t>PART 3</a:t>
            </a:r>
            <a:endParaRPr lang="zh-CN" altLang="en-US" sz="2800" b="1" dirty="0"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91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0" y="5023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实验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分析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257556" y="747894"/>
            <a:ext cx="10364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 b="1" dirty="0">
                <a:solidFill>
                  <a:srgbClr val="7F35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zh-CN" altLang="en-US" sz="2000" b="1" dirty="0">
              <a:solidFill>
                <a:srgbClr val="7F35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12/19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0CBC53-D1CF-C563-F193-FAE9D20EAC1B}"/>
              </a:ext>
            </a:extLst>
          </p:cNvPr>
          <p:cNvSpPr txBox="1"/>
          <p:nvPr/>
        </p:nvSpPr>
        <p:spPr>
          <a:xfrm>
            <a:off x="437159" y="1297458"/>
            <a:ext cx="11272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Datasets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CFDD02D-70E8-AE58-BDC2-A9547F8A6151}"/>
              </a:ext>
            </a:extLst>
          </p:cNvPr>
          <p:cNvGrpSpPr/>
          <p:nvPr/>
        </p:nvGrpSpPr>
        <p:grpSpPr>
          <a:xfrm>
            <a:off x="1729683" y="1295514"/>
            <a:ext cx="6447079" cy="3040644"/>
            <a:chOff x="1164156" y="1816243"/>
            <a:chExt cx="6447079" cy="3040644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8AFCE5D-028F-156D-3EF2-7C1BFA372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156" y="1816244"/>
              <a:ext cx="6447079" cy="3040643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E97160F-1E2F-85C8-EBB1-3754FB8F4BCB}"/>
                </a:ext>
              </a:extLst>
            </p:cNvPr>
            <p:cNvSpPr/>
            <p:nvPr/>
          </p:nvSpPr>
          <p:spPr>
            <a:xfrm>
              <a:off x="1164156" y="1816243"/>
              <a:ext cx="6447079" cy="3040643"/>
            </a:xfrm>
            <a:prstGeom prst="rect">
              <a:avLst/>
            </a:prstGeom>
            <a:solidFill>
              <a:schemeClr val="bg2">
                <a:lumMod val="7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48C2CFE-1954-4BE1-FC6A-8F4F9FD7B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023" y="4747805"/>
            <a:ext cx="4732307" cy="154574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8E278F2-596E-CCC9-338B-4FF7A75468DF}"/>
              </a:ext>
            </a:extLst>
          </p:cNvPr>
          <p:cNvSpPr txBox="1"/>
          <p:nvPr/>
        </p:nvSpPr>
        <p:spPr>
          <a:xfrm>
            <a:off x="477960" y="4259958"/>
            <a:ext cx="1412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Baselines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052C74C-D0CD-2A69-05B6-3267DD3238B0}"/>
              </a:ext>
            </a:extLst>
          </p:cNvPr>
          <p:cNvSpPr txBox="1"/>
          <p:nvPr/>
        </p:nvSpPr>
        <p:spPr>
          <a:xfrm>
            <a:off x="3655614" y="4283411"/>
            <a:ext cx="918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ea typeface="字酷堂清楷体" panose="02010601030101010101" pitchFamily="2" charset="-122"/>
              </a:rPr>
              <a:t>GLNN </a:t>
            </a:r>
            <a:endParaRPr lang="zh-CN" altLang="en-US" b="1" dirty="0">
              <a:ea typeface="字酷堂清楷体" panose="02010601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91A1D25-CADE-F3C8-147C-3D478A641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566" y="4747805"/>
            <a:ext cx="3575399" cy="160148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8C2D44F-8FEC-0C07-D2A3-9103429A4FE7}"/>
              </a:ext>
            </a:extLst>
          </p:cNvPr>
          <p:cNvSpPr txBox="1"/>
          <p:nvPr/>
        </p:nvSpPr>
        <p:spPr>
          <a:xfrm>
            <a:off x="8086587" y="4283411"/>
            <a:ext cx="1214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ea typeface="字酷堂清楷体" panose="02010601030101010101" pitchFamily="2" charset="-122"/>
              </a:rPr>
              <a:t>NOSMOG</a:t>
            </a:r>
            <a:endParaRPr lang="zh-CN" altLang="en-US" b="1" dirty="0">
              <a:ea typeface="字酷堂清楷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419872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0" y="5023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实验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分析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257556" y="747894"/>
            <a:ext cx="10364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 b="1" dirty="0">
                <a:solidFill>
                  <a:srgbClr val="7F35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zh-CN" altLang="en-US" sz="2000" b="1" dirty="0">
              <a:solidFill>
                <a:srgbClr val="7F35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13/19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0CBC53-D1CF-C563-F193-FAE9D20EAC1B}"/>
              </a:ext>
            </a:extLst>
          </p:cNvPr>
          <p:cNvSpPr txBox="1"/>
          <p:nvPr/>
        </p:nvSpPr>
        <p:spPr>
          <a:xfrm>
            <a:off x="437159" y="1297458"/>
            <a:ext cx="11272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Transductive Setting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816896F-2BB4-0FB3-EC89-BA851BDB9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23" y="2037361"/>
            <a:ext cx="10636710" cy="32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380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0" y="5023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实验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分析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257556" y="747894"/>
            <a:ext cx="10364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 b="1" dirty="0">
                <a:solidFill>
                  <a:srgbClr val="7F35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zh-CN" altLang="en-US" sz="2000" b="1" dirty="0">
              <a:solidFill>
                <a:srgbClr val="7F35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14/19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0CBC53-D1CF-C563-F193-FAE9D20EAC1B}"/>
              </a:ext>
            </a:extLst>
          </p:cNvPr>
          <p:cNvSpPr txBox="1"/>
          <p:nvPr/>
        </p:nvSpPr>
        <p:spPr>
          <a:xfrm>
            <a:off x="437159" y="1297458"/>
            <a:ext cx="11272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Transductive Setting and Inductive Setting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A39857D-4403-9336-3F4F-710A07E5D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83" y="1816243"/>
            <a:ext cx="7421141" cy="439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7082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3EDB0455-022B-47DF-BE0C-D4D9CD14FEE9}"/>
              </a:ext>
            </a:extLst>
          </p:cNvPr>
          <p:cNvGrpSpPr/>
          <p:nvPr/>
        </p:nvGrpSpPr>
        <p:grpSpPr>
          <a:xfrm>
            <a:off x="-2846303" y="549166"/>
            <a:ext cx="5692606" cy="5704251"/>
            <a:chOff x="6837615" y="1057276"/>
            <a:chExt cx="4768950" cy="477870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CD34405A-1906-40F8-9394-9B33C904B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0647"/>
                      </a14:imgEffect>
                      <a14:imgEffect>
                        <a14:saturation sat="1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683" y="1057276"/>
              <a:ext cx="4760882" cy="4768950"/>
            </a:xfrm>
            <a:prstGeom prst="rect">
              <a:avLst/>
            </a:prstGeom>
          </p:spPr>
        </p:pic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5EDC6F7B-B672-4A5B-8B65-7580C2533AEC}"/>
                </a:ext>
              </a:extLst>
            </p:cNvPr>
            <p:cNvSpPr/>
            <p:nvPr/>
          </p:nvSpPr>
          <p:spPr>
            <a:xfrm>
              <a:off x="6837615" y="1067032"/>
              <a:ext cx="4768950" cy="476895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/>
                </a:solidFill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88D78CCE-DC4F-4396-A8A7-920FEB7A9B36}"/>
              </a:ext>
            </a:extLst>
          </p:cNvPr>
          <p:cNvSpPr/>
          <p:nvPr/>
        </p:nvSpPr>
        <p:spPr>
          <a:xfrm>
            <a:off x="5966690" y="0"/>
            <a:ext cx="6225309" cy="6857997"/>
          </a:xfrm>
          <a:prstGeom prst="rect">
            <a:avLst/>
          </a:prstGeom>
          <a:solidFill>
            <a:schemeClr val="accent3">
              <a:alpha val="14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9849D37-0663-40C9-82DA-8217698BCBBA}"/>
              </a:ext>
            </a:extLst>
          </p:cNvPr>
          <p:cNvCxnSpPr>
            <a:cxnSpLocks/>
          </p:cNvCxnSpPr>
          <p:nvPr/>
        </p:nvCxnSpPr>
        <p:spPr>
          <a:xfrm>
            <a:off x="299700" y="6450878"/>
            <a:ext cx="928737" cy="0"/>
          </a:xfrm>
          <a:prstGeom prst="line">
            <a:avLst/>
          </a:prstGeom>
          <a:ln w="38100">
            <a:solidFill>
              <a:srgbClr val="A610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C4E4340C-37FF-43F1-B79B-E4F98AC44666}"/>
              </a:ext>
            </a:extLst>
          </p:cNvPr>
          <p:cNvSpPr txBox="1"/>
          <p:nvPr/>
        </p:nvSpPr>
        <p:spPr>
          <a:xfrm>
            <a:off x="452583" y="3401292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目</a:t>
            </a:r>
            <a:r>
              <a:rPr lang="en-US" altLang="zh-CN" sz="4400" dirty="0">
                <a:solidFill>
                  <a:srgbClr val="810D2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/</a:t>
            </a:r>
            <a:r>
              <a:rPr lang="zh-CN" altLang="en-US" sz="4400" dirty="0">
                <a:solidFill>
                  <a:srgbClr val="810D2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C67FED-1A7E-4888-B169-029F12442D01}"/>
              </a:ext>
            </a:extLst>
          </p:cNvPr>
          <p:cNvSpPr txBox="1"/>
          <p:nvPr/>
        </p:nvSpPr>
        <p:spPr>
          <a:xfrm>
            <a:off x="618836" y="4185100"/>
            <a:ext cx="1801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CONTENES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9ACA7A-8879-4B0E-BA91-944939E836B6}"/>
              </a:ext>
            </a:extLst>
          </p:cNvPr>
          <p:cNvSpPr txBox="1"/>
          <p:nvPr/>
        </p:nvSpPr>
        <p:spPr>
          <a:xfrm>
            <a:off x="720435" y="4574207"/>
            <a:ext cx="159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PAGE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EE3EA46-70A0-4440-89F9-840A6FEDB18A}"/>
              </a:ext>
            </a:extLst>
          </p:cNvPr>
          <p:cNvGrpSpPr/>
          <p:nvPr/>
        </p:nvGrpSpPr>
        <p:grpSpPr>
          <a:xfrm>
            <a:off x="6613236" y="674255"/>
            <a:ext cx="4618182" cy="868218"/>
            <a:chOff x="6613236" y="674255"/>
            <a:chExt cx="4618182" cy="868218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A20AB3D-5CFF-4E5F-982D-60EB8DB93E7A}"/>
                </a:ext>
              </a:extLst>
            </p:cNvPr>
            <p:cNvSpPr/>
            <p:nvPr/>
          </p:nvSpPr>
          <p:spPr>
            <a:xfrm>
              <a:off x="6613236" y="674255"/>
              <a:ext cx="4618182" cy="868218"/>
            </a:xfrm>
            <a:prstGeom prst="rect">
              <a:avLst/>
            </a:prstGeom>
            <a:solidFill>
              <a:schemeClr val="bg1"/>
            </a:solidFill>
            <a:ln cmpd="dbl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EB5A686-A97C-4EED-BF04-AB4AA265BA12}"/>
                </a:ext>
              </a:extLst>
            </p:cNvPr>
            <p:cNvSpPr txBox="1"/>
            <p:nvPr/>
          </p:nvSpPr>
          <p:spPr>
            <a:xfrm>
              <a:off x="6742546" y="711200"/>
              <a:ext cx="7758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01</a:t>
              </a:r>
              <a:endPara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D2A9FF8-D534-4387-986B-E3024A556575}"/>
                </a:ext>
              </a:extLst>
            </p:cNvPr>
            <p:cNvCxnSpPr>
              <a:cxnSpLocks/>
            </p:cNvCxnSpPr>
            <p:nvPr/>
          </p:nvCxnSpPr>
          <p:spPr>
            <a:xfrm>
              <a:off x="7966363" y="683491"/>
              <a:ext cx="3265055" cy="8515"/>
            </a:xfrm>
            <a:prstGeom prst="line">
              <a:avLst/>
            </a:prstGeom>
            <a:ln w="38100">
              <a:solidFill>
                <a:srgbClr val="A610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F513882-ED2B-4C2C-BB67-1D8AA86A817C}"/>
                </a:ext>
              </a:extLst>
            </p:cNvPr>
            <p:cNvSpPr txBox="1"/>
            <p:nvPr/>
          </p:nvSpPr>
          <p:spPr>
            <a:xfrm>
              <a:off x="7970979" y="834310"/>
              <a:ext cx="2927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背景工作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8B89ACFB-23D9-4D96-AC62-64CBB2FBBDF1}"/>
              </a:ext>
            </a:extLst>
          </p:cNvPr>
          <p:cNvGrpSpPr/>
          <p:nvPr/>
        </p:nvGrpSpPr>
        <p:grpSpPr>
          <a:xfrm>
            <a:off x="6608618" y="2194534"/>
            <a:ext cx="4618182" cy="868218"/>
            <a:chOff x="6613236" y="674255"/>
            <a:chExt cx="4618182" cy="868218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AFEE072-C5A5-44D9-8322-D4C6D1B0A310}"/>
                </a:ext>
              </a:extLst>
            </p:cNvPr>
            <p:cNvSpPr/>
            <p:nvPr/>
          </p:nvSpPr>
          <p:spPr>
            <a:xfrm>
              <a:off x="6613236" y="674255"/>
              <a:ext cx="4618182" cy="868218"/>
            </a:xfrm>
            <a:prstGeom prst="rect">
              <a:avLst/>
            </a:prstGeom>
            <a:solidFill>
              <a:schemeClr val="bg1"/>
            </a:solidFill>
            <a:ln cmpd="dbl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ECF7ED6-D70B-4621-BE71-3CAFF385E1F1}"/>
                </a:ext>
              </a:extLst>
            </p:cNvPr>
            <p:cNvSpPr txBox="1"/>
            <p:nvPr/>
          </p:nvSpPr>
          <p:spPr>
            <a:xfrm>
              <a:off x="6742546" y="711200"/>
              <a:ext cx="7758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02</a:t>
              </a:r>
              <a:endPara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12D736CE-589F-4A9F-B32B-DA1F66650EBE}"/>
                </a:ext>
              </a:extLst>
            </p:cNvPr>
            <p:cNvCxnSpPr>
              <a:cxnSpLocks/>
            </p:cNvCxnSpPr>
            <p:nvPr/>
          </p:nvCxnSpPr>
          <p:spPr>
            <a:xfrm>
              <a:off x="7966363" y="683491"/>
              <a:ext cx="3265055" cy="8515"/>
            </a:xfrm>
            <a:prstGeom prst="line">
              <a:avLst/>
            </a:prstGeom>
            <a:ln w="38100">
              <a:solidFill>
                <a:srgbClr val="A610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525D8CDD-E6D4-4679-A16C-ABB6DD942AD6}"/>
                </a:ext>
              </a:extLst>
            </p:cNvPr>
            <p:cNvSpPr txBox="1"/>
            <p:nvPr/>
          </p:nvSpPr>
          <p:spPr>
            <a:xfrm>
              <a:off x="7970979" y="834310"/>
              <a:ext cx="2927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框架方法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5062EE5-1590-420D-A315-604DF6DB1BBE}"/>
              </a:ext>
            </a:extLst>
          </p:cNvPr>
          <p:cNvGrpSpPr/>
          <p:nvPr/>
        </p:nvGrpSpPr>
        <p:grpSpPr>
          <a:xfrm>
            <a:off x="6608618" y="3680007"/>
            <a:ext cx="4618182" cy="868218"/>
            <a:chOff x="6613236" y="674255"/>
            <a:chExt cx="4618182" cy="868218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C3816C2D-CA59-43DF-9130-4B4A471C69A5}"/>
                </a:ext>
              </a:extLst>
            </p:cNvPr>
            <p:cNvSpPr/>
            <p:nvPr/>
          </p:nvSpPr>
          <p:spPr>
            <a:xfrm>
              <a:off x="6613236" y="674255"/>
              <a:ext cx="4618182" cy="868218"/>
            </a:xfrm>
            <a:prstGeom prst="rect">
              <a:avLst/>
            </a:prstGeom>
            <a:solidFill>
              <a:schemeClr val="bg1"/>
            </a:solidFill>
            <a:ln cmpd="dbl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A34B21E-199A-4DE4-9D7A-7FE4671B51E6}"/>
                </a:ext>
              </a:extLst>
            </p:cNvPr>
            <p:cNvSpPr txBox="1"/>
            <p:nvPr/>
          </p:nvSpPr>
          <p:spPr>
            <a:xfrm>
              <a:off x="6742546" y="711200"/>
              <a:ext cx="7758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03</a:t>
              </a:r>
              <a:endPara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958E0654-C6EF-4F75-9877-AB066F9F4123}"/>
                </a:ext>
              </a:extLst>
            </p:cNvPr>
            <p:cNvCxnSpPr>
              <a:cxnSpLocks/>
            </p:cNvCxnSpPr>
            <p:nvPr/>
          </p:nvCxnSpPr>
          <p:spPr>
            <a:xfrm>
              <a:off x="7966363" y="683491"/>
              <a:ext cx="3265055" cy="8515"/>
            </a:xfrm>
            <a:prstGeom prst="line">
              <a:avLst/>
            </a:prstGeom>
            <a:ln w="38100">
              <a:solidFill>
                <a:srgbClr val="A610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976268D-9916-4D73-A120-43F73A5D8026}"/>
                </a:ext>
              </a:extLst>
            </p:cNvPr>
            <p:cNvSpPr txBox="1"/>
            <p:nvPr/>
          </p:nvSpPr>
          <p:spPr>
            <a:xfrm>
              <a:off x="7970979" y="834310"/>
              <a:ext cx="2927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实验分析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479E49B-8C8B-4C8E-992B-036A3E06C73D}"/>
              </a:ext>
            </a:extLst>
          </p:cNvPr>
          <p:cNvGrpSpPr/>
          <p:nvPr/>
        </p:nvGrpSpPr>
        <p:grpSpPr>
          <a:xfrm>
            <a:off x="6608618" y="5187490"/>
            <a:ext cx="4618182" cy="868218"/>
            <a:chOff x="6613236" y="674255"/>
            <a:chExt cx="4618182" cy="868218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821621BD-6237-42F0-8F67-0ACDCDB5E19E}"/>
                </a:ext>
              </a:extLst>
            </p:cNvPr>
            <p:cNvSpPr/>
            <p:nvPr/>
          </p:nvSpPr>
          <p:spPr>
            <a:xfrm>
              <a:off x="6613236" y="674255"/>
              <a:ext cx="4618182" cy="868218"/>
            </a:xfrm>
            <a:prstGeom prst="rect">
              <a:avLst/>
            </a:prstGeom>
            <a:solidFill>
              <a:schemeClr val="bg1"/>
            </a:solidFill>
            <a:ln cmpd="dbl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3242D8F-75F2-4BB0-86C6-64DF2EB7E433}"/>
                </a:ext>
              </a:extLst>
            </p:cNvPr>
            <p:cNvSpPr txBox="1"/>
            <p:nvPr/>
          </p:nvSpPr>
          <p:spPr>
            <a:xfrm>
              <a:off x="6742546" y="711200"/>
              <a:ext cx="7758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04</a:t>
              </a:r>
              <a:endPara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25266157-836F-4410-B4B2-B3BEDA881B52}"/>
                </a:ext>
              </a:extLst>
            </p:cNvPr>
            <p:cNvCxnSpPr>
              <a:cxnSpLocks/>
            </p:cNvCxnSpPr>
            <p:nvPr/>
          </p:nvCxnSpPr>
          <p:spPr>
            <a:xfrm>
              <a:off x="7966363" y="683491"/>
              <a:ext cx="3265055" cy="8515"/>
            </a:xfrm>
            <a:prstGeom prst="line">
              <a:avLst/>
            </a:prstGeom>
            <a:ln w="38100">
              <a:solidFill>
                <a:srgbClr val="A610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49480158-6B5F-4B81-9EEC-8A6EEE243DBB}"/>
                </a:ext>
              </a:extLst>
            </p:cNvPr>
            <p:cNvSpPr txBox="1"/>
            <p:nvPr/>
          </p:nvSpPr>
          <p:spPr>
            <a:xfrm>
              <a:off x="7970979" y="834310"/>
              <a:ext cx="2927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扩展探讨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92801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0" y="5023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实验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分析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257556" y="747894"/>
            <a:ext cx="10364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 b="1" dirty="0">
                <a:solidFill>
                  <a:srgbClr val="7F35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zh-CN" altLang="en-US" sz="2000" b="1" dirty="0">
              <a:solidFill>
                <a:srgbClr val="7F35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15/19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0CBC53-D1CF-C563-F193-FAE9D20EAC1B}"/>
              </a:ext>
            </a:extLst>
          </p:cNvPr>
          <p:cNvSpPr txBox="1"/>
          <p:nvPr/>
        </p:nvSpPr>
        <p:spPr>
          <a:xfrm>
            <a:off x="437159" y="1297458"/>
            <a:ext cx="11272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Model Analysis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CDA9775-488B-CAB1-66E4-1206BF2BF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390" y="1900931"/>
            <a:ext cx="9163430" cy="422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0172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0" y="5023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实验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分析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257556" y="747894"/>
            <a:ext cx="10364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 b="1" dirty="0">
                <a:solidFill>
                  <a:srgbClr val="7F35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zh-CN" altLang="en-US" sz="2000" b="1" dirty="0">
              <a:solidFill>
                <a:srgbClr val="7F35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16/19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0CBC53-D1CF-C563-F193-FAE9D20EAC1B}"/>
              </a:ext>
            </a:extLst>
          </p:cNvPr>
          <p:cNvSpPr txBox="1"/>
          <p:nvPr/>
        </p:nvSpPr>
        <p:spPr>
          <a:xfrm>
            <a:off x="437159" y="1297458"/>
            <a:ext cx="11272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Ablation Study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717836-49E8-4613-489E-B1F4C74EF380}"/>
              </a:ext>
            </a:extLst>
          </p:cNvPr>
          <p:cNvGrpSpPr/>
          <p:nvPr/>
        </p:nvGrpSpPr>
        <p:grpSpPr>
          <a:xfrm>
            <a:off x="1164156" y="1738604"/>
            <a:ext cx="10127858" cy="3742519"/>
            <a:chOff x="1164156" y="1858733"/>
            <a:chExt cx="10127858" cy="374251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84AD847-03C9-3CD7-10B7-27AF4CF42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3079"/>
            <a:stretch/>
          </p:blipFill>
          <p:spPr>
            <a:xfrm>
              <a:off x="1164156" y="1858733"/>
              <a:ext cx="10127858" cy="3742519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E96358E-688D-DD92-5EC0-FDBB1F8D0E46}"/>
                </a:ext>
              </a:extLst>
            </p:cNvPr>
            <p:cNvSpPr/>
            <p:nvPr/>
          </p:nvSpPr>
          <p:spPr>
            <a:xfrm>
              <a:off x="1164156" y="1858733"/>
              <a:ext cx="10127858" cy="3742519"/>
            </a:xfrm>
            <a:prstGeom prst="rect">
              <a:avLst/>
            </a:prstGeom>
            <a:solidFill>
              <a:schemeClr val="bg2">
                <a:lumMod val="7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749CB297-1968-E4A1-4E66-419364D930C6}"/>
              </a:ext>
            </a:extLst>
          </p:cNvPr>
          <p:cNvSpPr txBox="1"/>
          <p:nvPr/>
        </p:nvSpPr>
        <p:spPr>
          <a:xfrm>
            <a:off x="1967074" y="5449642"/>
            <a:ext cx="609713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Too small can not have enough expressiveness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Too large will lead to code redundancy</a:t>
            </a:r>
          </a:p>
        </p:txBody>
      </p:sp>
    </p:spTree>
    <p:extLst>
      <p:ext uri="{BB962C8B-B14F-4D97-AF65-F5344CB8AC3E}">
        <p14:creationId xmlns:p14="http://schemas.microsoft.com/office/powerpoint/2010/main" val="363640425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0" y="5023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实验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分析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257556" y="747894"/>
            <a:ext cx="10364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 b="1" dirty="0">
                <a:solidFill>
                  <a:srgbClr val="7F35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zh-CN" altLang="en-US" sz="2000" b="1" dirty="0">
              <a:solidFill>
                <a:srgbClr val="7F35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17/19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0CBC53-D1CF-C563-F193-FAE9D20EAC1B}"/>
              </a:ext>
            </a:extLst>
          </p:cNvPr>
          <p:cNvSpPr txBox="1"/>
          <p:nvPr/>
        </p:nvSpPr>
        <p:spPr>
          <a:xfrm>
            <a:off x="437159" y="1297458"/>
            <a:ext cx="11272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Ablation Study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5B41BFB-9112-A907-7602-C5866A73974F}"/>
              </a:ext>
            </a:extLst>
          </p:cNvPr>
          <p:cNvGrpSpPr/>
          <p:nvPr/>
        </p:nvGrpSpPr>
        <p:grpSpPr>
          <a:xfrm>
            <a:off x="1051643" y="1920474"/>
            <a:ext cx="10265030" cy="3398815"/>
            <a:chOff x="1099410" y="2161727"/>
            <a:chExt cx="10265030" cy="339881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96D1BA5-45C1-D8B8-5EB2-D78826037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410" y="2161727"/>
              <a:ext cx="10265030" cy="3398815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C607FCC-843F-BD14-CC26-ECB0181F1C7C}"/>
                </a:ext>
              </a:extLst>
            </p:cNvPr>
            <p:cNvSpPr/>
            <p:nvPr/>
          </p:nvSpPr>
          <p:spPr>
            <a:xfrm>
              <a:off x="1099410" y="2161727"/>
              <a:ext cx="10265029" cy="3398815"/>
            </a:xfrm>
            <a:prstGeom prst="rect">
              <a:avLst/>
            </a:prstGeom>
            <a:solidFill>
              <a:schemeClr val="bg2">
                <a:lumMod val="7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74023E61-0C37-EAE8-2DCF-8404D22D6EBF}"/>
              </a:ext>
            </a:extLst>
          </p:cNvPr>
          <p:cNvSpPr txBox="1"/>
          <p:nvPr/>
        </p:nvSpPr>
        <p:spPr>
          <a:xfrm>
            <a:off x="1099410" y="5395957"/>
            <a:ext cx="13071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Class-based: 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3FE0934-10D5-9DE8-74B6-647867BCB68B}"/>
              </a:ext>
            </a:extLst>
          </p:cNvPr>
          <p:cNvSpPr txBox="1"/>
          <p:nvPr/>
        </p:nvSpPr>
        <p:spPr>
          <a:xfrm>
            <a:off x="1099409" y="5912200"/>
            <a:ext cx="1745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AE+Class-based: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5A1DDF0-C287-8708-41CB-7AD1891826DF}"/>
                  </a:ext>
                </a:extLst>
              </p:cNvPr>
              <p:cNvSpPr txBox="1"/>
              <p:nvPr/>
            </p:nvSpPr>
            <p:spPr>
              <a:xfrm>
                <a:off x="4824483" y="5933680"/>
                <a:ext cx="1819151" cy="286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𝑐𝑙𝑠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𝑐𝑙𝑎𝑠𝑠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𝑑𝑖𝑠𝑡𝑖𝑙𝑙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5A1DDF0-C287-8708-41CB-7AD189182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483" y="5933680"/>
                <a:ext cx="1819151" cy="286297"/>
              </a:xfrm>
              <a:prstGeom prst="rect">
                <a:avLst/>
              </a:prstGeom>
              <a:blipFill>
                <a:blip r:embed="rId5"/>
                <a:stretch>
                  <a:fillRect l="-2341" r="-669" b="-170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2C18480D-40F6-016B-07FF-9CC7F9DE2182}"/>
                  </a:ext>
                </a:extLst>
              </p:cNvPr>
              <p:cNvSpPr txBox="1"/>
              <p:nvPr/>
            </p:nvSpPr>
            <p:spPr>
              <a:xfrm>
                <a:off x="2510051" y="5417437"/>
                <a:ext cx="1819151" cy="286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𝑐𝑙𝑠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𝑐𝑙𝑎𝑠𝑠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𝑑𝑖𝑠𝑡𝑖𝑙𝑙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2C18480D-40F6-016B-07FF-9CC7F9DE2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051" y="5417437"/>
                <a:ext cx="1819151" cy="286297"/>
              </a:xfrm>
              <a:prstGeom prst="rect">
                <a:avLst/>
              </a:prstGeom>
              <a:blipFill>
                <a:blip r:embed="rId6"/>
                <a:stretch>
                  <a:fillRect l="-2685" r="-671" b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7B01C8D8-4152-2C57-57F2-7F258DA027AF}"/>
              </a:ext>
            </a:extLst>
          </p:cNvPr>
          <p:cNvSpPr txBox="1"/>
          <p:nvPr/>
        </p:nvSpPr>
        <p:spPr>
          <a:xfrm>
            <a:off x="2716304" y="5912200"/>
            <a:ext cx="2108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AE Training GNN then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06E90B8-EF13-42C7-FD37-FACC7F8A83C3}"/>
              </a:ext>
            </a:extLst>
          </p:cNvPr>
          <p:cNvSpPr txBox="1"/>
          <p:nvPr/>
        </p:nvSpPr>
        <p:spPr>
          <a:xfrm>
            <a:off x="6514627" y="5395957"/>
            <a:ext cx="1745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Only-VQ: 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DE1D1BB-2C40-88C9-04B8-91DB1184369E}"/>
                  </a:ext>
                </a:extLst>
              </p:cNvPr>
              <p:cNvSpPr txBox="1"/>
              <p:nvPr/>
            </p:nvSpPr>
            <p:spPr>
              <a:xfrm>
                <a:off x="9589827" y="5417437"/>
                <a:ext cx="1819151" cy="286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𝑐𝑙𝑠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𝑐𝑙𝑎𝑠𝑠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𝑑𝑖𝑠𝑡𝑖𝑙𝑙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DE1D1BB-2C40-88C9-04B8-91DB11843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827" y="5417437"/>
                <a:ext cx="1819151" cy="286297"/>
              </a:xfrm>
              <a:prstGeom prst="rect">
                <a:avLst/>
              </a:prstGeom>
              <a:blipFill>
                <a:blip r:embed="rId7"/>
                <a:stretch>
                  <a:fillRect l="-2341" r="-669" b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>
            <a:extLst>
              <a:ext uri="{FF2B5EF4-FFF2-40B4-BE49-F238E27FC236}">
                <a16:creationId xmlns:a16="http://schemas.microsoft.com/office/drawing/2014/main" id="{4E4567F8-5398-E11F-4907-06FACFC77436}"/>
              </a:ext>
            </a:extLst>
          </p:cNvPr>
          <p:cNvSpPr txBox="1"/>
          <p:nvPr/>
        </p:nvSpPr>
        <p:spPr>
          <a:xfrm>
            <a:off x="7481648" y="5395957"/>
            <a:ext cx="2108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VQ Training GNN then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AF6A5F5-C63C-784F-9FBA-866D786FAD01}"/>
              </a:ext>
            </a:extLst>
          </p:cNvPr>
          <p:cNvSpPr txBox="1"/>
          <p:nvPr/>
        </p:nvSpPr>
        <p:spPr>
          <a:xfrm>
            <a:off x="6646582" y="5912200"/>
            <a:ext cx="1745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VQGraph: 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0D6B98E5-9AFE-1E75-7788-361E5512FDAB}"/>
                  </a:ext>
                </a:extLst>
              </p:cNvPr>
              <p:cNvSpPr txBox="1"/>
              <p:nvPr/>
            </p:nvSpPr>
            <p:spPr>
              <a:xfrm>
                <a:off x="8520102" y="5933680"/>
                <a:ext cx="3544352" cy="2862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𝑐𝑙𝑠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𝑐𝑙𝑎𝑠𝑠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𝑑𝑖𝑠𝑡𝑖𝑙𝑙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𝑐𝑜𝑑𝑒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𝑑𝑖𝑠𝑡𝑖𝑙𝑙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0D6B98E5-9AFE-1E75-7788-361E5512F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102" y="5933680"/>
                <a:ext cx="3544352" cy="286297"/>
              </a:xfrm>
              <a:prstGeom prst="rect">
                <a:avLst/>
              </a:prstGeom>
              <a:blipFill>
                <a:blip r:embed="rId8"/>
                <a:stretch>
                  <a:fillRect b="-170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本框 37">
            <a:extLst>
              <a:ext uri="{FF2B5EF4-FFF2-40B4-BE49-F238E27FC236}">
                <a16:creationId xmlns:a16="http://schemas.microsoft.com/office/drawing/2014/main" id="{D34D9877-8452-AB41-161F-DC89F84B5502}"/>
              </a:ext>
            </a:extLst>
          </p:cNvPr>
          <p:cNvSpPr txBox="1"/>
          <p:nvPr/>
        </p:nvSpPr>
        <p:spPr>
          <a:xfrm>
            <a:off x="7613603" y="5912200"/>
            <a:ext cx="2108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VQ  then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327967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0EB9D567-8C85-4456-ACD6-7C6057FC6DCC}"/>
              </a:ext>
            </a:extLst>
          </p:cNvPr>
          <p:cNvGrpSpPr/>
          <p:nvPr/>
        </p:nvGrpSpPr>
        <p:grpSpPr>
          <a:xfrm>
            <a:off x="1838325" y="-837385"/>
            <a:ext cx="8515350" cy="8532770"/>
            <a:chOff x="6837615" y="1057276"/>
            <a:chExt cx="4768950" cy="477870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55C0802-8BDB-49BF-A4D9-12308BC1A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0647"/>
                      </a14:imgEffect>
                      <a14:imgEffect>
                        <a14:saturation sat="1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683" y="1057276"/>
              <a:ext cx="4760882" cy="4768950"/>
            </a:xfrm>
            <a:prstGeom prst="rect">
              <a:avLst/>
            </a:prstGeom>
          </p:spPr>
        </p:pic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A2335502-6283-4632-B011-ED68DAFE1659}"/>
                </a:ext>
              </a:extLst>
            </p:cNvPr>
            <p:cNvSpPr/>
            <p:nvPr/>
          </p:nvSpPr>
          <p:spPr>
            <a:xfrm>
              <a:off x="6837615" y="1067032"/>
              <a:ext cx="4768950" cy="476895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/>
                </a:solidFill>
              </a:endParaRPr>
            </a:p>
          </p:txBody>
        </p:sp>
      </p:grp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D3B07095-E7FD-4CEE-924F-1F26B74BAA13}"/>
              </a:ext>
            </a:extLst>
          </p:cNvPr>
          <p:cNvSpPr/>
          <p:nvPr/>
        </p:nvSpPr>
        <p:spPr>
          <a:xfrm>
            <a:off x="0" y="1475509"/>
            <a:ext cx="1524001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3">
            <a:extLst>
              <a:ext uri="{FF2B5EF4-FFF2-40B4-BE49-F238E27FC236}">
                <a16:creationId xmlns:a16="http://schemas.microsoft.com/office/drawing/2014/main" id="{DD9BE845-CB14-4DCA-9E54-072192661748}"/>
              </a:ext>
            </a:extLst>
          </p:cNvPr>
          <p:cNvSpPr/>
          <p:nvPr/>
        </p:nvSpPr>
        <p:spPr>
          <a:xfrm rot="10800000">
            <a:off x="10667999" y="3401292"/>
            <a:ext cx="1524001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3">
            <a:extLst>
              <a:ext uri="{FF2B5EF4-FFF2-40B4-BE49-F238E27FC236}">
                <a16:creationId xmlns:a16="http://schemas.microsoft.com/office/drawing/2014/main" id="{FE949FCC-DD12-4B9E-8479-DEC378044033}"/>
              </a:ext>
            </a:extLst>
          </p:cNvPr>
          <p:cNvSpPr/>
          <p:nvPr/>
        </p:nvSpPr>
        <p:spPr>
          <a:xfrm flipH="1">
            <a:off x="10668000" y="1443180"/>
            <a:ext cx="1524000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3">
            <a:extLst>
              <a:ext uri="{FF2B5EF4-FFF2-40B4-BE49-F238E27FC236}">
                <a16:creationId xmlns:a16="http://schemas.microsoft.com/office/drawing/2014/main" id="{90AD630D-B0B7-47D8-A10A-3BED0B5FD8E9}"/>
              </a:ext>
            </a:extLst>
          </p:cNvPr>
          <p:cNvSpPr/>
          <p:nvPr/>
        </p:nvSpPr>
        <p:spPr>
          <a:xfrm rot="10800000" flipH="1">
            <a:off x="1" y="3442856"/>
            <a:ext cx="1524000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9E887AB3-C55A-4EEC-BFAA-C9E20E4A4A16}"/>
              </a:ext>
            </a:extLst>
          </p:cNvPr>
          <p:cNvSpPr/>
          <p:nvPr/>
        </p:nvSpPr>
        <p:spPr>
          <a:xfrm rot="19797916" flipH="1">
            <a:off x="1616431" y="1790628"/>
            <a:ext cx="570172" cy="1805520"/>
          </a:xfrm>
          <a:custGeom>
            <a:avLst/>
            <a:gdLst>
              <a:gd name="connsiteX0" fmla="*/ 0 w 543942"/>
              <a:gd name="connsiteY0" fmla="*/ 1555639 h 1555639"/>
              <a:gd name="connsiteX1" fmla="*/ 135986 w 543942"/>
              <a:gd name="connsiteY1" fmla="*/ 0 h 1555639"/>
              <a:gd name="connsiteX2" fmla="*/ 543942 w 543942"/>
              <a:gd name="connsiteY2" fmla="*/ 0 h 1555639"/>
              <a:gd name="connsiteX3" fmla="*/ 407957 w 543942"/>
              <a:gd name="connsiteY3" fmla="*/ 1555639 h 1555639"/>
              <a:gd name="connsiteX4" fmla="*/ 0 w 543942"/>
              <a:gd name="connsiteY4" fmla="*/ 1555639 h 1555639"/>
              <a:gd name="connsiteX0" fmla="*/ 0 w 570172"/>
              <a:gd name="connsiteY0" fmla="*/ 1805520 h 1805520"/>
              <a:gd name="connsiteX1" fmla="*/ 162216 w 570172"/>
              <a:gd name="connsiteY1" fmla="*/ 0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49853 w 570172"/>
              <a:gd name="connsiteY1" fmla="*/ 273872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31361 w 570172"/>
              <a:gd name="connsiteY1" fmla="*/ 241888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172" h="1805520">
                <a:moveTo>
                  <a:pt x="0" y="1805520"/>
                </a:moveTo>
                <a:lnTo>
                  <a:pt x="131361" y="241888"/>
                </a:lnTo>
                <a:lnTo>
                  <a:pt x="570172" y="0"/>
                </a:lnTo>
                <a:lnTo>
                  <a:pt x="434187" y="1555639"/>
                </a:lnTo>
                <a:lnTo>
                  <a:pt x="0" y="180552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平行四边形 7">
            <a:extLst>
              <a:ext uri="{FF2B5EF4-FFF2-40B4-BE49-F238E27FC236}">
                <a16:creationId xmlns:a16="http://schemas.microsoft.com/office/drawing/2014/main" id="{0EB385C5-944E-4B55-91C1-9DD6A0308383}"/>
              </a:ext>
            </a:extLst>
          </p:cNvPr>
          <p:cNvSpPr/>
          <p:nvPr/>
        </p:nvSpPr>
        <p:spPr>
          <a:xfrm rot="19797916" flipH="1">
            <a:off x="10005399" y="3203792"/>
            <a:ext cx="570172" cy="1805520"/>
          </a:xfrm>
          <a:custGeom>
            <a:avLst/>
            <a:gdLst>
              <a:gd name="connsiteX0" fmla="*/ 0 w 543942"/>
              <a:gd name="connsiteY0" fmla="*/ 1555639 h 1555639"/>
              <a:gd name="connsiteX1" fmla="*/ 135986 w 543942"/>
              <a:gd name="connsiteY1" fmla="*/ 0 h 1555639"/>
              <a:gd name="connsiteX2" fmla="*/ 543942 w 543942"/>
              <a:gd name="connsiteY2" fmla="*/ 0 h 1555639"/>
              <a:gd name="connsiteX3" fmla="*/ 407957 w 543942"/>
              <a:gd name="connsiteY3" fmla="*/ 1555639 h 1555639"/>
              <a:gd name="connsiteX4" fmla="*/ 0 w 543942"/>
              <a:gd name="connsiteY4" fmla="*/ 1555639 h 1555639"/>
              <a:gd name="connsiteX0" fmla="*/ 0 w 570172"/>
              <a:gd name="connsiteY0" fmla="*/ 1805520 h 1805520"/>
              <a:gd name="connsiteX1" fmla="*/ 162216 w 570172"/>
              <a:gd name="connsiteY1" fmla="*/ 0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49853 w 570172"/>
              <a:gd name="connsiteY1" fmla="*/ 273872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31361 w 570172"/>
              <a:gd name="connsiteY1" fmla="*/ 241888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172" h="1805520">
                <a:moveTo>
                  <a:pt x="0" y="1805520"/>
                </a:moveTo>
                <a:lnTo>
                  <a:pt x="131361" y="241888"/>
                </a:lnTo>
                <a:lnTo>
                  <a:pt x="570172" y="0"/>
                </a:lnTo>
                <a:lnTo>
                  <a:pt x="434187" y="1555639"/>
                </a:lnTo>
                <a:lnTo>
                  <a:pt x="0" y="1805520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10D29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95D434A-CDBA-40A9-AC78-E33F33CBC6E5}"/>
              </a:ext>
            </a:extLst>
          </p:cNvPr>
          <p:cNvSpPr txBox="1"/>
          <p:nvPr/>
        </p:nvSpPr>
        <p:spPr>
          <a:xfrm>
            <a:off x="4143629" y="3530665"/>
            <a:ext cx="3904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扩展</a:t>
            </a:r>
            <a:r>
              <a:rPr lang="zh-CN" altLang="en-US" sz="2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探讨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025D7AA-CC17-44EE-87F6-72F92553E531}"/>
              </a:ext>
            </a:extLst>
          </p:cNvPr>
          <p:cNvSpPr txBox="1"/>
          <p:nvPr/>
        </p:nvSpPr>
        <p:spPr>
          <a:xfrm>
            <a:off x="4584927" y="2908775"/>
            <a:ext cx="3022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>
                <a:latin typeface="方正大黑简体" panose="03000509000000000000" pitchFamily="65" charset="-122"/>
                <a:ea typeface="方正大黑简体" panose="03000509000000000000" pitchFamily="65" charset="-122"/>
              </a:rPr>
              <a:t>PART 4</a:t>
            </a:r>
            <a:endParaRPr lang="zh-CN" altLang="en-US" sz="2800" b="1" dirty="0"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09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0" y="5023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扩展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探讨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257556" y="747894"/>
            <a:ext cx="10364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7F35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</a:p>
        </p:txBody>
      </p:sp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18/19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0CBC53-D1CF-C563-F193-FAE9D20EAC1B}"/>
              </a:ext>
            </a:extLst>
          </p:cNvPr>
          <p:cNvSpPr txBox="1"/>
          <p:nvPr/>
        </p:nvSpPr>
        <p:spPr>
          <a:xfrm>
            <a:off x="555964" y="1259935"/>
            <a:ext cx="1127261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VQ VQVAE</a:t>
            </a:r>
          </a:p>
          <a:p>
            <a:pPr marL="342900" indent="-342900">
              <a:buAutoNum type="arabicPeriod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VQGraph  Graph Tokenizer</a:t>
            </a:r>
          </a:p>
          <a:p>
            <a:pPr marL="342900" indent="-342900">
              <a:buAutoNum type="arabicPeriod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Inductive Setting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6D78186-64E3-0FD2-C49E-9F6AAF40F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252" r="73951"/>
          <a:stretch/>
        </p:blipFill>
        <p:spPr>
          <a:xfrm>
            <a:off x="7033889" y="1022188"/>
            <a:ext cx="2216996" cy="8482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E84111F-606D-E692-7129-8682314E7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130" y="1187228"/>
            <a:ext cx="3132091" cy="51820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E361B3-588D-5DC2-9BE4-DFA8E71071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03" b="40173"/>
          <a:stretch/>
        </p:blipFill>
        <p:spPr>
          <a:xfrm>
            <a:off x="1804746" y="2300580"/>
            <a:ext cx="7950535" cy="23610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D23DE3-F37E-812C-E0B6-32E4582A6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4746" y="5435868"/>
            <a:ext cx="2907055" cy="39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5791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1EC2814-1DA2-4C73-9F2A-DFD62B0A5FC0}"/>
              </a:ext>
            </a:extLst>
          </p:cNvPr>
          <p:cNvSpPr/>
          <p:nvPr/>
        </p:nvSpPr>
        <p:spPr>
          <a:xfrm>
            <a:off x="0" y="5023"/>
            <a:ext cx="12192000" cy="6858000"/>
          </a:xfrm>
          <a:prstGeom prst="rect">
            <a:avLst/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64711B-181F-43BA-9A24-7DEF72BD715D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9850166-C61D-47E0-8773-824487E3D950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2B4784-D908-4551-B764-E24FAD5C0ECF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DD78A45-C60F-452D-BC7E-7FF155B02AB1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7B09CA7D-FB20-414D-944C-0EDD64DC66C3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E210653-D82B-4E6A-9BBC-EA871B9B0A9A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CCCCC85E-3B25-41D0-B787-B4036ACA17E3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AFCF8D2A-1217-42AB-A9E8-2E8CF7B39B91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FE3F5AA-A39C-49D8-8070-66247F206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8CB80AE-72B9-4C3B-97B1-056BBEF1F772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555B804-2652-735C-586C-FCF8BA994BFF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扩展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探讨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ACF064-6296-1BBC-F0B8-4A796045EDDA}"/>
              </a:ext>
            </a:extLst>
          </p:cNvPr>
          <p:cNvSpPr txBox="1"/>
          <p:nvPr/>
        </p:nvSpPr>
        <p:spPr>
          <a:xfrm>
            <a:off x="257556" y="747894"/>
            <a:ext cx="10364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 b="1" dirty="0">
                <a:solidFill>
                  <a:srgbClr val="7F35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Structure Codebook</a:t>
            </a:r>
            <a:endParaRPr lang="zh-CN" altLang="en-US" sz="2000" b="1" dirty="0">
              <a:solidFill>
                <a:srgbClr val="7F35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日期占位符 13">
            <a:extLst>
              <a:ext uri="{FF2B5EF4-FFF2-40B4-BE49-F238E27FC236}">
                <a16:creationId xmlns:a16="http://schemas.microsoft.com/office/drawing/2014/main" id="{83100A20-8518-FBF2-12B7-891B6236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40" name="灯片编号占位符 14">
            <a:extLst>
              <a:ext uri="{FF2B5EF4-FFF2-40B4-BE49-F238E27FC236}">
                <a16:creationId xmlns:a16="http://schemas.microsoft.com/office/drawing/2014/main" id="{BCD55E8F-6E89-F144-2B2C-AD3BD4DC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19/19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E361B3-588D-5DC2-9BE4-DFA8E7107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05" t="33811" b="40173"/>
          <a:stretch/>
        </p:blipFill>
        <p:spPr>
          <a:xfrm>
            <a:off x="775997" y="1510854"/>
            <a:ext cx="5612634" cy="105863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19BC148-4724-0089-C25F-6465D91FD2AB}"/>
              </a:ext>
            </a:extLst>
          </p:cNvPr>
          <p:cNvSpPr txBox="1"/>
          <p:nvPr/>
        </p:nvSpPr>
        <p:spPr>
          <a:xfrm>
            <a:off x="775997" y="3010042"/>
            <a:ext cx="9679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AutoNum type="arabicPeriod"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离散化后，可以与语言模型相结合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spcBef>
                <a:spcPct val="50000"/>
              </a:spcBef>
              <a:buAutoNum type="arabicPeriod"/>
              <a:defRPr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Codebook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中的词表可以使用图结构方面的理论知识来设计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spcBef>
                <a:spcPct val="50000"/>
              </a:spcBef>
              <a:buAutoNum type="arabicPeriod"/>
              <a:defRPr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Codebook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中的词表代码可以抽象提炼为一种“解释”</a:t>
            </a:r>
          </a:p>
        </p:txBody>
      </p:sp>
    </p:spTree>
    <p:extLst>
      <p:ext uri="{BB962C8B-B14F-4D97-AF65-F5344CB8AC3E}">
        <p14:creationId xmlns:p14="http://schemas.microsoft.com/office/powerpoint/2010/main" val="342575785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9412D7D-CBF2-4F7E-9696-ADA0CC13E0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1" y="1"/>
            <a:ext cx="12192002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D178E0A-F210-4CF1-BA18-5D3E8EF88F4A}"/>
              </a:ext>
            </a:extLst>
          </p:cNvPr>
          <p:cNvSpPr/>
          <p:nvPr/>
        </p:nvSpPr>
        <p:spPr>
          <a:xfrm>
            <a:off x="-2" y="-1"/>
            <a:ext cx="12192002" cy="6857999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199A8892-CFC3-49E9-A451-E6CF9335530E}"/>
              </a:ext>
            </a:extLst>
          </p:cNvPr>
          <p:cNvSpPr/>
          <p:nvPr/>
        </p:nvSpPr>
        <p:spPr>
          <a:xfrm rot="5400000">
            <a:off x="162568" y="-354670"/>
            <a:ext cx="1300466" cy="1773384"/>
          </a:xfrm>
          <a:custGeom>
            <a:avLst/>
            <a:gdLst>
              <a:gd name="connsiteX0" fmla="*/ 0 w 1237673"/>
              <a:gd name="connsiteY0" fmla="*/ 1690255 h 1690255"/>
              <a:gd name="connsiteX1" fmla="*/ 618837 w 1237673"/>
              <a:gd name="connsiteY1" fmla="*/ 0 h 1690255"/>
              <a:gd name="connsiteX2" fmla="*/ 1237673 w 1237673"/>
              <a:gd name="connsiteY2" fmla="*/ 1690255 h 1690255"/>
              <a:gd name="connsiteX3" fmla="*/ 0 w 1237673"/>
              <a:gd name="connsiteY3" fmla="*/ 1690255 h 1690255"/>
              <a:gd name="connsiteX0" fmla="*/ 0 w 1237673"/>
              <a:gd name="connsiteY0" fmla="*/ 1754909 h 1754909"/>
              <a:gd name="connsiteX1" fmla="*/ 27710 w 1237673"/>
              <a:gd name="connsiteY1" fmla="*/ 0 h 1754909"/>
              <a:gd name="connsiteX2" fmla="*/ 1237673 w 1237673"/>
              <a:gd name="connsiteY2" fmla="*/ 1754909 h 1754909"/>
              <a:gd name="connsiteX3" fmla="*/ 0 w 1237673"/>
              <a:gd name="connsiteY3" fmla="*/ 1754909 h 1754909"/>
              <a:gd name="connsiteX0" fmla="*/ 24221 w 1261894"/>
              <a:gd name="connsiteY0" fmla="*/ 1763640 h 1763640"/>
              <a:gd name="connsiteX1" fmla="*/ 0 w 1261894"/>
              <a:gd name="connsiteY1" fmla="*/ 0 h 1763640"/>
              <a:gd name="connsiteX2" fmla="*/ 1261894 w 1261894"/>
              <a:gd name="connsiteY2" fmla="*/ 1763640 h 1763640"/>
              <a:gd name="connsiteX3" fmla="*/ 24221 w 1261894"/>
              <a:gd name="connsiteY3" fmla="*/ 1763640 h 1763640"/>
              <a:gd name="connsiteX0" fmla="*/ 0 w 1237673"/>
              <a:gd name="connsiteY0" fmla="*/ 1667600 h 1667600"/>
              <a:gd name="connsiteX1" fmla="*/ 19054 w 1237673"/>
              <a:gd name="connsiteY1" fmla="*/ 0 h 1667600"/>
              <a:gd name="connsiteX2" fmla="*/ 1237673 w 1237673"/>
              <a:gd name="connsiteY2" fmla="*/ 1667600 h 1667600"/>
              <a:gd name="connsiteX3" fmla="*/ 0 w 1237673"/>
              <a:gd name="connsiteY3" fmla="*/ 1667600 h 1667600"/>
              <a:gd name="connsiteX0" fmla="*/ 50187 w 1218619"/>
              <a:gd name="connsiteY0" fmla="*/ 1658869 h 1667600"/>
              <a:gd name="connsiteX1" fmla="*/ 0 w 1218619"/>
              <a:gd name="connsiteY1" fmla="*/ 0 h 1667600"/>
              <a:gd name="connsiteX2" fmla="*/ 1218619 w 1218619"/>
              <a:gd name="connsiteY2" fmla="*/ 1667600 h 1667600"/>
              <a:gd name="connsiteX3" fmla="*/ 50187 w 1218619"/>
              <a:gd name="connsiteY3" fmla="*/ 1658869 h 1667600"/>
              <a:gd name="connsiteX0" fmla="*/ 15566 w 1218619"/>
              <a:gd name="connsiteY0" fmla="*/ 1667600 h 1667600"/>
              <a:gd name="connsiteX1" fmla="*/ 0 w 1218619"/>
              <a:gd name="connsiteY1" fmla="*/ 0 h 1667600"/>
              <a:gd name="connsiteX2" fmla="*/ 1218619 w 1218619"/>
              <a:gd name="connsiteY2" fmla="*/ 1667600 h 1667600"/>
              <a:gd name="connsiteX3" fmla="*/ 15566 w 1218619"/>
              <a:gd name="connsiteY3" fmla="*/ 1667600 h 1667600"/>
              <a:gd name="connsiteX0" fmla="*/ 15566 w 1218619"/>
              <a:gd name="connsiteY0" fmla="*/ 1676331 h 1676331"/>
              <a:gd name="connsiteX1" fmla="*/ 0 w 1218619"/>
              <a:gd name="connsiteY1" fmla="*/ 0 h 1676331"/>
              <a:gd name="connsiteX2" fmla="*/ 1218619 w 1218619"/>
              <a:gd name="connsiteY2" fmla="*/ 1676331 h 1676331"/>
              <a:gd name="connsiteX3" fmla="*/ 15566 w 1218619"/>
              <a:gd name="connsiteY3" fmla="*/ 1676331 h 167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619" h="1676331">
                <a:moveTo>
                  <a:pt x="15566" y="1676331"/>
                </a:moveTo>
                <a:lnTo>
                  <a:pt x="0" y="0"/>
                </a:lnTo>
                <a:lnTo>
                  <a:pt x="1218619" y="1676331"/>
                </a:lnTo>
                <a:lnTo>
                  <a:pt x="15566" y="1676331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等腰三角形 8">
            <a:extLst>
              <a:ext uri="{FF2B5EF4-FFF2-40B4-BE49-F238E27FC236}">
                <a16:creationId xmlns:a16="http://schemas.microsoft.com/office/drawing/2014/main" id="{4C1C9548-6D0B-4512-911F-9085717860E0}"/>
              </a:ext>
            </a:extLst>
          </p:cNvPr>
          <p:cNvSpPr/>
          <p:nvPr/>
        </p:nvSpPr>
        <p:spPr>
          <a:xfrm rot="16200000">
            <a:off x="10937941" y="5558848"/>
            <a:ext cx="1300466" cy="1773384"/>
          </a:xfrm>
          <a:custGeom>
            <a:avLst/>
            <a:gdLst>
              <a:gd name="connsiteX0" fmla="*/ 0 w 1237673"/>
              <a:gd name="connsiteY0" fmla="*/ 1690255 h 1690255"/>
              <a:gd name="connsiteX1" fmla="*/ 618837 w 1237673"/>
              <a:gd name="connsiteY1" fmla="*/ 0 h 1690255"/>
              <a:gd name="connsiteX2" fmla="*/ 1237673 w 1237673"/>
              <a:gd name="connsiteY2" fmla="*/ 1690255 h 1690255"/>
              <a:gd name="connsiteX3" fmla="*/ 0 w 1237673"/>
              <a:gd name="connsiteY3" fmla="*/ 1690255 h 1690255"/>
              <a:gd name="connsiteX0" fmla="*/ 0 w 1237673"/>
              <a:gd name="connsiteY0" fmla="*/ 1754909 h 1754909"/>
              <a:gd name="connsiteX1" fmla="*/ 27710 w 1237673"/>
              <a:gd name="connsiteY1" fmla="*/ 0 h 1754909"/>
              <a:gd name="connsiteX2" fmla="*/ 1237673 w 1237673"/>
              <a:gd name="connsiteY2" fmla="*/ 1754909 h 1754909"/>
              <a:gd name="connsiteX3" fmla="*/ 0 w 1237673"/>
              <a:gd name="connsiteY3" fmla="*/ 1754909 h 1754909"/>
              <a:gd name="connsiteX0" fmla="*/ 24221 w 1261894"/>
              <a:gd name="connsiteY0" fmla="*/ 1763640 h 1763640"/>
              <a:gd name="connsiteX1" fmla="*/ 0 w 1261894"/>
              <a:gd name="connsiteY1" fmla="*/ 0 h 1763640"/>
              <a:gd name="connsiteX2" fmla="*/ 1261894 w 1261894"/>
              <a:gd name="connsiteY2" fmla="*/ 1763640 h 1763640"/>
              <a:gd name="connsiteX3" fmla="*/ 24221 w 1261894"/>
              <a:gd name="connsiteY3" fmla="*/ 1763640 h 1763640"/>
              <a:gd name="connsiteX0" fmla="*/ 0 w 1237673"/>
              <a:gd name="connsiteY0" fmla="*/ 1667600 h 1667600"/>
              <a:gd name="connsiteX1" fmla="*/ 19054 w 1237673"/>
              <a:gd name="connsiteY1" fmla="*/ 0 h 1667600"/>
              <a:gd name="connsiteX2" fmla="*/ 1237673 w 1237673"/>
              <a:gd name="connsiteY2" fmla="*/ 1667600 h 1667600"/>
              <a:gd name="connsiteX3" fmla="*/ 0 w 1237673"/>
              <a:gd name="connsiteY3" fmla="*/ 1667600 h 1667600"/>
              <a:gd name="connsiteX0" fmla="*/ 50187 w 1218619"/>
              <a:gd name="connsiteY0" fmla="*/ 1658869 h 1667600"/>
              <a:gd name="connsiteX1" fmla="*/ 0 w 1218619"/>
              <a:gd name="connsiteY1" fmla="*/ 0 h 1667600"/>
              <a:gd name="connsiteX2" fmla="*/ 1218619 w 1218619"/>
              <a:gd name="connsiteY2" fmla="*/ 1667600 h 1667600"/>
              <a:gd name="connsiteX3" fmla="*/ 50187 w 1218619"/>
              <a:gd name="connsiteY3" fmla="*/ 1658869 h 1667600"/>
              <a:gd name="connsiteX0" fmla="*/ 15566 w 1218619"/>
              <a:gd name="connsiteY0" fmla="*/ 1667600 h 1667600"/>
              <a:gd name="connsiteX1" fmla="*/ 0 w 1218619"/>
              <a:gd name="connsiteY1" fmla="*/ 0 h 1667600"/>
              <a:gd name="connsiteX2" fmla="*/ 1218619 w 1218619"/>
              <a:gd name="connsiteY2" fmla="*/ 1667600 h 1667600"/>
              <a:gd name="connsiteX3" fmla="*/ 15566 w 1218619"/>
              <a:gd name="connsiteY3" fmla="*/ 1667600 h 1667600"/>
              <a:gd name="connsiteX0" fmla="*/ 15566 w 1218619"/>
              <a:gd name="connsiteY0" fmla="*/ 1676331 h 1676331"/>
              <a:gd name="connsiteX1" fmla="*/ 0 w 1218619"/>
              <a:gd name="connsiteY1" fmla="*/ 0 h 1676331"/>
              <a:gd name="connsiteX2" fmla="*/ 1218619 w 1218619"/>
              <a:gd name="connsiteY2" fmla="*/ 1676331 h 1676331"/>
              <a:gd name="connsiteX3" fmla="*/ 15566 w 1218619"/>
              <a:gd name="connsiteY3" fmla="*/ 1676331 h 167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619" h="1676331">
                <a:moveTo>
                  <a:pt x="15566" y="1676331"/>
                </a:moveTo>
                <a:lnTo>
                  <a:pt x="0" y="0"/>
                </a:lnTo>
                <a:lnTo>
                  <a:pt x="1218619" y="1676331"/>
                </a:lnTo>
                <a:lnTo>
                  <a:pt x="15566" y="1676331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249FD56-118F-453F-BCBC-6D4992450E0C}"/>
              </a:ext>
            </a:extLst>
          </p:cNvPr>
          <p:cNvSpPr/>
          <p:nvPr/>
        </p:nvSpPr>
        <p:spPr>
          <a:xfrm rot="19394008">
            <a:off x="10345600" y="6224702"/>
            <a:ext cx="2169391" cy="114300"/>
          </a:xfrm>
          <a:prstGeom prst="rect">
            <a:avLst/>
          </a:pr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4F4E582-EBB5-459A-AFCE-C70C107B1C4F}"/>
              </a:ext>
            </a:extLst>
          </p:cNvPr>
          <p:cNvSpPr/>
          <p:nvPr/>
        </p:nvSpPr>
        <p:spPr>
          <a:xfrm rot="19394008">
            <a:off x="-489398" y="613673"/>
            <a:ext cx="2836496" cy="126172"/>
          </a:xfrm>
          <a:prstGeom prst="rect">
            <a:avLst/>
          </a:pr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18EC784-2333-4D02-A6D8-663E8CE7E792}"/>
              </a:ext>
            </a:extLst>
          </p:cNvPr>
          <p:cNvSpPr/>
          <p:nvPr/>
        </p:nvSpPr>
        <p:spPr>
          <a:xfrm>
            <a:off x="4225637" y="1558637"/>
            <a:ext cx="3740727" cy="3740727"/>
          </a:xfrm>
          <a:prstGeom prst="ellipse">
            <a:avLst/>
          </a:prstGeom>
          <a:solidFill>
            <a:srgbClr val="A61026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129BB06-7A1B-402D-939E-F429167B4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158" y="44299"/>
            <a:ext cx="1664352" cy="48772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FE941C1-2D98-4E79-B2F1-9B59D068E95B}"/>
              </a:ext>
            </a:extLst>
          </p:cNvPr>
          <p:cNvSpPr txBox="1"/>
          <p:nvPr/>
        </p:nvSpPr>
        <p:spPr>
          <a:xfrm>
            <a:off x="2540000" y="3075057"/>
            <a:ext cx="711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谢谢倾听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F016216-BFBC-47DA-9C72-B2F14BA17787}"/>
              </a:ext>
            </a:extLst>
          </p:cNvPr>
          <p:cNvSpPr/>
          <p:nvPr/>
        </p:nvSpPr>
        <p:spPr>
          <a:xfrm>
            <a:off x="3962400" y="1295400"/>
            <a:ext cx="4267200" cy="4267200"/>
          </a:xfrm>
          <a:prstGeom prst="ellipse">
            <a:avLst/>
          </a:prstGeom>
          <a:noFill/>
          <a:ln w="1905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A694386-E137-401C-A961-168D31D12713}"/>
              </a:ext>
            </a:extLst>
          </p:cNvPr>
          <p:cNvSpPr/>
          <p:nvPr/>
        </p:nvSpPr>
        <p:spPr>
          <a:xfrm>
            <a:off x="7494848" y="1779659"/>
            <a:ext cx="282172" cy="282172"/>
          </a:xfrm>
          <a:prstGeom prst="ellipse">
            <a:avLst/>
          </a:prstGeom>
          <a:solidFill>
            <a:srgbClr val="810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B48B037-7E81-4F91-A1E3-6907E41C1CC3}"/>
              </a:ext>
            </a:extLst>
          </p:cNvPr>
          <p:cNvSpPr/>
          <p:nvPr/>
        </p:nvSpPr>
        <p:spPr>
          <a:xfrm>
            <a:off x="4225636" y="4591476"/>
            <a:ext cx="438727" cy="423255"/>
          </a:xfrm>
          <a:prstGeom prst="ellipse">
            <a:avLst/>
          </a:prstGeom>
          <a:solidFill>
            <a:srgbClr val="7F3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0D41C4E-E484-4BF9-B53B-E90863C38C1E}"/>
              </a:ext>
            </a:extLst>
          </p:cNvPr>
          <p:cNvSpPr txBox="1"/>
          <p:nvPr/>
        </p:nvSpPr>
        <p:spPr>
          <a:xfrm>
            <a:off x="4493491" y="3906991"/>
            <a:ext cx="320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汇报人：颜浩</a:t>
            </a:r>
          </a:p>
        </p:txBody>
      </p:sp>
    </p:spTree>
    <p:extLst>
      <p:ext uri="{BB962C8B-B14F-4D97-AF65-F5344CB8AC3E}">
        <p14:creationId xmlns:p14="http://schemas.microsoft.com/office/powerpoint/2010/main" val="25374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358CBD9A-7640-40DC-9C74-4BB3A073C3CA}"/>
              </a:ext>
            </a:extLst>
          </p:cNvPr>
          <p:cNvGrpSpPr/>
          <p:nvPr/>
        </p:nvGrpSpPr>
        <p:grpSpPr>
          <a:xfrm>
            <a:off x="1838325" y="-837385"/>
            <a:ext cx="8515350" cy="8532770"/>
            <a:chOff x="6837615" y="1057276"/>
            <a:chExt cx="4768950" cy="477870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28796BE-5286-4679-8E19-F39AFD694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0647"/>
                      </a14:imgEffect>
                      <a14:imgEffect>
                        <a14:saturation sat="1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683" y="1057276"/>
              <a:ext cx="4760882" cy="4768950"/>
            </a:xfrm>
            <a:prstGeom prst="rect">
              <a:avLst/>
            </a:prstGeom>
          </p:spPr>
        </p:pic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3D724FF-D025-4686-A200-FDB49BC464B4}"/>
                </a:ext>
              </a:extLst>
            </p:cNvPr>
            <p:cNvSpPr/>
            <p:nvPr/>
          </p:nvSpPr>
          <p:spPr>
            <a:xfrm>
              <a:off x="6837615" y="1067032"/>
              <a:ext cx="4768950" cy="476895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/>
                </a:solidFill>
              </a:endParaRPr>
            </a:p>
          </p:txBody>
        </p:sp>
      </p:grp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D3B07095-E7FD-4CEE-924F-1F26B74BAA13}"/>
              </a:ext>
            </a:extLst>
          </p:cNvPr>
          <p:cNvSpPr/>
          <p:nvPr/>
        </p:nvSpPr>
        <p:spPr>
          <a:xfrm>
            <a:off x="0" y="1475509"/>
            <a:ext cx="1524001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3">
            <a:extLst>
              <a:ext uri="{FF2B5EF4-FFF2-40B4-BE49-F238E27FC236}">
                <a16:creationId xmlns:a16="http://schemas.microsoft.com/office/drawing/2014/main" id="{DD9BE845-CB14-4DCA-9E54-072192661748}"/>
              </a:ext>
            </a:extLst>
          </p:cNvPr>
          <p:cNvSpPr/>
          <p:nvPr/>
        </p:nvSpPr>
        <p:spPr>
          <a:xfrm rot="10800000">
            <a:off x="10667999" y="3401292"/>
            <a:ext cx="1524001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3">
            <a:extLst>
              <a:ext uri="{FF2B5EF4-FFF2-40B4-BE49-F238E27FC236}">
                <a16:creationId xmlns:a16="http://schemas.microsoft.com/office/drawing/2014/main" id="{FE949FCC-DD12-4B9E-8479-DEC378044033}"/>
              </a:ext>
            </a:extLst>
          </p:cNvPr>
          <p:cNvSpPr/>
          <p:nvPr/>
        </p:nvSpPr>
        <p:spPr>
          <a:xfrm flipH="1">
            <a:off x="10668000" y="1443180"/>
            <a:ext cx="1524000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3">
            <a:extLst>
              <a:ext uri="{FF2B5EF4-FFF2-40B4-BE49-F238E27FC236}">
                <a16:creationId xmlns:a16="http://schemas.microsoft.com/office/drawing/2014/main" id="{90AD630D-B0B7-47D8-A10A-3BED0B5FD8E9}"/>
              </a:ext>
            </a:extLst>
          </p:cNvPr>
          <p:cNvSpPr/>
          <p:nvPr/>
        </p:nvSpPr>
        <p:spPr>
          <a:xfrm rot="10800000" flipH="1">
            <a:off x="1" y="3442856"/>
            <a:ext cx="1524000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9E887AB3-C55A-4EEC-BFAA-C9E20E4A4A16}"/>
              </a:ext>
            </a:extLst>
          </p:cNvPr>
          <p:cNvSpPr/>
          <p:nvPr/>
        </p:nvSpPr>
        <p:spPr>
          <a:xfrm rot="19797916" flipH="1">
            <a:off x="1616431" y="1790628"/>
            <a:ext cx="570172" cy="1805520"/>
          </a:xfrm>
          <a:custGeom>
            <a:avLst/>
            <a:gdLst>
              <a:gd name="connsiteX0" fmla="*/ 0 w 543942"/>
              <a:gd name="connsiteY0" fmla="*/ 1555639 h 1555639"/>
              <a:gd name="connsiteX1" fmla="*/ 135986 w 543942"/>
              <a:gd name="connsiteY1" fmla="*/ 0 h 1555639"/>
              <a:gd name="connsiteX2" fmla="*/ 543942 w 543942"/>
              <a:gd name="connsiteY2" fmla="*/ 0 h 1555639"/>
              <a:gd name="connsiteX3" fmla="*/ 407957 w 543942"/>
              <a:gd name="connsiteY3" fmla="*/ 1555639 h 1555639"/>
              <a:gd name="connsiteX4" fmla="*/ 0 w 543942"/>
              <a:gd name="connsiteY4" fmla="*/ 1555639 h 1555639"/>
              <a:gd name="connsiteX0" fmla="*/ 0 w 570172"/>
              <a:gd name="connsiteY0" fmla="*/ 1805520 h 1805520"/>
              <a:gd name="connsiteX1" fmla="*/ 162216 w 570172"/>
              <a:gd name="connsiteY1" fmla="*/ 0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49853 w 570172"/>
              <a:gd name="connsiteY1" fmla="*/ 273872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31361 w 570172"/>
              <a:gd name="connsiteY1" fmla="*/ 241888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172" h="1805520">
                <a:moveTo>
                  <a:pt x="0" y="1805520"/>
                </a:moveTo>
                <a:lnTo>
                  <a:pt x="131361" y="241888"/>
                </a:lnTo>
                <a:lnTo>
                  <a:pt x="570172" y="0"/>
                </a:lnTo>
                <a:lnTo>
                  <a:pt x="434187" y="1555639"/>
                </a:lnTo>
                <a:lnTo>
                  <a:pt x="0" y="180552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平行四边形 7">
            <a:extLst>
              <a:ext uri="{FF2B5EF4-FFF2-40B4-BE49-F238E27FC236}">
                <a16:creationId xmlns:a16="http://schemas.microsoft.com/office/drawing/2014/main" id="{0EB385C5-944E-4B55-91C1-9DD6A0308383}"/>
              </a:ext>
            </a:extLst>
          </p:cNvPr>
          <p:cNvSpPr/>
          <p:nvPr/>
        </p:nvSpPr>
        <p:spPr>
          <a:xfrm rot="19797916" flipH="1">
            <a:off x="10005399" y="3203792"/>
            <a:ext cx="570172" cy="1805520"/>
          </a:xfrm>
          <a:custGeom>
            <a:avLst/>
            <a:gdLst>
              <a:gd name="connsiteX0" fmla="*/ 0 w 543942"/>
              <a:gd name="connsiteY0" fmla="*/ 1555639 h 1555639"/>
              <a:gd name="connsiteX1" fmla="*/ 135986 w 543942"/>
              <a:gd name="connsiteY1" fmla="*/ 0 h 1555639"/>
              <a:gd name="connsiteX2" fmla="*/ 543942 w 543942"/>
              <a:gd name="connsiteY2" fmla="*/ 0 h 1555639"/>
              <a:gd name="connsiteX3" fmla="*/ 407957 w 543942"/>
              <a:gd name="connsiteY3" fmla="*/ 1555639 h 1555639"/>
              <a:gd name="connsiteX4" fmla="*/ 0 w 543942"/>
              <a:gd name="connsiteY4" fmla="*/ 1555639 h 1555639"/>
              <a:gd name="connsiteX0" fmla="*/ 0 w 570172"/>
              <a:gd name="connsiteY0" fmla="*/ 1805520 h 1805520"/>
              <a:gd name="connsiteX1" fmla="*/ 162216 w 570172"/>
              <a:gd name="connsiteY1" fmla="*/ 0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49853 w 570172"/>
              <a:gd name="connsiteY1" fmla="*/ 273872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31361 w 570172"/>
              <a:gd name="connsiteY1" fmla="*/ 241888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172" h="1805520">
                <a:moveTo>
                  <a:pt x="0" y="1805520"/>
                </a:moveTo>
                <a:lnTo>
                  <a:pt x="131361" y="241888"/>
                </a:lnTo>
                <a:lnTo>
                  <a:pt x="570172" y="0"/>
                </a:lnTo>
                <a:lnTo>
                  <a:pt x="434187" y="1555639"/>
                </a:lnTo>
                <a:lnTo>
                  <a:pt x="0" y="1805520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10D29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725752B-01A2-4FF7-B7C5-6B0AA0CCEF18}"/>
              </a:ext>
            </a:extLst>
          </p:cNvPr>
          <p:cNvSpPr txBox="1"/>
          <p:nvPr/>
        </p:nvSpPr>
        <p:spPr>
          <a:xfrm>
            <a:off x="4584927" y="2908775"/>
            <a:ext cx="3022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>
                <a:latin typeface="方正大黑简体" panose="03000509000000000000" pitchFamily="65" charset="-122"/>
                <a:ea typeface="方正大黑简体" panose="03000509000000000000" pitchFamily="65" charset="-122"/>
              </a:rPr>
              <a:t>PART 1</a:t>
            </a:r>
            <a:endParaRPr lang="zh-CN" altLang="en-US" sz="2800" b="1" dirty="0"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95D434A-CDBA-40A9-AC78-E33F33CBC6E5}"/>
              </a:ext>
            </a:extLst>
          </p:cNvPr>
          <p:cNvSpPr txBox="1"/>
          <p:nvPr/>
        </p:nvSpPr>
        <p:spPr>
          <a:xfrm>
            <a:off x="4143629" y="3530665"/>
            <a:ext cx="3904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背景</a:t>
            </a:r>
            <a:r>
              <a:rPr lang="zh-CN" altLang="en-US" sz="2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</a:t>
            </a:r>
          </a:p>
        </p:txBody>
      </p:sp>
    </p:spTree>
    <p:extLst>
      <p:ext uri="{BB962C8B-B14F-4D97-AF65-F5344CB8AC3E}">
        <p14:creationId xmlns:p14="http://schemas.microsoft.com/office/powerpoint/2010/main" val="3941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4DC17D35-E7E8-4D24-828B-66DF5C7BC0E3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3828BF9-256C-4143-ACB1-BE32F70AD969}"/>
                </a:ext>
              </a:extLst>
            </p:cNvPr>
            <p:cNvGrpSpPr/>
            <p:nvPr/>
          </p:nvGrpSpPr>
          <p:grpSpPr>
            <a:xfrm>
              <a:off x="0" y="0"/>
              <a:ext cx="3437311" cy="566290"/>
              <a:chOff x="738909" y="1727197"/>
              <a:chExt cx="8073136" cy="133003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37A34DE5-A14D-4B5A-B222-E21B566671E7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4" name="矩形 3">
                  <a:extLst>
                    <a:ext uri="{FF2B5EF4-FFF2-40B4-BE49-F238E27FC236}">
                      <a16:creationId xmlns:a16="http://schemas.microsoft.com/office/drawing/2014/main" id="{BEF0D0A9-82BB-471C-915C-5C93E2BED162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45A5A34B-E9A8-400D-ADA6-E863B5696C00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DF51AD1B-816D-44B0-A271-79C4E8C94B89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3B907F61-4FB5-4B85-BE99-2E7F9B8E1F68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FF2E1004-9033-4751-80E7-A4DD65C10E8F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2E23E33F-383C-42DD-85FA-5377792A7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60BC865-67ED-4E10-8BD9-F0105A825C85}"/>
                  </a:ext>
                </a:extLst>
              </p:cNvPr>
              <p:cNvSpPr txBox="1"/>
              <p:nvPr/>
            </p:nvSpPr>
            <p:spPr>
              <a:xfrm>
                <a:off x="4801377" y="2293924"/>
                <a:ext cx="4010668" cy="731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思源宋体 Heavy" panose="02020900000000000000" pitchFamily="18" charset="-122"/>
                    <a:ea typeface="思源宋体 Heavy" panose="02020900000000000000" pitchFamily="18" charset="-122"/>
                  </a:rPr>
                  <a:t>背景</a:t>
                </a:r>
                <a:r>
                  <a:rPr lang="zh-CN" altLang="en-US" sz="1400" dirty="0">
                    <a:solidFill>
                      <a:srgbClr val="E74B4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思源宋体 Heavy" panose="02020900000000000000" pitchFamily="18" charset="-122"/>
                    <a:ea typeface="思源宋体 Heavy" panose="02020900000000000000" pitchFamily="18" charset="-122"/>
                  </a:rPr>
                  <a:t>工作</a:t>
                </a:r>
              </a:p>
            </p:txBody>
          </p:sp>
        </p:grp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EC9DB6D5-A8D9-46E2-BC57-4560FCC3CBCF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AutoShape 2" descr="Nature Machine Intelligence">
            <a:hlinkClick r:id="rId4"/>
            <a:extLst>
              <a:ext uri="{FF2B5EF4-FFF2-40B4-BE49-F238E27FC236}">
                <a16:creationId xmlns:a16="http://schemas.microsoft.com/office/drawing/2014/main" id="{832D8559-BF44-4BAC-5383-C3B608064C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AutoShape 4" descr="Nature Machine Intelligence">
            <a:hlinkClick r:id="rId4"/>
            <a:extLst>
              <a:ext uri="{FF2B5EF4-FFF2-40B4-BE49-F238E27FC236}">
                <a16:creationId xmlns:a16="http://schemas.microsoft.com/office/drawing/2014/main" id="{853CB93E-F9E7-4847-2CD0-6A3A648DC8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日期占位符 13">
            <a:extLst>
              <a:ext uri="{FF2B5EF4-FFF2-40B4-BE49-F238E27FC236}">
                <a16:creationId xmlns:a16="http://schemas.microsoft.com/office/drawing/2014/main" id="{F41D73A2-0F45-44F1-E55F-12087F3B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F5CCA1C-A2D2-9E08-8D19-35CFA520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1/19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8A6EB5-665A-FD4B-DA25-E12CAB20066F}"/>
              </a:ext>
            </a:extLst>
          </p:cNvPr>
          <p:cNvSpPr txBox="1"/>
          <p:nvPr/>
        </p:nvSpPr>
        <p:spPr>
          <a:xfrm>
            <a:off x="437160" y="831494"/>
            <a:ext cx="6627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chemeClr val="accent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Graph Neural Network (GNN)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632243A-CD0A-9AB1-5018-10C61EFD8D46}"/>
              </a:ext>
            </a:extLst>
          </p:cNvPr>
          <p:cNvSpPr txBox="1"/>
          <p:nvPr/>
        </p:nvSpPr>
        <p:spPr>
          <a:xfrm>
            <a:off x="6477836" y="1557583"/>
            <a:ext cx="5598208" cy="223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2000" b="1" dirty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For non-Euclidean structured data</a:t>
            </a:r>
          </a:p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2000" b="1" dirty="0">
                <a:latin typeface="字酷堂清楷体" panose="02010601030101010101" pitchFamily="2" charset="-122"/>
                <a:ea typeface="字酷堂清楷体" panose="02010601030101010101" pitchFamily="2" charset="-122"/>
              </a:rPr>
              <a:t>Performances in Graph-related tasks</a:t>
            </a:r>
          </a:p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2800" b="1" dirty="0">
                <a:solidFill>
                  <a:srgbClr val="FF330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Exploring effective ways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B633153-DB6D-7A2F-CD46-648DC42D6DB9}"/>
              </a:ext>
            </a:extLst>
          </p:cNvPr>
          <p:cNvSpPr txBox="1"/>
          <p:nvPr/>
        </p:nvSpPr>
        <p:spPr>
          <a:xfrm>
            <a:off x="437160" y="3673385"/>
            <a:ext cx="7800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字酷堂清楷体" panose="02010601030101010101" pitchFamily="2" charset="-122"/>
              </a:rPr>
              <a:t>Challenging: S</a:t>
            </a:r>
            <a:r>
              <a:rPr lang="zh-CN" altLang="en-US" sz="2400" b="1" dirty="0">
                <a:ea typeface="字酷堂清楷体" panose="02010601030101010101" pitchFamily="2" charset="-122"/>
              </a:rPr>
              <a:t>cale GNNs to large-scale applications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419059D-D396-8BE6-44CB-3D893CB03EC1}"/>
              </a:ext>
            </a:extLst>
          </p:cNvPr>
          <p:cNvSpPr txBox="1"/>
          <p:nvPr/>
        </p:nvSpPr>
        <p:spPr>
          <a:xfrm>
            <a:off x="887249" y="4214936"/>
            <a:ext cx="8172078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2000" b="1" dirty="0">
                <a:ea typeface="字酷堂清楷体" panose="02010601030101010101" pitchFamily="2" charset="-122"/>
              </a:rPr>
              <a:t>L</a:t>
            </a:r>
            <a:r>
              <a:rPr lang="zh-CN" altLang="en-US" sz="2000" b="1" dirty="0">
                <a:ea typeface="字酷堂清楷体" panose="02010601030101010101" pitchFamily="2" charset="-122"/>
              </a:rPr>
              <a:t>atency </a:t>
            </a:r>
            <a:endParaRPr lang="en-US" altLang="zh-CN" sz="2000" b="1" dirty="0">
              <a:ea typeface="字酷堂清楷体" panose="02010601030101010101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7142231-89F4-65F1-1994-87A221E4E824}"/>
              </a:ext>
            </a:extLst>
          </p:cNvPr>
          <p:cNvSpPr txBox="1"/>
          <p:nvPr/>
        </p:nvSpPr>
        <p:spPr>
          <a:xfrm>
            <a:off x="3061890" y="4214936"/>
            <a:ext cx="6097656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altLang="zh-CN" sz="2000" b="1" dirty="0">
                <a:ea typeface="字酷堂清楷体" panose="02010601030101010101" pitchFamily="2" charset="-122"/>
              </a:rPr>
              <a:t>R</a:t>
            </a:r>
            <a:r>
              <a:rPr lang="zh-CN" altLang="en-US" sz="2000" b="1" dirty="0">
                <a:ea typeface="字酷堂清楷体" panose="02010601030101010101" pitchFamily="2" charset="-122"/>
              </a:rPr>
              <a:t>equire fast </a:t>
            </a:r>
            <a:r>
              <a:rPr lang="zh-CN" altLang="en-US" sz="20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inference</a:t>
            </a:r>
            <a:endParaRPr lang="zh-CN" altLang="en-US" sz="2000" dirty="0">
              <a:solidFill>
                <a:srgbClr val="FF3300"/>
              </a:solidFill>
            </a:endParaRPr>
          </a:p>
        </p:txBody>
      </p:sp>
      <p:pic>
        <p:nvPicPr>
          <p:cNvPr id="34" name="object 4">
            <a:extLst>
              <a:ext uri="{FF2B5EF4-FFF2-40B4-BE49-F238E27FC236}">
                <a16:creationId xmlns:a16="http://schemas.microsoft.com/office/drawing/2014/main" id="{131387EC-1934-7CAB-F1D1-FD1D2A269EB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14591" y="1466906"/>
            <a:ext cx="1596127" cy="1598030"/>
          </a:xfrm>
          <a:prstGeom prst="rect">
            <a:avLst/>
          </a:prstGeom>
        </p:spPr>
      </p:pic>
      <p:grpSp>
        <p:nvGrpSpPr>
          <p:cNvPr id="35" name="object 5">
            <a:extLst>
              <a:ext uri="{FF2B5EF4-FFF2-40B4-BE49-F238E27FC236}">
                <a16:creationId xmlns:a16="http://schemas.microsoft.com/office/drawing/2014/main" id="{CD20D573-F894-BBCD-6901-7455B94A4026}"/>
              </a:ext>
            </a:extLst>
          </p:cNvPr>
          <p:cNvGrpSpPr/>
          <p:nvPr/>
        </p:nvGrpSpPr>
        <p:grpSpPr>
          <a:xfrm>
            <a:off x="596762" y="1564136"/>
            <a:ext cx="3568553" cy="1875938"/>
            <a:chOff x="1023188" y="3008033"/>
            <a:chExt cx="3568553" cy="1875938"/>
          </a:xfrm>
        </p:grpSpPr>
        <p:pic>
          <p:nvPicPr>
            <p:cNvPr id="37" name="object 6">
              <a:extLst>
                <a:ext uri="{FF2B5EF4-FFF2-40B4-BE49-F238E27FC236}">
                  <a16:creationId xmlns:a16="http://schemas.microsoft.com/office/drawing/2014/main" id="{D34D0D12-E08B-6A16-4DF0-E4BA1B32D75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3188" y="3008033"/>
              <a:ext cx="2190031" cy="1875938"/>
            </a:xfrm>
            <a:prstGeom prst="rect">
              <a:avLst/>
            </a:prstGeom>
          </p:spPr>
        </p:pic>
        <p:sp>
          <p:nvSpPr>
            <p:cNvPr id="40" name="object 7">
              <a:extLst>
                <a:ext uri="{FF2B5EF4-FFF2-40B4-BE49-F238E27FC236}">
                  <a16:creationId xmlns:a16="http://schemas.microsoft.com/office/drawing/2014/main" id="{AB1123B4-445E-7905-DA98-1282224DD0AB}"/>
                </a:ext>
              </a:extLst>
            </p:cNvPr>
            <p:cNvSpPr/>
            <p:nvPr/>
          </p:nvSpPr>
          <p:spPr>
            <a:xfrm>
              <a:off x="3391331" y="3684391"/>
              <a:ext cx="1200410" cy="523221"/>
            </a:xfrm>
            <a:custGeom>
              <a:avLst/>
              <a:gdLst/>
              <a:ahLst/>
              <a:cxnLst/>
              <a:rect l="l" t="t" r="r" b="b"/>
              <a:pathLst>
                <a:path w="1844675" h="762000">
                  <a:moveTo>
                    <a:pt x="1844217" y="380923"/>
                  </a:moveTo>
                  <a:lnTo>
                    <a:pt x="1842452" y="371894"/>
                  </a:lnTo>
                  <a:lnTo>
                    <a:pt x="1837182" y="363956"/>
                  </a:lnTo>
                  <a:lnTo>
                    <a:pt x="1508709" y="35483"/>
                  </a:lnTo>
                  <a:lnTo>
                    <a:pt x="1480146" y="6921"/>
                  </a:lnTo>
                  <a:lnTo>
                    <a:pt x="1474431" y="2692"/>
                  </a:lnTo>
                  <a:lnTo>
                    <a:pt x="1467853" y="355"/>
                  </a:lnTo>
                  <a:lnTo>
                    <a:pt x="1460893" y="0"/>
                  </a:lnTo>
                  <a:lnTo>
                    <a:pt x="1453997" y="1714"/>
                  </a:lnTo>
                  <a:lnTo>
                    <a:pt x="1447888" y="5384"/>
                  </a:lnTo>
                  <a:lnTo>
                    <a:pt x="1443228" y="10553"/>
                  </a:lnTo>
                  <a:lnTo>
                    <a:pt x="1440230" y="16852"/>
                  </a:lnTo>
                  <a:lnTo>
                    <a:pt x="1439176" y="23888"/>
                  </a:lnTo>
                  <a:lnTo>
                    <a:pt x="1439176" y="236461"/>
                  </a:lnTo>
                  <a:lnTo>
                    <a:pt x="405041" y="236461"/>
                  </a:lnTo>
                  <a:lnTo>
                    <a:pt x="405041" y="35483"/>
                  </a:lnTo>
                  <a:lnTo>
                    <a:pt x="405041" y="23888"/>
                  </a:lnTo>
                  <a:lnTo>
                    <a:pt x="403987" y="16852"/>
                  </a:lnTo>
                  <a:lnTo>
                    <a:pt x="400989" y="10553"/>
                  </a:lnTo>
                  <a:lnTo>
                    <a:pt x="396316" y="5384"/>
                  </a:lnTo>
                  <a:lnTo>
                    <a:pt x="390220" y="1714"/>
                  </a:lnTo>
                  <a:lnTo>
                    <a:pt x="383311" y="0"/>
                  </a:lnTo>
                  <a:lnTo>
                    <a:pt x="376351" y="355"/>
                  </a:lnTo>
                  <a:lnTo>
                    <a:pt x="7023" y="363956"/>
                  </a:lnTo>
                  <a:lnTo>
                    <a:pt x="0" y="380936"/>
                  </a:lnTo>
                  <a:lnTo>
                    <a:pt x="1752" y="389966"/>
                  </a:lnTo>
                  <a:lnTo>
                    <a:pt x="364070" y="754938"/>
                  </a:lnTo>
                  <a:lnTo>
                    <a:pt x="383311" y="761860"/>
                  </a:lnTo>
                  <a:lnTo>
                    <a:pt x="390220" y="760145"/>
                  </a:lnTo>
                  <a:lnTo>
                    <a:pt x="396316" y="756475"/>
                  </a:lnTo>
                  <a:lnTo>
                    <a:pt x="400989" y="751306"/>
                  </a:lnTo>
                  <a:lnTo>
                    <a:pt x="403987" y="745007"/>
                  </a:lnTo>
                  <a:lnTo>
                    <a:pt x="405041" y="737971"/>
                  </a:lnTo>
                  <a:lnTo>
                    <a:pt x="405041" y="726376"/>
                  </a:lnTo>
                  <a:lnTo>
                    <a:pt x="405041" y="525386"/>
                  </a:lnTo>
                  <a:lnTo>
                    <a:pt x="1439176" y="525386"/>
                  </a:lnTo>
                  <a:lnTo>
                    <a:pt x="1439176" y="737971"/>
                  </a:lnTo>
                  <a:lnTo>
                    <a:pt x="1440230" y="745007"/>
                  </a:lnTo>
                  <a:lnTo>
                    <a:pt x="1443228" y="751306"/>
                  </a:lnTo>
                  <a:lnTo>
                    <a:pt x="1447888" y="756475"/>
                  </a:lnTo>
                  <a:lnTo>
                    <a:pt x="1453997" y="760145"/>
                  </a:lnTo>
                  <a:lnTo>
                    <a:pt x="1460893" y="761860"/>
                  </a:lnTo>
                  <a:lnTo>
                    <a:pt x="1467853" y="761504"/>
                  </a:lnTo>
                  <a:lnTo>
                    <a:pt x="1474431" y="759167"/>
                  </a:lnTo>
                  <a:lnTo>
                    <a:pt x="1480146" y="754938"/>
                  </a:lnTo>
                  <a:lnTo>
                    <a:pt x="1508709" y="726376"/>
                  </a:lnTo>
                  <a:lnTo>
                    <a:pt x="1837182" y="397903"/>
                  </a:lnTo>
                  <a:lnTo>
                    <a:pt x="1842452" y="389966"/>
                  </a:lnTo>
                  <a:lnTo>
                    <a:pt x="1844217" y="380923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36" name="object 8">
            <a:extLst>
              <a:ext uri="{FF2B5EF4-FFF2-40B4-BE49-F238E27FC236}">
                <a16:creationId xmlns:a16="http://schemas.microsoft.com/office/drawing/2014/main" id="{DE877B42-05D6-910F-5DF5-70C2CC643F7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40249" y="3276600"/>
            <a:ext cx="1544809" cy="22952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7B7D7A8E-C0FE-4364-B13C-7909216ED0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5659" y="3733800"/>
            <a:ext cx="4112367" cy="2536020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501F9CA6-58C3-D091-6ACE-923A64F42CF0}"/>
              </a:ext>
            </a:extLst>
          </p:cNvPr>
          <p:cNvSpPr txBox="1"/>
          <p:nvPr/>
        </p:nvSpPr>
        <p:spPr>
          <a:xfrm>
            <a:off x="359156" y="4957968"/>
            <a:ext cx="6627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chemeClr val="accent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Multi-layer perceptron (MLP)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F20CBAB-A8F2-9928-399D-4DE98068A9E5}"/>
              </a:ext>
            </a:extLst>
          </p:cNvPr>
          <p:cNvSpPr txBox="1"/>
          <p:nvPr/>
        </p:nvSpPr>
        <p:spPr>
          <a:xfrm>
            <a:off x="477959" y="5646803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字酷堂清楷体" panose="02010601030101010101" pitchFamily="2" charset="-122"/>
              </a:rPr>
              <a:t>Graph that depend on node feature</a:t>
            </a:r>
            <a:endParaRPr lang="zh-CN" altLang="en-US" sz="2400" b="1" dirty="0">
              <a:ea typeface="字酷堂清楷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82539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2B0FBAE-DA1E-48FB-51A1-479F19ECA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812" y="2278003"/>
            <a:ext cx="6652837" cy="294157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4DC17D35-E7E8-4D24-828B-66DF5C7BC0E3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3828BF9-256C-4143-ACB1-BE32F70AD969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37A34DE5-A14D-4B5A-B222-E21B566671E7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4" name="矩形 3">
                  <a:extLst>
                    <a:ext uri="{FF2B5EF4-FFF2-40B4-BE49-F238E27FC236}">
                      <a16:creationId xmlns:a16="http://schemas.microsoft.com/office/drawing/2014/main" id="{BEF0D0A9-82BB-471C-915C-5C93E2BED162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45A5A34B-E9A8-400D-ADA6-E863B5696C00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DF51AD1B-816D-44B0-A271-79C4E8C94B89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3B907F61-4FB5-4B85-BE99-2E7F9B8E1F68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FF2E1004-9033-4751-80E7-A4DD65C10E8F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2E23E33F-383C-42DD-85FA-5377792A7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EC9DB6D5-A8D9-46E2-BC57-4560FCC3CBCF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AutoShape 2" descr="Nature Machine Intelligence">
            <a:hlinkClick r:id="rId5"/>
            <a:extLst>
              <a:ext uri="{FF2B5EF4-FFF2-40B4-BE49-F238E27FC236}">
                <a16:creationId xmlns:a16="http://schemas.microsoft.com/office/drawing/2014/main" id="{832D8559-BF44-4BAC-5383-C3B608064C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AutoShape 4" descr="Nature Machine Intelligence">
            <a:hlinkClick r:id="rId5"/>
            <a:extLst>
              <a:ext uri="{FF2B5EF4-FFF2-40B4-BE49-F238E27FC236}">
                <a16:creationId xmlns:a16="http://schemas.microsoft.com/office/drawing/2014/main" id="{853CB93E-F9E7-4847-2CD0-6A3A648DC8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日期占位符 13">
            <a:extLst>
              <a:ext uri="{FF2B5EF4-FFF2-40B4-BE49-F238E27FC236}">
                <a16:creationId xmlns:a16="http://schemas.microsoft.com/office/drawing/2014/main" id="{F41D73A2-0F45-44F1-E55F-12087F3B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F5CCA1C-A2D2-9E08-8D19-35CFA520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2/19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8A6EB5-665A-FD4B-DA25-E12CAB20066F}"/>
              </a:ext>
            </a:extLst>
          </p:cNvPr>
          <p:cNvSpPr txBox="1"/>
          <p:nvPr/>
        </p:nvSpPr>
        <p:spPr>
          <a:xfrm>
            <a:off x="437160" y="831494"/>
            <a:ext cx="6627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chemeClr val="accent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GNN – MLP 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632243A-CD0A-9AB1-5018-10C61EFD8D46}"/>
              </a:ext>
            </a:extLst>
          </p:cNvPr>
          <p:cNvSpPr txBox="1"/>
          <p:nvPr/>
        </p:nvSpPr>
        <p:spPr>
          <a:xfrm>
            <a:off x="2984190" y="692160"/>
            <a:ext cx="421666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solidFill>
                  <a:srgbClr val="FF330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Knowledge distillation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F20CBAB-A8F2-9928-399D-4DE98068A9E5}"/>
              </a:ext>
            </a:extLst>
          </p:cNvPr>
          <p:cNvSpPr txBox="1"/>
          <p:nvPr/>
        </p:nvSpPr>
        <p:spPr>
          <a:xfrm>
            <a:off x="674767" y="5170246"/>
            <a:ext cx="110623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Problems: </a:t>
            </a:r>
            <a:r>
              <a:rPr lang="en-US" altLang="zh-CN" sz="2400" b="1" dirty="0">
                <a:ea typeface="字酷堂清楷体" panose="02010601030101010101" pitchFamily="2" charset="-122"/>
              </a:rPr>
              <a:t>The </a:t>
            </a:r>
            <a:r>
              <a:rPr lang="en-US" altLang="zh-CN" sz="2400" b="1" dirty="0">
                <a:solidFill>
                  <a:srgbClr val="A61026"/>
                </a:solidFill>
                <a:ea typeface="字酷堂清楷体" panose="02010601030101010101" pitchFamily="2" charset="-122"/>
              </a:rPr>
              <a:t>class space </a:t>
            </a:r>
            <a:r>
              <a:rPr lang="en-US" altLang="zh-CN" sz="2400" b="1" dirty="0">
                <a:ea typeface="字酷堂清楷体" panose="02010601030101010101" pitchFamily="2" charset="-122"/>
              </a:rPr>
              <a:t>may not be expressive enough for covering numerous diverse </a:t>
            </a:r>
            <a:r>
              <a:rPr lang="en-US" altLang="zh-CN" sz="2400" b="1" dirty="0">
                <a:solidFill>
                  <a:srgbClr val="A61026"/>
                </a:solidFill>
                <a:ea typeface="字酷堂清楷体" panose="02010601030101010101" pitchFamily="2" charset="-122"/>
              </a:rPr>
              <a:t>local graph structures</a:t>
            </a:r>
            <a:r>
              <a:rPr lang="en-US" altLang="zh-CN" sz="2400" b="1" dirty="0">
                <a:ea typeface="字酷堂清楷体" panose="02010601030101010101" pitchFamily="2" charset="-122"/>
              </a:rPr>
              <a:t> of nodes</a:t>
            </a:r>
            <a:endParaRPr lang="zh-CN" altLang="en-US" sz="2400" b="1" dirty="0">
              <a:ea typeface="字酷堂清楷体" panose="02010601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77FAEBC-4439-2ADA-6624-E2E7B76D394B}"/>
              </a:ext>
            </a:extLst>
          </p:cNvPr>
          <p:cNvSpPr txBox="1"/>
          <p:nvPr/>
        </p:nvSpPr>
        <p:spPr>
          <a:xfrm>
            <a:off x="567886" y="1605495"/>
            <a:ext cx="9533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字酷堂清楷体" panose="02010601030101010101" pitchFamily="2" charset="-122"/>
              </a:rPr>
              <a:t>T</a:t>
            </a:r>
            <a:r>
              <a:rPr lang="zh-CN" altLang="en-US" sz="2400" b="1" dirty="0">
                <a:ea typeface="字酷堂清楷体" panose="02010601030101010101" pitchFamily="2" charset="-122"/>
              </a:rPr>
              <a:t>o transfer the learned </a:t>
            </a:r>
            <a:r>
              <a:rPr lang="zh-CN" altLang="en-US" sz="24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structural knowledge </a:t>
            </a:r>
            <a:r>
              <a:rPr lang="zh-CN" altLang="en-US" sz="2400" b="1" dirty="0">
                <a:ea typeface="字酷堂清楷体" panose="02010601030101010101" pitchFamily="2" charset="-122"/>
              </a:rPr>
              <a:t>from GNNs to MLPs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099292E-5C3A-54C0-9EB5-034C517D4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243" y="3276600"/>
            <a:ext cx="3972452" cy="69818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0BEE919-DD07-EF39-7FF3-FEAF043E6B13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背景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</a:t>
            </a:r>
          </a:p>
        </p:txBody>
      </p:sp>
    </p:spTree>
    <p:extLst>
      <p:ext uri="{BB962C8B-B14F-4D97-AF65-F5344CB8AC3E}">
        <p14:creationId xmlns:p14="http://schemas.microsoft.com/office/powerpoint/2010/main" val="380359724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5F2FB9-DF3C-8BD4-B239-536CC0C17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208" y="2196028"/>
            <a:ext cx="7116336" cy="3886009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4DC17D35-E7E8-4D24-828B-66DF5C7BC0E3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3828BF9-256C-4143-ACB1-BE32F70AD969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37A34DE5-A14D-4B5A-B222-E21B566671E7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4" name="矩形 3">
                  <a:extLst>
                    <a:ext uri="{FF2B5EF4-FFF2-40B4-BE49-F238E27FC236}">
                      <a16:creationId xmlns:a16="http://schemas.microsoft.com/office/drawing/2014/main" id="{BEF0D0A9-82BB-471C-915C-5C93E2BED162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45A5A34B-E9A8-400D-ADA6-E863B5696C00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DF51AD1B-816D-44B0-A271-79C4E8C94B89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3B907F61-4FB5-4B85-BE99-2E7F9B8E1F68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FF2E1004-9033-4751-80E7-A4DD65C10E8F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2E23E33F-383C-42DD-85FA-5377792A7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EC9DB6D5-A8D9-46E2-BC57-4560FCC3CBCF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AutoShape 2" descr="Nature Machine Intelligence">
            <a:hlinkClick r:id="rId5"/>
            <a:extLst>
              <a:ext uri="{FF2B5EF4-FFF2-40B4-BE49-F238E27FC236}">
                <a16:creationId xmlns:a16="http://schemas.microsoft.com/office/drawing/2014/main" id="{832D8559-BF44-4BAC-5383-C3B608064C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AutoShape 4" descr="Nature Machine Intelligence">
            <a:hlinkClick r:id="rId5"/>
            <a:extLst>
              <a:ext uri="{FF2B5EF4-FFF2-40B4-BE49-F238E27FC236}">
                <a16:creationId xmlns:a16="http://schemas.microsoft.com/office/drawing/2014/main" id="{853CB93E-F9E7-4847-2CD0-6A3A648DC8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日期占位符 13">
            <a:extLst>
              <a:ext uri="{FF2B5EF4-FFF2-40B4-BE49-F238E27FC236}">
                <a16:creationId xmlns:a16="http://schemas.microsoft.com/office/drawing/2014/main" id="{F41D73A2-0F45-44F1-E55F-12087F3B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F5CCA1C-A2D2-9E08-8D19-35CFA520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3/19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8A6EB5-665A-FD4B-DA25-E12CAB20066F}"/>
              </a:ext>
            </a:extLst>
          </p:cNvPr>
          <p:cNvSpPr txBox="1"/>
          <p:nvPr/>
        </p:nvSpPr>
        <p:spPr>
          <a:xfrm>
            <a:off x="437160" y="831494"/>
            <a:ext cx="6627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chemeClr val="accent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Related works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77FAEBC-4439-2ADA-6624-E2E7B76D394B}"/>
              </a:ext>
            </a:extLst>
          </p:cNvPr>
          <p:cNvSpPr txBox="1"/>
          <p:nvPr/>
        </p:nvSpPr>
        <p:spPr>
          <a:xfrm>
            <a:off x="567886" y="1605495"/>
            <a:ext cx="9533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字酷堂清楷体" panose="02010601030101010101" pitchFamily="2" charset="-122"/>
              </a:rPr>
              <a:t>T</a:t>
            </a:r>
            <a:r>
              <a:rPr lang="zh-CN" altLang="en-US" sz="2400" b="1" dirty="0">
                <a:ea typeface="字酷堂清楷体" panose="02010601030101010101" pitchFamily="2" charset="-122"/>
              </a:rPr>
              <a:t>o transfer the learned </a:t>
            </a:r>
            <a:r>
              <a:rPr lang="zh-CN" altLang="en-US" sz="24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structural knowledge </a:t>
            </a:r>
            <a:r>
              <a:rPr lang="zh-CN" altLang="en-US" sz="2400" b="1" dirty="0">
                <a:ea typeface="字酷堂清楷体" panose="02010601030101010101" pitchFamily="2" charset="-122"/>
              </a:rPr>
              <a:t>from GNNs to MLPs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80CAFAA-D3D6-B5ED-C674-E6483A9CDF3D}"/>
              </a:ext>
            </a:extLst>
          </p:cNvPr>
          <p:cNvSpPr txBox="1"/>
          <p:nvPr/>
        </p:nvSpPr>
        <p:spPr>
          <a:xfrm>
            <a:off x="9228762" y="2645881"/>
            <a:ext cx="2461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字酷堂清楷体" panose="02010601030101010101" pitchFamily="2" charset="-122"/>
              </a:rPr>
              <a:t>Graph-MLP </a:t>
            </a:r>
            <a:endParaRPr lang="zh-CN" altLang="en-US" sz="2400" b="1" dirty="0">
              <a:ea typeface="字酷堂清楷体" panose="02010601030101010101" pitchFamily="2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5D70CA0-1A02-D156-1DF1-2D65A0C09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387" y="3369345"/>
            <a:ext cx="3414056" cy="153937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E63F510-7CB6-14EA-8988-702A5E259F90}"/>
              </a:ext>
            </a:extLst>
          </p:cNvPr>
          <p:cNvSpPr txBox="1"/>
          <p:nvPr/>
        </p:nvSpPr>
        <p:spPr>
          <a:xfrm>
            <a:off x="8538381" y="5170517"/>
            <a:ext cx="2789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字酷堂清楷体" panose="02010601030101010101" pitchFamily="2" charset="-122"/>
              </a:rPr>
              <a:t>T</a:t>
            </a:r>
            <a:r>
              <a:rPr lang="zh-CN" altLang="en-US" sz="2400" b="1" dirty="0">
                <a:ea typeface="字酷堂清楷体" panose="02010601030101010101" pitchFamily="2" charset="-122"/>
              </a:rPr>
              <a:t>ransductive </a:t>
            </a:r>
            <a:r>
              <a:rPr lang="zh-CN" altLang="en-US" sz="2400" b="1" dirty="0">
                <a:solidFill>
                  <a:srgbClr val="C00000"/>
                </a:solidFill>
                <a:ea typeface="字酷堂清楷体" panose="02010601030101010101" pitchFamily="2" charset="-122"/>
              </a:rPr>
              <a:t>√</a:t>
            </a:r>
            <a:r>
              <a:rPr lang="zh-CN" altLang="en-US" sz="2400" b="1" dirty="0">
                <a:ea typeface="字酷堂清楷体" panose="02010601030101010101" pitchFamily="2" charset="-122"/>
              </a:rPr>
              <a:t> </a:t>
            </a:r>
            <a:endParaRPr lang="en-US" altLang="zh-CN" sz="2400" b="1" dirty="0">
              <a:ea typeface="字酷堂清楷体" panose="02010601030101010101" pitchFamily="2" charset="-122"/>
            </a:endParaRPr>
          </a:p>
          <a:p>
            <a:r>
              <a:rPr lang="en-US" altLang="zh-CN" sz="2400" b="1" dirty="0">
                <a:ea typeface="字酷堂清楷体" panose="02010601030101010101" pitchFamily="2" charset="-122"/>
              </a:rPr>
              <a:t>I</a:t>
            </a:r>
            <a:r>
              <a:rPr lang="zh-CN" altLang="en-US" sz="2400" b="1" dirty="0">
                <a:ea typeface="字酷堂清楷体" panose="02010601030101010101" pitchFamily="2" charset="-122"/>
              </a:rPr>
              <a:t>nductive       </a:t>
            </a:r>
            <a:r>
              <a:rPr lang="en-US" altLang="zh-CN" sz="2400" b="1" dirty="0">
                <a:solidFill>
                  <a:srgbClr val="C00000"/>
                </a:solidFill>
                <a:ea typeface="字酷堂清楷体" panose="02010601030101010101" pitchFamily="2" charset="-122"/>
              </a:rPr>
              <a:t>× </a:t>
            </a:r>
            <a:endParaRPr lang="zh-CN" altLang="en-US" sz="2400" b="1" dirty="0">
              <a:solidFill>
                <a:srgbClr val="C00000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489F193-330C-5171-B2C4-BB21AC6CACE6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背景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</a:t>
            </a:r>
          </a:p>
        </p:txBody>
      </p:sp>
    </p:spTree>
    <p:extLst>
      <p:ext uri="{BB962C8B-B14F-4D97-AF65-F5344CB8AC3E}">
        <p14:creationId xmlns:p14="http://schemas.microsoft.com/office/powerpoint/2010/main" val="133869977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4DC17D35-E7E8-4D24-828B-66DF5C7BC0E3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3828BF9-256C-4143-ACB1-BE32F70AD969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37A34DE5-A14D-4B5A-B222-E21B566671E7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4" name="矩形 3">
                  <a:extLst>
                    <a:ext uri="{FF2B5EF4-FFF2-40B4-BE49-F238E27FC236}">
                      <a16:creationId xmlns:a16="http://schemas.microsoft.com/office/drawing/2014/main" id="{BEF0D0A9-82BB-471C-915C-5C93E2BED162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45A5A34B-E9A8-400D-ADA6-E863B5696C00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DF51AD1B-816D-44B0-A271-79C4E8C94B89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3B907F61-4FB5-4B85-BE99-2E7F9B8E1F68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FF2E1004-9033-4751-80E7-A4DD65C10E8F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2E23E33F-383C-42DD-85FA-5377792A7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EC9DB6D5-A8D9-46E2-BC57-4560FCC3CBCF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AutoShape 2" descr="Nature Machine Intelligence">
            <a:hlinkClick r:id="rId4"/>
            <a:extLst>
              <a:ext uri="{FF2B5EF4-FFF2-40B4-BE49-F238E27FC236}">
                <a16:creationId xmlns:a16="http://schemas.microsoft.com/office/drawing/2014/main" id="{832D8559-BF44-4BAC-5383-C3B608064C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AutoShape 4" descr="Nature Machine Intelligence">
            <a:hlinkClick r:id="rId4"/>
            <a:extLst>
              <a:ext uri="{FF2B5EF4-FFF2-40B4-BE49-F238E27FC236}">
                <a16:creationId xmlns:a16="http://schemas.microsoft.com/office/drawing/2014/main" id="{853CB93E-F9E7-4847-2CD0-6A3A648DC8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日期占位符 13">
            <a:extLst>
              <a:ext uri="{FF2B5EF4-FFF2-40B4-BE49-F238E27FC236}">
                <a16:creationId xmlns:a16="http://schemas.microsoft.com/office/drawing/2014/main" id="{F41D73A2-0F45-44F1-E55F-12087F3B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F5CCA1C-A2D2-9E08-8D19-35CFA520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4/19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8A6EB5-665A-FD4B-DA25-E12CAB20066F}"/>
              </a:ext>
            </a:extLst>
          </p:cNvPr>
          <p:cNvSpPr txBox="1"/>
          <p:nvPr/>
        </p:nvSpPr>
        <p:spPr>
          <a:xfrm>
            <a:off x="437160" y="831494"/>
            <a:ext cx="6627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chemeClr val="accent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Related works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77FAEBC-4439-2ADA-6624-E2E7B76D394B}"/>
              </a:ext>
            </a:extLst>
          </p:cNvPr>
          <p:cNvSpPr txBox="1"/>
          <p:nvPr/>
        </p:nvSpPr>
        <p:spPr>
          <a:xfrm>
            <a:off x="567886" y="1605495"/>
            <a:ext cx="9533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字酷堂清楷体" panose="02010601030101010101" pitchFamily="2" charset="-122"/>
              </a:rPr>
              <a:t>T</a:t>
            </a:r>
            <a:r>
              <a:rPr lang="zh-CN" altLang="en-US" sz="2400" b="1" dirty="0">
                <a:ea typeface="字酷堂清楷体" panose="02010601030101010101" pitchFamily="2" charset="-122"/>
              </a:rPr>
              <a:t>o transfer the learned </a:t>
            </a:r>
            <a:r>
              <a:rPr lang="zh-CN" altLang="en-US" sz="24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structural knowledge </a:t>
            </a:r>
            <a:r>
              <a:rPr lang="zh-CN" altLang="en-US" sz="2400" b="1" dirty="0">
                <a:ea typeface="字酷堂清楷体" panose="02010601030101010101" pitchFamily="2" charset="-122"/>
              </a:rPr>
              <a:t>from GNNs to MLPs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80CAFAA-D3D6-B5ED-C674-E6483A9CDF3D}"/>
              </a:ext>
            </a:extLst>
          </p:cNvPr>
          <p:cNvSpPr txBox="1"/>
          <p:nvPr/>
        </p:nvSpPr>
        <p:spPr>
          <a:xfrm>
            <a:off x="9795145" y="2536699"/>
            <a:ext cx="2461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字酷堂清楷体" panose="02010601030101010101" pitchFamily="2" charset="-122"/>
              </a:rPr>
              <a:t>NOSMOG</a:t>
            </a:r>
            <a:endParaRPr lang="zh-CN" altLang="en-US" sz="2400" b="1" dirty="0">
              <a:ea typeface="字酷堂清楷体" panose="02010601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CD2D24F-CEFA-391B-A8A2-25DB6ACD4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00" y="2336941"/>
            <a:ext cx="8371262" cy="37496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D9A8935-AF80-5668-B653-4967F559F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7807" y="3680551"/>
            <a:ext cx="1996613" cy="35817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80158FC-BBC4-5CFC-E1A3-FDDF2F45E571}"/>
              </a:ext>
            </a:extLst>
          </p:cNvPr>
          <p:cNvSpPr txBox="1"/>
          <p:nvPr/>
        </p:nvSpPr>
        <p:spPr>
          <a:xfrm>
            <a:off x="9280478" y="4242423"/>
            <a:ext cx="30394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1600" b="1" dirty="0">
                <a:solidFill>
                  <a:srgbClr val="C00000"/>
                </a:solidFill>
                <a:ea typeface="字酷堂清楷体" panose="02010601030101010101" pitchFamily="2" charset="-122"/>
              </a:rPr>
              <a:t>Representational similarity distillation loss</a:t>
            </a:r>
          </a:p>
          <a:p>
            <a:pPr marL="342900" indent="-342900">
              <a:buAutoNum type="arabicPeriod"/>
            </a:pPr>
            <a:endParaRPr lang="en-US" altLang="zh-CN" sz="1600" b="1" dirty="0">
              <a:ea typeface="字酷堂清楷体" panose="02010601030101010101" pitchFamily="2" charset="-122"/>
            </a:endParaRPr>
          </a:p>
          <a:p>
            <a:pPr marL="342900" indent="-342900">
              <a:buAutoNum type="arabicPeriod"/>
            </a:pPr>
            <a:r>
              <a:rPr lang="en-US" altLang="zh-CN" sz="1600" b="1" dirty="0">
                <a:ea typeface="字酷堂清楷体" panose="02010601030101010101" pitchFamily="2" charset="-122"/>
              </a:rPr>
              <a:t>Learning adversarial features</a:t>
            </a:r>
            <a:endParaRPr lang="zh-CN" altLang="en-US" sz="1600" b="1" dirty="0">
              <a:ea typeface="字酷堂清楷体" panose="0201060103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5805540-2204-A785-011D-7C71E285B481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背景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</a:t>
            </a:r>
          </a:p>
        </p:txBody>
      </p:sp>
    </p:spTree>
    <p:extLst>
      <p:ext uri="{BB962C8B-B14F-4D97-AF65-F5344CB8AC3E}">
        <p14:creationId xmlns:p14="http://schemas.microsoft.com/office/powerpoint/2010/main" val="396320634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4DC17D35-E7E8-4D24-828B-66DF5C7BC0E3}"/>
              </a:ext>
            </a:extLst>
          </p:cNvPr>
          <p:cNvGrpSpPr/>
          <p:nvPr/>
        </p:nvGrpSpPr>
        <p:grpSpPr>
          <a:xfrm>
            <a:off x="0" y="0"/>
            <a:ext cx="12191999" cy="566290"/>
            <a:chOff x="0" y="0"/>
            <a:chExt cx="12191999" cy="566290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3828BF9-256C-4143-ACB1-BE32F70AD969}"/>
                </a:ext>
              </a:extLst>
            </p:cNvPr>
            <p:cNvGrpSpPr/>
            <p:nvPr/>
          </p:nvGrpSpPr>
          <p:grpSpPr>
            <a:xfrm>
              <a:off x="0" y="0"/>
              <a:ext cx="2354759" cy="566290"/>
              <a:chOff x="738909" y="1727197"/>
              <a:chExt cx="5530570" cy="1330034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37A34DE5-A14D-4B5A-B222-E21B566671E7}"/>
                  </a:ext>
                </a:extLst>
              </p:cNvPr>
              <p:cNvGrpSpPr/>
              <p:nvPr/>
            </p:nvGrpSpPr>
            <p:grpSpPr>
              <a:xfrm>
                <a:off x="738909" y="1727197"/>
                <a:ext cx="3573971" cy="1330034"/>
                <a:chOff x="0" y="-1"/>
                <a:chExt cx="825511" cy="406402"/>
              </a:xfrm>
            </p:grpSpPr>
            <p:sp>
              <p:nvSpPr>
                <p:cNvPr id="4" name="矩形 3">
                  <a:extLst>
                    <a:ext uri="{FF2B5EF4-FFF2-40B4-BE49-F238E27FC236}">
                      <a16:creationId xmlns:a16="http://schemas.microsoft.com/office/drawing/2014/main" id="{BEF0D0A9-82BB-471C-915C-5C93E2BED162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163411" cy="406400"/>
                </a:xfrm>
                <a:prstGeom prst="rect">
                  <a:avLst/>
                </a:prstGeom>
                <a:solidFill>
                  <a:srgbClr val="7F35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45A5A34B-E9A8-400D-ADA6-E863B5696C00}"/>
                    </a:ext>
                  </a:extLst>
                </p:cNvPr>
                <p:cNvSpPr/>
                <p:nvPr/>
              </p:nvSpPr>
              <p:spPr>
                <a:xfrm>
                  <a:off x="194840" y="0"/>
                  <a:ext cx="128900" cy="406401"/>
                </a:xfrm>
                <a:prstGeom prst="rect">
                  <a:avLst/>
                </a:prstGeom>
                <a:solidFill>
                  <a:srgbClr val="810D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DF51AD1B-816D-44B0-A271-79C4E8C94B89}"/>
                    </a:ext>
                  </a:extLst>
                </p:cNvPr>
                <p:cNvSpPr/>
                <p:nvPr/>
              </p:nvSpPr>
              <p:spPr>
                <a:xfrm>
                  <a:off x="237157" y="-1"/>
                  <a:ext cx="128901" cy="406401"/>
                </a:xfrm>
                <a:prstGeom prst="rect">
                  <a:avLst/>
                </a:prstGeom>
                <a:solidFill>
                  <a:srgbClr val="C313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3B907F61-4FB5-4B85-BE99-2E7F9B8E1F68}"/>
                    </a:ext>
                  </a:extLst>
                </p:cNvPr>
                <p:cNvSpPr/>
                <p:nvPr/>
              </p:nvSpPr>
              <p:spPr>
                <a:xfrm>
                  <a:off x="308075" y="-1"/>
                  <a:ext cx="288349" cy="406401"/>
                </a:xfrm>
                <a:prstGeom prst="rect">
                  <a:avLst/>
                </a:prstGeom>
                <a:solidFill>
                  <a:srgbClr val="8F12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FF2E1004-9033-4751-80E7-A4DD65C10E8F}"/>
                    </a:ext>
                  </a:extLst>
                </p:cNvPr>
                <p:cNvSpPr/>
                <p:nvPr/>
              </p:nvSpPr>
              <p:spPr>
                <a:xfrm>
                  <a:off x="631548" y="-1"/>
                  <a:ext cx="193963" cy="40640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2E23E33F-383C-42DD-85FA-5377792A7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87" y="1760272"/>
                <a:ext cx="1821092" cy="533653"/>
              </a:xfrm>
              <a:prstGeom prst="rect">
                <a:avLst/>
              </a:prstGeom>
            </p:spPr>
          </p:pic>
        </p:grp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EC9DB6D5-A8D9-46E2-BC57-4560FCC3CBCF}"/>
                </a:ext>
              </a:extLst>
            </p:cNvPr>
            <p:cNvSpPr/>
            <p:nvPr/>
          </p:nvSpPr>
          <p:spPr>
            <a:xfrm>
              <a:off x="3645300" y="2"/>
              <a:ext cx="8546699" cy="566287"/>
            </a:xfrm>
            <a:prstGeom prst="rect">
              <a:avLst/>
            </a:prstGeom>
            <a:solidFill>
              <a:srgbClr val="7F35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AutoShape 2" descr="Nature Machine Intelligence">
            <a:hlinkClick r:id="rId4"/>
            <a:extLst>
              <a:ext uri="{FF2B5EF4-FFF2-40B4-BE49-F238E27FC236}">
                <a16:creationId xmlns:a16="http://schemas.microsoft.com/office/drawing/2014/main" id="{832D8559-BF44-4BAC-5383-C3B608064C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AutoShape 4" descr="Nature Machine Intelligence">
            <a:hlinkClick r:id="rId4"/>
            <a:extLst>
              <a:ext uri="{FF2B5EF4-FFF2-40B4-BE49-F238E27FC236}">
                <a16:creationId xmlns:a16="http://schemas.microsoft.com/office/drawing/2014/main" id="{853CB93E-F9E7-4847-2CD0-6A3A648DC8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日期占位符 13">
            <a:extLst>
              <a:ext uri="{FF2B5EF4-FFF2-40B4-BE49-F238E27FC236}">
                <a16:creationId xmlns:a16="http://schemas.microsoft.com/office/drawing/2014/main" id="{F41D73A2-0F45-44F1-E55F-12087F3B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556" y="6356350"/>
            <a:ext cx="2743200" cy="365125"/>
          </a:xfrm>
        </p:spPr>
        <p:txBody>
          <a:bodyPr/>
          <a:lstStyle/>
          <a:p>
            <a:fld id="{45B12C17-FE2D-49C0-9549-B64F05B50277}" type="datetime10">
              <a:rPr lang="zh-CN" altLang="en-US" sz="1600" b="1">
                <a:solidFill>
                  <a:schemeClr val="tx1"/>
                </a:solidFill>
                <a:ea typeface="字酷堂清楷体" panose="02010601030101010101" pitchFamily="2" charset="-122"/>
              </a:rPr>
              <a:t>16:16</a:t>
            </a:fld>
            <a:endParaRPr lang="zh-CN" altLang="en-US" sz="24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F5CCA1C-A2D2-9E08-8D19-35CFA520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1469" y="6356350"/>
            <a:ext cx="1745974" cy="365125"/>
          </a:xfrm>
        </p:spPr>
        <p:txBody>
          <a:bodyPr/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ea typeface="字酷堂清楷体" panose="02010601030101010101" pitchFamily="2" charset="-122"/>
              </a:rPr>
              <a:t>5/19</a:t>
            </a:r>
            <a:endParaRPr lang="zh-CN" altLang="en-US" sz="1600" b="1" dirty="0">
              <a:solidFill>
                <a:schemeClr val="tx1"/>
              </a:solidFill>
              <a:ea typeface="字酷堂清楷体" panose="02010601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8A6EB5-665A-FD4B-DA25-E12CAB20066F}"/>
              </a:ext>
            </a:extLst>
          </p:cNvPr>
          <p:cNvSpPr txBox="1"/>
          <p:nvPr/>
        </p:nvSpPr>
        <p:spPr>
          <a:xfrm>
            <a:off x="437160" y="831494"/>
            <a:ext cx="6627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chemeClr val="accent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Related works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77FAEBC-4439-2ADA-6624-E2E7B76D394B}"/>
              </a:ext>
            </a:extLst>
          </p:cNvPr>
          <p:cNvSpPr txBox="1"/>
          <p:nvPr/>
        </p:nvSpPr>
        <p:spPr>
          <a:xfrm>
            <a:off x="567886" y="1605495"/>
            <a:ext cx="11469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3300"/>
                </a:solidFill>
                <a:ea typeface="字酷堂清楷体" panose="02010601030101010101" pitchFamily="2" charset="-122"/>
              </a:rPr>
              <a:t>Problems: </a:t>
            </a:r>
            <a:r>
              <a:rPr lang="en-US" altLang="zh-CN" sz="2400" b="1" dirty="0">
                <a:ea typeface="字酷堂清楷体" panose="02010601030101010101" pitchFamily="2" charset="-122"/>
              </a:rPr>
              <a:t>The </a:t>
            </a:r>
            <a:r>
              <a:rPr lang="en-US" altLang="zh-CN" sz="2400" b="1" dirty="0">
                <a:solidFill>
                  <a:srgbClr val="A61026"/>
                </a:solidFill>
                <a:ea typeface="字酷堂清楷体" panose="02010601030101010101" pitchFamily="2" charset="-122"/>
              </a:rPr>
              <a:t>class space </a:t>
            </a:r>
            <a:r>
              <a:rPr lang="en-US" altLang="zh-CN" sz="2400" b="1" dirty="0">
                <a:ea typeface="字酷堂清楷体" panose="02010601030101010101" pitchFamily="2" charset="-122"/>
              </a:rPr>
              <a:t>may not be expressive enough for covering numerous diverse </a:t>
            </a:r>
            <a:r>
              <a:rPr lang="en-US" altLang="zh-CN" sz="2400" b="1" dirty="0">
                <a:solidFill>
                  <a:srgbClr val="A61026"/>
                </a:solidFill>
                <a:ea typeface="字酷堂清楷体" panose="02010601030101010101" pitchFamily="2" charset="-122"/>
              </a:rPr>
              <a:t>local graph structures</a:t>
            </a:r>
            <a:r>
              <a:rPr lang="en-US" altLang="zh-CN" sz="2400" b="1" dirty="0">
                <a:ea typeface="字酷堂清楷体" panose="02010601030101010101" pitchFamily="2" charset="-122"/>
              </a:rPr>
              <a:t> of nodes</a:t>
            </a:r>
            <a:endParaRPr lang="zh-CN" altLang="en-US" sz="2400" b="1" dirty="0">
              <a:ea typeface="字酷堂清楷体" panose="02010601030101010101" pitchFamily="2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2A19566-6D53-3D30-D16F-AF1649D66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321" y="2436492"/>
            <a:ext cx="10036957" cy="374943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7D3B50F-1A95-6DE5-0B4C-8351508DD0EC}"/>
              </a:ext>
            </a:extLst>
          </p:cNvPr>
          <p:cNvSpPr txBox="1"/>
          <p:nvPr/>
        </p:nvSpPr>
        <p:spPr>
          <a:xfrm>
            <a:off x="1729683" y="241296"/>
            <a:ext cx="1707628" cy="3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背景</a:t>
            </a:r>
            <a:r>
              <a:rPr lang="zh-CN" altLang="en-US" sz="1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</a:t>
            </a:r>
          </a:p>
        </p:txBody>
      </p:sp>
    </p:spTree>
    <p:extLst>
      <p:ext uri="{BB962C8B-B14F-4D97-AF65-F5344CB8AC3E}">
        <p14:creationId xmlns:p14="http://schemas.microsoft.com/office/powerpoint/2010/main" val="396634423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F2A9F4-E4E9-4451-9D5B-DB108BD3BD72}"/>
              </a:ext>
            </a:extLst>
          </p:cNvPr>
          <p:cNvGrpSpPr/>
          <p:nvPr/>
        </p:nvGrpSpPr>
        <p:grpSpPr>
          <a:xfrm>
            <a:off x="1838325" y="-837385"/>
            <a:ext cx="8515350" cy="8532770"/>
            <a:chOff x="6837615" y="1057276"/>
            <a:chExt cx="4768950" cy="477870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0D0F1AF-A190-4B35-9FBA-255DEC282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0647"/>
                      </a14:imgEffect>
                      <a14:imgEffect>
                        <a14:saturation sat="1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683" y="1057276"/>
              <a:ext cx="4760882" cy="4768950"/>
            </a:xfrm>
            <a:prstGeom prst="rect">
              <a:avLst/>
            </a:prstGeom>
          </p:spPr>
        </p:pic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A379BBEA-0DF9-478C-81B4-E87CEF05C7AB}"/>
                </a:ext>
              </a:extLst>
            </p:cNvPr>
            <p:cNvSpPr/>
            <p:nvPr/>
          </p:nvSpPr>
          <p:spPr>
            <a:xfrm>
              <a:off x="6837615" y="1067032"/>
              <a:ext cx="4768950" cy="476895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/>
                </a:solidFill>
              </a:endParaRPr>
            </a:p>
          </p:txBody>
        </p:sp>
      </p:grp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D3B07095-E7FD-4CEE-924F-1F26B74BAA13}"/>
              </a:ext>
            </a:extLst>
          </p:cNvPr>
          <p:cNvSpPr/>
          <p:nvPr/>
        </p:nvSpPr>
        <p:spPr>
          <a:xfrm>
            <a:off x="0" y="1475509"/>
            <a:ext cx="1524001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3">
            <a:extLst>
              <a:ext uri="{FF2B5EF4-FFF2-40B4-BE49-F238E27FC236}">
                <a16:creationId xmlns:a16="http://schemas.microsoft.com/office/drawing/2014/main" id="{DD9BE845-CB14-4DCA-9E54-072192661748}"/>
              </a:ext>
            </a:extLst>
          </p:cNvPr>
          <p:cNvSpPr/>
          <p:nvPr/>
        </p:nvSpPr>
        <p:spPr>
          <a:xfrm rot="10800000">
            <a:off x="10667999" y="3401292"/>
            <a:ext cx="1524001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3">
            <a:extLst>
              <a:ext uri="{FF2B5EF4-FFF2-40B4-BE49-F238E27FC236}">
                <a16:creationId xmlns:a16="http://schemas.microsoft.com/office/drawing/2014/main" id="{FE949FCC-DD12-4B9E-8479-DEC378044033}"/>
              </a:ext>
            </a:extLst>
          </p:cNvPr>
          <p:cNvSpPr/>
          <p:nvPr/>
        </p:nvSpPr>
        <p:spPr>
          <a:xfrm flipH="1">
            <a:off x="10668000" y="1443180"/>
            <a:ext cx="1524000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3">
            <a:extLst>
              <a:ext uri="{FF2B5EF4-FFF2-40B4-BE49-F238E27FC236}">
                <a16:creationId xmlns:a16="http://schemas.microsoft.com/office/drawing/2014/main" id="{90AD630D-B0B7-47D8-A10A-3BED0B5FD8E9}"/>
              </a:ext>
            </a:extLst>
          </p:cNvPr>
          <p:cNvSpPr/>
          <p:nvPr/>
        </p:nvSpPr>
        <p:spPr>
          <a:xfrm rot="10800000" flipH="1">
            <a:off x="1" y="3442856"/>
            <a:ext cx="1524000" cy="1985819"/>
          </a:xfrm>
          <a:custGeom>
            <a:avLst/>
            <a:gdLst>
              <a:gd name="connsiteX0" fmla="*/ 0 w 2604655"/>
              <a:gd name="connsiteY0" fmla="*/ 2687782 h 2687782"/>
              <a:gd name="connsiteX1" fmla="*/ 1302328 w 2604655"/>
              <a:gd name="connsiteY1" fmla="*/ 0 h 2687782"/>
              <a:gd name="connsiteX2" fmla="*/ 2604655 w 2604655"/>
              <a:gd name="connsiteY2" fmla="*/ 2687782 h 2687782"/>
              <a:gd name="connsiteX3" fmla="*/ 0 w 2604655"/>
              <a:gd name="connsiteY3" fmla="*/ 2687782 h 2687782"/>
              <a:gd name="connsiteX0" fmla="*/ 0 w 2604655"/>
              <a:gd name="connsiteY0" fmla="*/ 2724728 h 2724728"/>
              <a:gd name="connsiteX1" fmla="*/ 9237 w 2604655"/>
              <a:gd name="connsiteY1" fmla="*/ 0 h 2724728"/>
              <a:gd name="connsiteX2" fmla="*/ 2604655 w 2604655"/>
              <a:gd name="connsiteY2" fmla="*/ 2724728 h 2724728"/>
              <a:gd name="connsiteX3" fmla="*/ 0 w 2604655"/>
              <a:gd name="connsiteY3" fmla="*/ 2724728 h 2724728"/>
              <a:gd name="connsiteX0" fmla="*/ 0 w 1524001"/>
              <a:gd name="connsiteY0" fmla="*/ 2724728 h 2724728"/>
              <a:gd name="connsiteX1" fmla="*/ 9237 w 1524001"/>
              <a:gd name="connsiteY1" fmla="*/ 0 h 2724728"/>
              <a:gd name="connsiteX2" fmla="*/ 1524001 w 1524001"/>
              <a:gd name="connsiteY2" fmla="*/ 2715492 h 2724728"/>
              <a:gd name="connsiteX3" fmla="*/ 0 w 1524001"/>
              <a:gd name="connsiteY3" fmla="*/ 2724728 h 2724728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  <a:gd name="connsiteX0" fmla="*/ 0 w 1524001"/>
              <a:gd name="connsiteY0" fmla="*/ 1985819 h 1985819"/>
              <a:gd name="connsiteX1" fmla="*/ 1 w 1524001"/>
              <a:gd name="connsiteY1" fmla="*/ 0 h 1985819"/>
              <a:gd name="connsiteX2" fmla="*/ 1524001 w 1524001"/>
              <a:gd name="connsiteY2" fmla="*/ 1976583 h 1985819"/>
              <a:gd name="connsiteX3" fmla="*/ 0 w 1524001"/>
              <a:gd name="connsiteY3" fmla="*/ 1985819 h 19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1" h="1985819">
                <a:moveTo>
                  <a:pt x="0" y="1985819"/>
                </a:moveTo>
                <a:cubicBezTo>
                  <a:pt x="0" y="1323879"/>
                  <a:pt x="1" y="661940"/>
                  <a:pt x="1" y="0"/>
                </a:cubicBezTo>
                <a:lnTo>
                  <a:pt x="1524001" y="1976583"/>
                </a:lnTo>
                <a:lnTo>
                  <a:pt x="0" y="198581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9E887AB3-C55A-4EEC-BFAA-C9E20E4A4A16}"/>
              </a:ext>
            </a:extLst>
          </p:cNvPr>
          <p:cNvSpPr/>
          <p:nvPr/>
        </p:nvSpPr>
        <p:spPr>
          <a:xfrm rot="19797916" flipH="1">
            <a:off x="1616431" y="1790628"/>
            <a:ext cx="570172" cy="1805520"/>
          </a:xfrm>
          <a:custGeom>
            <a:avLst/>
            <a:gdLst>
              <a:gd name="connsiteX0" fmla="*/ 0 w 543942"/>
              <a:gd name="connsiteY0" fmla="*/ 1555639 h 1555639"/>
              <a:gd name="connsiteX1" fmla="*/ 135986 w 543942"/>
              <a:gd name="connsiteY1" fmla="*/ 0 h 1555639"/>
              <a:gd name="connsiteX2" fmla="*/ 543942 w 543942"/>
              <a:gd name="connsiteY2" fmla="*/ 0 h 1555639"/>
              <a:gd name="connsiteX3" fmla="*/ 407957 w 543942"/>
              <a:gd name="connsiteY3" fmla="*/ 1555639 h 1555639"/>
              <a:gd name="connsiteX4" fmla="*/ 0 w 543942"/>
              <a:gd name="connsiteY4" fmla="*/ 1555639 h 1555639"/>
              <a:gd name="connsiteX0" fmla="*/ 0 w 570172"/>
              <a:gd name="connsiteY0" fmla="*/ 1805520 h 1805520"/>
              <a:gd name="connsiteX1" fmla="*/ 162216 w 570172"/>
              <a:gd name="connsiteY1" fmla="*/ 0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49853 w 570172"/>
              <a:gd name="connsiteY1" fmla="*/ 273872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31361 w 570172"/>
              <a:gd name="connsiteY1" fmla="*/ 241888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172" h="1805520">
                <a:moveTo>
                  <a:pt x="0" y="1805520"/>
                </a:moveTo>
                <a:lnTo>
                  <a:pt x="131361" y="241888"/>
                </a:lnTo>
                <a:lnTo>
                  <a:pt x="570172" y="0"/>
                </a:lnTo>
                <a:lnTo>
                  <a:pt x="434187" y="1555639"/>
                </a:lnTo>
                <a:lnTo>
                  <a:pt x="0" y="180552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平行四边形 7">
            <a:extLst>
              <a:ext uri="{FF2B5EF4-FFF2-40B4-BE49-F238E27FC236}">
                <a16:creationId xmlns:a16="http://schemas.microsoft.com/office/drawing/2014/main" id="{0EB385C5-944E-4B55-91C1-9DD6A0308383}"/>
              </a:ext>
            </a:extLst>
          </p:cNvPr>
          <p:cNvSpPr/>
          <p:nvPr/>
        </p:nvSpPr>
        <p:spPr>
          <a:xfrm rot="19797916" flipH="1">
            <a:off x="10005399" y="3203792"/>
            <a:ext cx="570172" cy="1805520"/>
          </a:xfrm>
          <a:custGeom>
            <a:avLst/>
            <a:gdLst>
              <a:gd name="connsiteX0" fmla="*/ 0 w 543942"/>
              <a:gd name="connsiteY0" fmla="*/ 1555639 h 1555639"/>
              <a:gd name="connsiteX1" fmla="*/ 135986 w 543942"/>
              <a:gd name="connsiteY1" fmla="*/ 0 h 1555639"/>
              <a:gd name="connsiteX2" fmla="*/ 543942 w 543942"/>
              <a:gd name="connsiteY2" fmla="*/ 0 h 1555639"/>
              <a:gd name="connsiteX3" fmla="*/ 407957 w 543942"/>
              <a:gd name="connsiteY3" fmla="*/ 1555639 h 1555639"/>
              <a:gd name="connsiteX4" fmla="*/ 0 w 543942"/>
              <a:gd name="connsiteY4" fmla="*/ 1555639 h 1555639"/>
              <a:gd name="connsiteX0" fmla="*/ 0 w 570172"/>
              <a:gd name="connsiteY0" fmla="*/ 1805520 h 1805520"/>
              <a:gd name="connsiteX1" fmla="*/ 162216 w 570172"/>
              <a:gd name="connsiteY1" fmla="*/ 0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49853 w 570172"/>
              <a:gd name="connsiteY1" fmla="*/ 273872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  <a:gd name="connsiteX0" fmla="*/ 0 w 570172"/>
              <a:gd name="connsiteY0" fmla="*/ 1805520 h 1805520"/>
              <a:gd name="connsiteX1" fmla="*/ 131361 w 570172"/>
              <a:gd name="connsiteY1" fmla="*/ 241888 h 1805520"/>
              <a:gd name="connsiteX2" fmla="*/ 570172 w 570172"/>
              <a:gd name="connsiteY2" fmla="*/ 0 h 1805520"/>
              <a:gd name="connsiteX3" fmla="*/ 434187 w 570172"/>
              <a:gd name="connsiteY3" fmla="*/ 1555639 h 1805520"/>
              <a:gd name="connsiteX4" fmla="*/ 0 w 570172"/>
              <a:gd name="connsiteY4" fmla="*/ 1805520 h 180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172" h="1805520">
                <a:moveTo>
                  <a:pt x="0" y="1805520"/>
                </a:moveTo>
                <a:lnTo>
                  <a:pt x="131361" y="241888"/>
                </a:lnTo>
                <a:lnTo>
                  <a:pt x="570172" y="0"/>
                </a:lnTo>
                <a:lnTo>
                  <a:pt x="434187" y="1555639"/>
                </a:lnTo>
                <a:lnTo>
                  <a:pt x="0" y="1805520"/>
                </a:lnTo>
                <a:close/>
              </a:path>
            </a:pathLst>
          </a:custGeom>
          <a:solidFill>
            <a:srgbClr val="8F1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10D29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95D434A-CDBA-40A9-AC78-E33F33CBC6E5}"/>
              </a:ext>
            </a:extLst>
          </p:cNvPr>
          <p:cNvSpPr txBox="1"/>
          <p:nvPr/>
        </p:nvSpPr>
        <p:spPr>
          <a:xfrm>
            <a:off x="4143629" y="3530665"/>
            <a:ext cx="3904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框架</a:t>
            </a:r>
            <a:r>
              <a:rPr lang="zh-CN" altLang="en-US" sz="2400" dirty="0">
                <a:solidFill>
                  <a:srgbClr val="E74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方法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590EA09-4D5C-4D11-81A3-B60D35E24DE1}"/>
              </a:ext>
            </a:extLst>
          </p:cNvPr>
          <p:cNvSpPr txBox="1"/>
          <p:nvPr/>
        </p:nvSpPr>
        <p:spPr>
          <a:xfrm>
            <a:off x="4584927" y="2908775"/>
            <a:ext cx="3022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dirty="0">
                <a:latin typeface="方正大黑简体" panose="03000509000000000000" pitchFamily="65" charset="-122"/>
                <a:ea typeface="方正大黑简体" panose="03000509000000000000" pitchFamily="65" charset="-122"/>
              </a:rPr>
              <a:t>PART 2</a:t>
            </a:r>
            <a:endParaRPr lang="zh-CN" altLang="en-US" sz="2800" b="1" dirty="0"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897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4832</TotalTime>
  <Words>940</Words>
  <Application>Microsoft Office PowerPoint</Application>
  <PresentationFormat>宽屏</PresentationFormat>
  <Paragraphs>215</Paragraphs>
  <Slides>26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等线</vt:lpstr>
      <vt:lpstr>等线 Light</vt:lpstr>
      <vt:lpstr>方正大黑简体</vt:lpstr>
      <vt:lpstr>仿宋</vt:lpstr>
      <vt:lpstr>黑体</vt:lpstr>
      <vt:lpstr>思源宋体 Heavy</vt:lpstr>
      <vt:lpstr>微软雅黑</vt:lpstr>
      <vt:lpstr>字酷堂清楷体</vt:lpstr>
      <vt:lpstr>Arial</vt:lpstr>
      <vt:lpstr>Cambria Math</vt:lpstr>
      <vt:lpstr>Georgia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浩 颜</cp:lastModifiedBy>
  <cp:revision>147</cp:revision>
  <dcterms:created xsi:type="dcterms:W3CDTF">2020-04-25T03:15:02Z</dcterms:created>
  <dcterms:modified xsi:type="dcterms:W3CDTF">2024-04-03T08:20:23Z</dcterms:modified>
</cp:coreProperties>
</file>