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5" r:id="rId5"/>
    <p:sldId id="257" r:id="rId6"/>
    <p:sldId id="260" r:id="rId7"/>
    <p:sldId id="262" r:id="rId8"/>
    <p:sldId id="263" r:id="rId9"/>
    <p:sldId id="283" r:id="rId10"/>
    <p:sldId id="264" r:id="rId11"/>
    <p:sldId id="270" r:id="rId12"/>
    <p:sldId id="271" r:id="rId13"/>
    <p:sldId id="272" r:id="rId14"/>
    <p:sldId id="273" r:id="rId15"/>
    <p:sldId id="274" r:id="rId16"/>
    <p:sldId id="275" r:id="rId17"/>
    <p:sldId id="276" r:id="rId18"/>
    <p:sldId id="277" r:id="rId19"/>
    <p:sldId id="278" r:id="rId20"/>
    <p:sldId id="279" r:id="rId21"/>
    <p:sldId id="280"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5179" autoAdjust="0"/>
  </p:normalViewPr>
  <p:slideViewPr>
    <p:cSldViewPr snapToGrid="0">
      <p:cViewPr varScale="1">
        <p:scale>
          <a:sx n="86" d="100"/>
          <a:sy n="86" d="100"/>
        </p:scale>
        <p:origin x="57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2686541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3521839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106258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3266718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399711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2856289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2841440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1966257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1127527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4061672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6FBADC0-B946-4156-A20F-B9D97E0FD422}" type="datetimeFigureOut">
              <a:rPr kumimoji="1" lang="ja-JP" altLang="en-US" smtClean="0"/>
              <a:t>2021/5/17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4219411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FBADC0-B946-4156-A20F-B9D97E0FD422}" type="datetimeFigureOut">
              <a:rPr kumimoji="1" lang="ja-JP" altLang="en-US" smtClean="0"/>
              <a:t>2021/5/17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8E86F-6400-4FCB-A8EA-10BDFA8E1953}" type="slidenum">
              <a:rPr kumimoji="1" lang="ja-JP" altLang="en-US" smtClean="0"/>
              <a:t>‹#›</a:t>
            </a:fld>
            <a:endParaRPr kumimoji="1" lang="ja-JP" altLang="en-US"/>
          </a:p>
        </p:txBody>
      </p:sp>
    </p:spTree>
    <p:extLst>
      <p:ext uri="{BB962C8B-B14F-4D97-AF65-F5344CB8AC3E}">
        <p14:creationId xmlns:p14="http://schemas.microsoft.com/office/powerpoint/2010/main" val="2656709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416" y="172008"/>
            <a:ext cx="4567151" cy="729534"/>
          </a:xfrm>
        </p:spPr>
        <p:txBody>
          <a:bodyPr>
            <a:normAutofit/>
          </a:bodyPr>
          <a:lstStyle/>
          <a:p>
            <a:r>
              <a:rPr lang="en-US" altLang="ja-JP" sz="3200" b="1" u="sng" dirty="0" err="1" smtClean="0"/>
              <a:t>Openshif</a:t>
            </a:r>
            <a:r>
              <a:rPr lang="en-US" altLang="ja-JP" sz="3200" b="1" u="sng" dirty="0" err="1"/>
              <a:t>t</a:t>
            </a:r>
            <a:r>
              <a:rPr kumimoji="1" lang="ja-JP" altLang="en-US" sz="3200" b="1" u="sng" dirty="0" smtClean="0"/>
              <a:t>　ノード構成</a:t>
            </a:r>
            <a:endParaRPr kumimoji="1" lang="ja-JP" altLang="en-US" sz="3200" b="1" u="sng" dirty="0"/>
          </a:p>
        </p:txBody>
      </p:sp>
      <p:graphicFrame>
        <p:nvGraphicFramePr>
          <p:cNvPr id="24" name="コンテンツ プレースホルダー 3"/>
          <p:cNvGraphicFramePr>
            <a:graphicFrameLocks noGrp="1"/>
          </p:cNvGraphicFramePr>
          <p:nvPr>
            <p:ph sz="quarter" idx="10"/>
            <p:extLst>
              <p:ext uri="{D42A27DB-BD31-4B8C-83A1-F6EECF244321}">
                <p14:modId xmlns:p14="http://schemas.microsoft.com/office/powerpoint/2010/main" val="3855949367"/>
              </p:ext>
            </p:extLst>
          </p:nvPr>
        </p:nvGraphicFramePr>
        <p:xfrm>
          <a:off x="538087" y="1058644"/>
          <a:ext cx="11116672" cy="2595880"/>
        </p:xfrm>
        <a:graphic>
          <a:graphicData uri="http://schemas.openxmlformats.org/drawingml/2006/table">
            <a:tbl>
              <a:tblPr firstRow="1" bandRow="1">
                <a:tableStyleId>{2A488322-F2BA-4B5B-9748-0D474271808F}</a:tableStyleId>
              </a:tblPr>
              <a:tblGrid>
                <a:gridCol w="4900814">
                  <a:extLst>
                    <a:ext uri="{9D8B030D-6E8A-4147-A177-3AD203B41FA5}">
                      <a16:colId xmlns:a16="http://schemas.microsoft.com/office/drawing/2014/main" val="3829567100"/>
                    </a:ext>
                  </a:extLst>
                </a:gridCol>
                <a:gridCol w="1835089">
                  <a:extLst>
                    <a:ext uri="{9D8B030D-6E8A-4147-A177-3AD203B41FA5}">
                      <a16:colId xmlns:a16="http://schemas.microsoft.com/office/drawing/2014/main" val="3980070262"/>
                    </a:ext>
                  </a:extLst>
                </a:gridCol>
                <a:gridCol w="4380769">
                  <a:extLst>
                    <a:ext uri="{9D8B030D-6E8A-4147-A177-3AD203B41FA5}">
                      <a16:colId xmlns:a16="http://schemas.microsoft.com/office/drawing/2014/main" val="3198000075"/>
                    </a:ext>
                  </a:extLst>
                </a:gridCol>
              </a:tblGrid>
              <a:tr h="370840">
                <a:tc>
                  <a:txBody>
                    <a:bodyPr/>
                    <a:lstStyle/>
                    <a:p>
                      <a:r>
                        <a:rPr kumimoji="1" lang="ja-JP" altLang="en-US" dirty="0" smtClean="0"/>
                        <a:t>ホスト名</a:t>
                      </a:r>
                      <a:endParaRPr kumimoji="1" lang="ja-JP" altLang="en-US" dirty="0"/>
                    </a:p>
                  </a:txBody>
                  <a:tcPr/>
                </a:tc>
                <a:tc>
                  <a:txBody>
                    <a:bodyPr/>
                    <a:lstStyle/>
                    <a:p>
                      <a:r>
                        <a:rPr kumimoji="1" lang="ja-JP" altLang="en-US" dirty="0" smtClean="0"/>
                        <a:t>役割</a:t>
                      </a:r>
                      <a:endParaRPr kumimoji="1" lang="ja-JP" altLang="en-US" dirty="0"/>
                    </a:p>
                  </a:txBody>
                  <a:tcPr/>
                </a:tc>
                <a:tc>
                  <a:txBody>
                    <a:bodyPr/>
                    <a:lstStyle/>
                    <a:p>
                      <a:r>
                        <a:rPr kumimoji="1" lang="en-US" altLang="ja-JP" dirty="0" smtClean="0"/>
                        <a:t>OS</a:t>
                      </a:r>
                      <a:endParaRPr kumimoji="1" lang="ja-JP" altLang="en-US" dirty="0"/>
                    </a:p>
                  </a:txBody>
                  <a:tcPr/>
                </a:tc>
                <a:extLst>
                  <a:ext uri="{0D108BD9-81ED-4DB2-BD59-A6C34878D82A}">
                    <a16:rowId xmlns:a16="http://schemas.microsoft.com/office/drawing/2014/main" val="505706026"/>
                  </a:ext>
                </a:extLst>
              </a:tr>
              <a:tr h="370840">
                <a:tc>
                  <a:txBody>
                    <a:bodyPr/>
                    <a:lstStyle/>
                    <a:p>
                      <a:r>
                        <a:rPr kumimoji="1" lang="en-US" altLang="ja-JP" dirty="0" smtClean="0"/>
                        <a:t>ocp4-control-plane-1.apps.lab.okd.local</a:t>
                      </a:r>
                    </a:p>
                  </a:txBody>
                  <a:tcPr/>
                </a:tc>
                <a:tc>
                  <a:txBody>
                    <a:bodyPr/>
                    <a:lstStyle/>
                    <a:p>
                      <a:r>
                        <a:rPr kumimoji="1" lang="en-US" altLang="ja-JP" dirty="0" smtClean="0"/>
                        <a:t>Master</a:t>
                      </a:r>
                      <a:endParaRPr kumimoji="1" lang="ja-JP" altLang="en-US" dirty="0"/>
                    </a:p>
                  </a:txBody>
                  <a:tcPr/>
                </a:tc>
                <a:tc>
                  <a:txBody>
                    <a:bodyPr/>
                    <a:lstStyle/>
                    <a:p>
                      <a:r>
                        <a:rPr kumimoji="1" lang="en-US" altLang="ja-JP" dirty="0" smtClean="0"/>
                        <a:t>RHCOS</a:t>
                      </a:r>
                      <a:endParaRPr kumimoji="1" lang="ja-JP" altLang="en-US" dirty="0"/>
                    </a:p>
                  </a:txBody>
                  <a:tcPr/>
                </a:tc>
                <a:extLst>
                  <a:ext uri="{0D108BD9-81ED-4DB2-BD59-A6C34878D82A}">
                    <a16:rowId xmlns:a16="http://schemas.microsoft.com/office/drawing/2014/main" val="454243051"/>
                  </a:ext>
                </a:extLst>
              </a:tr>
              <a:tr h="370840">
                <a:tc>
                  <a:txBody>
                    <a:bodyPr/>
                    <a:lstStyle/>
                    <a:p>
                      <a:r>
                        <a:rPr kumimoji="1" lang="en-US" altLang="ja-JP" dirty="0" smtClean="0"/>
                        <a:t>ocp4-control-plane-2.apps.lab.okd.local</a:t>
                      </a:r>
                    </a:p>
                  </a:txBody>
                  <a:tcPr/>
                </a:tc>
                <a:tc>
                  <a:txBody>
                    <a:bodyPr/>
                    <a:lstStyle/>
                    <a:p>
                      <a:r>
                        <a:rPr kumimoji="1" lang="en-US" altLang="ja-JP" dirty="0" smtClean="0"/>
                        <a:t>Master</a:t>
                      </a:r>
                      <a:endParaRPr kumimoji="1" lang="ja-JP" altLang="en-US" dirty="0"/>
                    </a:p>
                  </a:txBody>
                  <a:tcPr/>
                </a:tc>
                <a:tc>
                  <a:txBody>
                    <a:bodyPr/>
                    <a:lstStyle/>
                    <a:p>
                      <a:r>
                        <a:rPr kumimoji="1" lang="en-US" altLang="ja-JP" dirty="0" smtClean="0"/>
                        <a:t>RHCOS</a:t>
                      </a:r>
                      <a:endParaRPr kumimoji="1" lang="ja-JP" altLang="en-US" dirty="0"/>
                    </a:p>
                  </a:txBody>
                  <a:tcPr/>
                </a:tc>
                <a:extLst>
                  <a:ext uri="{0D108BD9-81ED-4DB2-BD59-A6C34878D82A}">
                    <a16:rowId xmlns:a16="http://schemas.microsoft.com/office/drawing/2014/main" val="934621312"/>
                  </a:ext>
                </a:extLst>
              </a:tr>
              <a:tr h="370840">
                <a:tc>
                  <a:txBody>
                    <a:bodyPr/>
                    <a:lstStyle/>
                    <a:p>
                      <a:r>
                        <a:rPr kumimoji="1" lang="en-US" altLang="ja-JP" dirty="0" smtClean="0"/>
                        <a:t>ocp4-control-plane-3.apps.lab.okd.local</a:t>
                      </a:r>
                    </a:p>
                  </a:txBody>
                  <a:tcPr/>
                </a:tc>
                <a:tc>
                  <a:txBody>
                    <a:bodyPr/>
                    <a:lstStyle/>
                    <a:p>
                      <a:r>
                        <a:rPr kumimoji="1" lang="en-US" altLang="ja-JP" dirty="0" smtClean="0"/>
                        <a:t>Master</a:t>
                      </a:r>
                      <a:endParaRPr kumimoji="1" lang="ja-JP" altLang="en-US" dirty="0"/>
                    </a:p>
                  </a:txBody>
                  <a:tcPr/>
                </a:tc>
                <a:tc>
                  <a:txBody>
                    <a:bodyPr/>
                    <a:lstStyle/>
                    <a:p>
                      <a:r>
                        <a:rPr kumimoji="1" lang="en-US" altLang="ja-JP" dirty="0" smtClean="0"/>
                        <a:t>RHCOS</a:t>
                      </a:r>
                      <a:endParaRPr kumimoji="1" lang="ja-JP" altLang="en-US" dirty="0"/>
                    </a:p>
                  </a:txBody>
                  <a:tcPr/>
                </a:tc>
                <a:extLst>
                  <a:ext uri="{0D108BD9-81ED-4DB2-BD59-A6C34878D82A}">
                    <a16:rowId xmlns:a16="http://schemas.microsoft.com/office/drawing/2014/main" val="3626195506"/>
                  </a:ext>
                </a:extLst>
              </a:tr>
              <a:tr h="370840">
                <a:tc>
                  <a:txBody>
                    <a:bodyPr/>
                    <a:lstStyle/>
                    <a:p>
                      <a:r>
                        <a:rPr kumimoji="1" lang="en-US" altLang="ja-JP" dirty="0" smtClean="0"/>
                        <a:t>ocp4-compute-1.apps.lab.okd.local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Worker, Infra</a:t>
                      </a:r>
                      <a:endParaRPr kumimoji="1" lang="ja-JP" altLang="en-US" dirty="0" smtClean="0"/>
                    </a:p>
                  </a:txBody>
                  <a:tcPr/>
                </a:tc>
                <a:tc>
                  <a:txBody>
                    <a:bodyPr/>
                    <a:lstStyle/>
                    <a:p>
                      <a:r>
                        <a:rPr kumimoji="1" lang="en-US" altLang="ja-JP" dirty="0" smtClean="0"/>
                        <a:t>RHCOS</a:t>
                      </a:r>
                      <a:endParaRPr kumimoji="1" lang="ja-JP" altLang="en-US" dirty="0"/>
                    </a:p>
                  </a:txBody>
                  <a:tcPr/>
                </a:tc>
                <a:extLst>
                  <a:ext uri="{0D108BD9-81ED-4DB2-BD59-A6C34878D82A}">
                    <a16:rowId xmlns:a16="http://schemas.microsoft.com/office/drawing/2014/main" val="1069971676"/>
                  </a:ext>
                </a:extLst>
              </a:tr>
              <a:tr h="370840">
                <a:tc>
                  <a:txBody>
                    <a:bodyPr/>
                    <a:lstStyle/>
                    <a:p>
                      <a:r>
                        <a:rPr kumimoji="1" lang="en-US" altLang="ja-JP" dirty="0" smtClean="0"/>
                        <a:t>ocp4-compute-2.apps.lab.okd.local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Worker, Infra</a:t>
                      </a: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RHCOS</a:t>
                      </a:r>
                      <a:endParaRPr kumimoji="1" lang="ja-JP" altLang="en-US" dirty="0" smtClean="0"/>
                    </a:p>
                  </a:txBody>
                  <a:tcPr/>
                </a:tc>
                <a:extLst>
                  <a:ext uri="{0D108BD9-81ED-4DB2-BD59-A6C34878D82A}">
                    <a16:rowId xmlns:a16="http://schemas.microsoft.com/office/drawing/2014/main" val="549409744"/>
                  </a:ext>
                </a:extLst>
              </a:tr>
              <a:tr h="370840">
                <a:tc>
                  <a:txBody>
                    <a:bodyPr/>
                    <a:lstStyle/>
                    <a:p>
                      <a:r>
                        <a:rPr kumimoji="1" lang="en-US" altLang="ja-JP" dirty="0" smtClean="0"/>
                        <a:t>ocp4-infra-1.apps.lab.okd.local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Worker, Infra</a:t>
                      </a: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RHCOS</a:t>
                      </a:r>
                      <a:endParaRPr kumimoji="1" lang="ja-JP" altLang="en-US" dirty="0" smtClean="0"/>
                    </a:p>
                  </a:txBody>
                  <a:tcPr/>
                </a:tc>
                <a:extLst>
                  <a:ext uri="{0D108BD9-81ED-4DB2-BD59-A6C34878D82A}">
                    <a16:rowId xmlns:a16="http://schemas.microsoft.com/office/drawing/2014/main" val="3827695166"/>
                  </a:ext>
                </a:extLst>
              </a:tr>
            </a:tbl>
          </a:graphicData>
        </a:graphic>
      </p:graphicFrame>
    </p:spTree>
    <p:extLst>
      <p:ext uri="{BB962C8B-B14F-4D97-AF65-F5344CB8AC3E}">
        <p14:creationId xmlns:p14="http://schemas.microsoft.com/office/powerpoint/2010/main" val="2681859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4567151" cy="72953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ファイル構成　</a:t>
            </a:r>
            <a:r>
              <a:rPr lang="en-US" altLang="ja-JP" sz="3200" b="1" u="sng" dirty="0" smtClean="0"/>
              <a:t>Log</a:t>
            </a:r>
            <a:endParaRPr lang="ja-JP" altLang="en-US" sz="3200" b="1" u="sng" dirty="0"/>
          </a:p>
        </p:txBody>
      </p:sp>
      <p:sp>
        <p:nvSpPr>
          <p:cNvPr id="3" name="テキスト ボックス 2"/>
          <p:cNvSpPr txBox="1"/>
          <p:nvPr/>
        </p:nvSpPr>
        <p:spPr>
          <a:xfrm>
            <a:off x="179416" y="901542"/>
            <a:ext cx="11757660" cy="4955203"/>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err="1" smtClean="0"/>
              <a:t>Jmeter</a:t>
            </a:r>
            <a:r>
              <a:rPr lang="ja-JP" altLang="en-US" sz="2000" dirty="0" smtClean="0"/>
              <a:t>測定時間の全コンテナのログを</a:t>
            </a:r>
            <a:r>
              <a:rPr lang="en-US" altLang="ja-JP" sz="2000" dirty="0" smtClean="0"/>
              <a:t>JSON</a:t>
            </a:r>
            <a:r>
              <a:rPr lang="ja-JP" altLang="en-US" sz="2000" dirty="0" smtClean="0"/>
              <a:t>形式で格納している。</a:t>
            </a:r>
            <a:endParaRPr lang="en-US" altLang="ja-JP" sz="2000" dirty="0" smtClean="0"/>
          </a:p>
          <a:p>
            <a:pPr marL="742950" lvl="1" indent="-285750">
              <a:buFont typeface="Arial" panose="020B0604020202020204" pitchFamily="34" charset="0"/>
              <a:buChar char="•"/>
            </a:pPr>
            <a:r>
              <a:rPr lang="ja-JP" altLang="en-US" sz="2000" dirty="0" smtClean="0"/>
              <a:t>データは圧縮ファイルに入っている。</a:t>
            </a:r>
            <a:endParaRPr lang="en-US" altLang="ja-JP" sz="2000" dirty="0" smtClean="0"/>
          </a:p>
          <a:p>
            <a:pPr marL="1257300" lvl="2" indent="-342900">
              <a:buFont typeface="Wingdings" panose="05000000000000000000" pitchFamily="2" charset="2"/>
              <a:buChar char="Ø"/>
            </a:pPr>
            <a:r>
              <a:rPr lang="en-US" altLang="ja-JP" sz="2000" dirty="0" err="1" smtClean="0"/>
              <a:t>elasticsearch</a:t>
            </a:r>
            <a:r>
              <a:rPr lang="ja-JP" altLang="en-US" sz="2000" dirty="0" smtClean="0"/>
              <a:t>から</a:t>
            </a:r>
            <a:r>
              <a:rPr lang="en-US" altLang="ja-JP" sz="2000" dirty="0" err="1" smtClean="0"/>
              <a:t>api</a:t>
            </a:r>
            <a:r>
              <a:rPr lang="ja-JP" altLang="en-US" sz="2000" dirty="0" smtClean="0"/>
              <a:t>を用いて取得。</a:t>
            </a:r>
            <a:endParaRPr lang="en-US" altLang="ja-JP" sz="2000" dirty="0" smtClean="0"/>
          </a:p>
          <a:p>
            <a:pPr marL="1257300" lvl="2" indent="-342900">
              <a:buFont typeface="Wingdings" panose="05000000000000000000" pitchFamily="2" charset="2"/>
              <a:buChar char="Ø"/>
            </a:pPr>
            <a:r>
              <a:rPr lang="en-US" altLang="ja-JP" sz="2000" dirty="0" smtClean="0"/>
              <a:t>Index</a:t>
            </a:r>
            <a:r>
              <a:rPr lang="ja-JP" altLang="en-US" sz="2000" dirty="0" smtClean="0"/>
              <a:t>ごとにフォルダに格納している。（例：</a:t>
            </a:r>
            <a:r>
              <a:rPr lang="en-US" altLang="ja-JP" sz="2000" dirty="0" smtClean="0"/>
              <a:t>infra-000016</a:t>
            </a:r>
            <a:r>
              <a:rPr lang="ja-JP" altLang="en-US" sz="2000" dirty="0" smtClean="0"/>
              <a:t>）</a:t>
            </a:r>
            <a:endParaRPr lang="en-US" altLang="ja-JP" sz="2000" dirty="0" smtClean="0"/>
          </a:p>
          <a:p>
            <a:pPr marL="1257300" lvl="2" indent="-342900">
              <a:buFont typeface="Wingdings" panose="05000000000000000000" pitchFamily="2" charset="2"/>
              <a:buChar char="Ø"/>
            </a:pPr>
            <a:r>
              <a:rPr lang="en-US" altLang="ja-JP" sz="2000" dirty="0" smtClean="0"/>
              <a:t>Index</a:t>
            </a:r>
            <a:r>
              <a:rPr lang="ja-JP" altLang="en-US" sz="2000" dirty="0" smtClean="0"/>
              <a:t>フォルダ内について</a:t>
            </a:r>
            <a:endParaRPr lang="en-US" altLang="ja-JP" sz="2000" dirty="0" smtClean="0"/>
          </a:p>
          <a:p>
            <a:pPr marL="1714500" lvl="3" indent="-342900">
              <a:buFont typeface="Wingdings" panose="05000000000000000000" pitchFamily="2" charset="2"/>
              <a:buChar char="Ø"/>
            </a:pPr>
            <a:r>
              <a:rPr lang="en-US" altLang="ja-JP" sz="2000" dirty="0" smtClean="0"/>
              <a:t>[Index</a:t>
            </a:r>
            <a:r>
              <a:rPr lang="ja-JP" altLang="en-US" sz="2000" dirty="0" smtClean="0"/>
              <a:t>名</a:t>
            </a:r>
            <a:r>
              <a:rPr lang="en-US" altLang="ja-JP" sz="2000" dirty="0" smtClean="0"/>
              <a:t>]log[</a:t>
            </a:r>
            <a:r>
              <a:rPr lang="en-US" altLang="ja-JP" sz="2000" dirty="0" err="1" smtClean="0"/>
              <a:t>elasticsearch</a:t>
            </a:r>
            <a:r>
              <a:rPr lang="ja-JP" altLang="en-US" sz="2000" dirty="0" smtClean="0"/>
              <a:t>に</a:t>
            </a:r>
            <a:r>
              <a:rPr lang="ja-JP" altLang="en-US" sz="2000" dirty="0"/>
              <a:t>ログ</a:t>
            </a:r>
            <a:r>
              <a:rPr lang="ja-JP" altLang="en-US" sz="2000" dirty="0" smtClean="0"/>
              <a:t>を要求した日</a:t>
            </a:r>
            <a:r>
              <a:rPr lang="en-US" altLang="ja-JP" sz="2000" dirty="0" smtClean="0"/>
              <a:t>].</a:t>
            </a:r>
            <a:r>
              <a:rPr lang="en-US" altLang="ja-JP" sz="2000" dirty="0" err="1" smtClean="0"/>
              <a:t>json</a:t>
            </a:r>
            <a:endParaRPr lang="en-US" altLang="ja-JP" sz="2000" dirty="0" smtClean="0"/>
          </a:p>
          <a:p>
            <a:pPr marL="1257300" lvl="2" indent="-342900">
              <a:buFont typeface="Wingdings" panose="05000000000000000000" pitchFamily="2" charset="2"/>
              <a:buChar char="Ø"/>
            </a:pPr>
            <a:r>
              <a:rPr lang="ja-JP" altLang="en-US" sz="2000" dirty="0" smtClean="0"/>
              <a:t>中身は </a:t>
            </a:r>
            <a:r>
              <a:rPr lang="en-US" altLang="ja-JP" sz="2000" dirty="0" smtClean="0"/>
              <a:t>timestamp</a:t>
            </a:r>
            <a:r>
              <a:rPr lang="ja-JP" altLang="en-US" sz="2000" dirty="0" smtClean="0"/>
              <a:t>：時間、</a:t>
            </a:r>
            <a:r>
              <a:rPr lang="en-US" altLang="ja-JP" sz="2000" dirty="0" smtClean="0"/>
              <a:t>hostname</a:t>
            </a:r>
            <a:r>
              <a:rPr lang="ja-JP" altLang="en-US" sz="2000" dirty="0" smtClean="0"/>
              <a:t>：所属するホスト</a:t>
            </a:r>
            <a:r>
              <a:rPr lang="ja-JP" altLang="en-US" sz="2000" dirty="0"/>
              <a:t>、</a:t>
            </a:r>
            <a:r>
              <a:rPr kumimoji="1" lang="en-US" altLang="ja-JP" sz="2000" dirty="0" smtClean="0"/>
              <a:t>message</a:t>
            </a:r>
            <a:r>
              <a:rPr kumimoji="1" lang="ja-JP" altLang="en-US" sz="2000" dirty="0" smtClean="0"/>
              <a:t>：ログの内容など</a:t>
            </a:r>
            <a:endParaRPr kumimoji="1" lang="en-US" altLang="ja-JP" sz="2000" dirty="0" smtClean="0"/>
          </a:p>
          <a:p>
            <a:pPr marL="1257300" lvl="2" indent="-342900">
              <a:buFont typeface="Wingdings" panose="05000000000000000000" pitchFamily="2" charset="2"/>
              <a:buChar char="Ø"/>
            </a:pPr>
            <a:endParaRPr lang="en-US" altLang="ja-JP" sz="2000" dirty="0"/>
          </a:p>
          <a:p>
            <a:pPr marL="1257300" lvl="2" indent="-342900">
              <a:buFont typeface="Wingdings" panose="05000000000000000000" pitchFamily="2" charset="2"/>
              <a:buChar char="Ø"/>
            </a:pPr>
            <a:endParaRPr kumimoji="1" lang="en-US" altLang="ja-JP" sz="2000" dirty="0" smtClean="0"/>
          </a:p>
          <a:p>
            <a:pPr marL="342900" indent="-342900">
              <a:buFont typeface="Arial" panose="020B0604020202020204" pitchFamily="34" charset="0"/>
              <a:buChar char="•"/>
            </a:pPr>
            <a:r>
              <a:rPr lang="ja-JP" altLang="en-US" sz="2000" dirty="0"/>
              <a:t>データ</a:t>
            </a:r>
            <a:r>
              <a:rPr lang="ja-JP" altLang="en-US" sz="2000" dirty="0" smtClean="0"/>
              <a:t>の種類</a:t>
            </a:r>
            <a:endParaRPr lang="en-US" altLang="ja-JP" sz="2000" dirty="0" smtClean="0"/>
          </a:p>
          <a:p>
            <a:pPr marL="800100" lvl="1" indent="-342900">
              <a:buFont typeface="Wingdings" panose="05000000000000000000" pitchFamily="2" charset="2"/>
              <a:buChar char="Ø"/>
            </a:pPr>
            <a:r>
              <a:rPr lang="en-US" altLang="ja-JP" sz="1600" dirty="0" smtClean="0"/>
              <a:t>a</a:t>
            </a:r>
            <a:r>
              <a:rPr kumimoji="1" lang="en-US" altLang="ja-JP" sz="1600" dirty="0" smtClean="0"/>
              <a:t>pp-*</a:t>
            </a:r>
            <a:r>
              <a:rPr lang="ja-JP" altLang="en-US" sz="1600" dirty="0"/>
              <a:t>：クラスターで実行</a:t>
            </a:r>
            <a:r>
              <a:rPr lang="ja-JP" altLang="en-US" sz="1600" dirty="0" smtClean="0"/>
              <a:t>されるインフラストラクチャーコンテナーアプリケーション</a:t>
            </a:r>
            <a:r>
              <a:rPr lang="ja-JP" altLang="en-US" sz="1600" dirty="0" err="1"/>
              <a:t>を</a:t>
            </a:r>
            <a:r>
              <a:rPr lang="ja-JP" altLang="en-US" sz="1600" dirty="0"/>
              <a:t>除くユーザーアプリケーションによって生成されるコンテナーログ</a:t>
            </a:r>
            <a:r>
              <a:rPr lang="ja-JP" altLang="en-US" sz="1600" dirty="0" smtClean="0"/>
              <a:t>。</a:t>
            </a:r>
            <a:endParaRPr lang="en-US" altLang="ja-JP" sz="1600" dirty="0" smtClean="0"/>
          </a:p>
          <a:p>
            <a:pPr marL="800100" lvl="1" indent="-342900">
              <a:buFont typeface="Wingdings" panose="05000000000000000000" pitchFamily="2" charset="2"/>
              <a:buChar char="Ø"/>
            </a:pPr>
            <a:endParaRPr kumimoji="1" lang="en-US" altLang="ja-JP" sz="1600" dirty="0" smtClean="0"/>
          </a:p>
          <a:p>
            <a:pPr marL="800100" lvl="1" indent="-342900">
              <a:buFont typeface="Wingdings" panose="05000000000000000000" pitchFamily="2" charset="2"/>
              <a:buChar char="Ø"/>
            </a:pPr>
            <a:r>
              <a:rPr lang="en-US" altLang="ja-JP" sz="1600" dirty="0"/>
              <a:t>i</a:t>
            </a:r>
            <a:r>
              <a:rPr lang="en-US" altLang="ja-JP" sz="1600" dirty="0" smtClean="0"/>
              <a:t>nfra-*</a:t>
            </a:r>
            <a:r>
              <a:rPr lang="ja-JP" altLang="en-US" sz="1600" dirty="0"/>
              <a:t>：ジャーナルログなどの、クラスターで実行されるインフラストラクチャーコンポーネントおよび </a:t>
            </a:r>
            <a:r>
              <a:rPr lang="en-US" altLang="ja-JP" sz="1600" dirty="0" err="1"/>
              <a:t>OpenShift</a:t>
            </a:r>
            <a:r>
              <a:rPr lang="en-US" altLang="ja-JP" sz="1600" dirty="0"/>
              <a:t> Container Platform </a:t>
            </a:r>
            <a:r>
              <a:rPr lang="ja-JP" altLang="en-US" sz="1600" dirty="0"/>
              <a:t>ノードで生成されるログ。インフラストラクチャーコンポーネントは、</a:t>
            </a:r>
            <a:r>
              <a:rPr lang="en-US" altLang="ja-JP" sz="1600" dirty="0" err="1"/>
              <a:t>openshift</a:t>
            </a:r>
            <a:r>
              <a:rPr lang="en-US" altLang="ja-JP" sz="1600" dirty="0"/>
              <a:t>*</a:t>
            </a:r>
            <a:r>
              <a:rPr lang="ja-JP" altLang="en-US" sz="1600" dirty="0" err="1"/>
              <a:t>、</a:t>
            </a:r>
            <a:r>
              <a:rPr lang="ja-JP" altLang="en-US" sz="1600" dirty="0"/>
              <a:t> </a:t>
            </a:r>
            <a:r>
              <a:rPr lang="en-US" altLang="ja-JP" sz="1600" dirty="0" err="1"/>
              <a:t>kube</a:t>
            </a:r>
            <a:r>
              <a:rPr lang="en-US" altLang="ja-JP" sz="1600" dirty="0"/>
              <a:t>*</a:t>
            </a:r>
            <a:r>
              <a:rPr lang="ja-JP" altLang="en-US" sz="1600" dirty="0" err="1"/>
              <a:t>、</a:t>
            </a:r>
            <a:r>
              <a:rPr lang="ja-JP" altLang="en-US" sz="1600" dirty="0"/>
              <a:t>または </a:t>
            </a:r>
            <a:r>
              <a:rPr lang="en-US" altLang="ja-JP" sz="1600" dirty="0"/>
              <a:t>default </a:t>
            </a:r>
            <a:r>
              <a:rPr lang="ja-JP" altLang="en-US" sz="1600" dirty="0"/>
              <a:t>プロジェクトで実行される </a:t>
            </a:r>
            <a:r>
              <a:rPr lang="en-US" altLang="ja-JP" sz="1600" dirty="0"/>
              <a:t>Pod </a:t>
            </a:r>
            <a:r>
              <a:rPr lang="ja-JP" altLang="en-US" sz="1600" dirty="0" err="1" smtClean="0"/>
              <a:t>。</a:t>
            </a:r>
            <a:endParaRPr kumimoji="1" lang="en-US" altLang="ja-JP" sz="1600" dirty="0" smtClean="0"/>
          </a:p>
          <a:p>
            <a:pPr marL="800100" lvl="1" indent="-342900">
              <a:buFont typeface="Wingdings" panose="05000000000000000000" pitchFamily="2" charset="2"/>
              <a:buChar char="Ø"/>
            </a:pPr>
            <a:endParaRPr kumimoji="1" lang="ja-JP" altLang="en-US" sz="2000" dirty="0"/>
          </a:p>
        </p:txBody>
      </p:sp>
    </p:spTree>
    <p:extLst>
      <p:ext uri="{BB962C8B-B14F-4D97-AF65-F5344CB8AC3E}">
        <p14:creationId xmlns:p14="http://schemas.microsoft.com/office/powerpoint/2010/main" val="1205106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9126570" y="181390"/>
            <a:ext cx="2109898" cy="3657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u="sng" dirty="0" err="1" smtClean="0"/>
              <a:t>Jmeter</a:t>
            </a:r>
            <a:r>
              <a:rPr lang="ja-JP" altLang="en-US" u="sng" dirty="0" smtClean="0"/>
              <a:t>リクエスト</a:t>
            </a:r>
            <a:endParaRPr kumimoji="1" lang="ja-JP" altLang="en-US" u="sng" dirty="0"/>
          </a:p>
        </p:txBody>
      </p:sp>
      <p:cxnSp>
        <p:nvCxnSpPr>
          <p:cNvPr id="49" name="直線矢印コネクタ 48"/>
          <p:cNvCxnSpPr>
            <a:stCxn id="46" idx="2"/>
            <a:endCxn id="96" idx="0"/>
          </p:cNvCxnSpPr>
          <p:nvPr/>
        </p:nvCxnSpPr>
        <p:spPr>
          <a:xfrm flipH="1">
            <a:off x="6885532" y="547150"/>
            <a:ext cx="3295987" cy="1087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2027535" cy="276999"/>
            <a:chOff x="5922296" y="218494"/>
            <a:chExt cx="2027535"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768433"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a:t>
              </a:r>
              <a:r>
                <a:rPr lang="ja-JP" altLang="en-US" sz="1200" dirty="0" smtClean="0"/>
                <a:t>後半文字列</a:t>
              </a:r>
              <a:r>
                <a:rPr kumimoji="1" lang="ja-JP" altLang="en-US" sz="1200" dirty="0" smtClean="0"/>
                <a:t>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7"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92" name="角丸四角形 91"/>
          <p:cNvSpPr/>
          <p:nvPr/>
        </p:nvSpPr>
        <p:spPr>
          <a:xfrm>
            <a:off x="1807642" y="1545806"/>
            <a:ext cx="2446095" cy="24430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a:t>
            </a:r>
            <a:r>
              <a:rPr lang="en-US" altLang="ja-JP" sz="1200" dirty="0" err="1" smtClean="0"/>
              <a:t>penshift</a:t>
            </a:r>
            <a:r>
              <a:rPr lang="en-US" altLang="ja-JP" sz="1200" dirty="0" smtClean="0"/>
              <a:t>-</a:t>
            </a:r>
            <a:r>
              <a:rPr lang="en-US" altLang="ja-JP" sz="1200" dirty="0" err="1" smtClean="0"/>
              <a:t>apiserver</a:t>
            </a:r>
            <a:r>
              <a:rPr lang="en-US" altLang="ja-JP" sz="1200" dirty="0" smtClean="0"/>
              <a:t>-operator</a:t>
            </a:r>
            <a:endParaRPr kumimoji="1" lang="ja-JP" altLang="en-US" sz="1200" dirty="0"/>
          </a:p>
        </p:txBody>
      </p:sp>
      <p:sp>
        <p:nvSpPr>
          <p:cNvPr id="94" name="角丸四角形 93"/>
          <p:cNvSpPr/>
          <p:nvPr/>
        </p:nvSpPr>
        <p:spPr>
          <a:xfrm>
            <a:off x="1948096" y="1368906"/>
            <a:ext cx="2195863" cy="8655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6" name="角丸四角形 95"/>
          <p:cNvSpPr/>
          <p:nvPr/>
        </p:nvSpPr>
        <p:spPr>
          <a:xfrm>
            <a:off x="6277489" y="1634552"/>
            <a:ext cx="1216086" cy="2438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en-US" altLang="ja-JP" sz="1200" dirty="0" err="1" smtClean="0"/>
              <a:t>productpage</a:t>
            </a:r>
            <a:endParaRPr kumimoji="1" lang="ja-JP" altLang="en-US" sz="1200" dirty="0"/>
          </a:p>
        </p:txBody>
      </p:sp>
      <p:sp>
        <p:nvSpPr>
          <p:cNvPr id="97" name="角丸四角形 96"/>
          <p:cNvSpPr/>
          <p:nvPr/>
        </p:nvSpPr>
        <p:spPr>
          <a:xfrm>
            <a:off x="6233308" y="2163226"/>
            <a:ext cx="1216086"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d</a:t>
            </a:r>
            <a:r>
              <a:rPr kumimoji="1" lang="en-US" altLang="ja-JP" sz="1200" dirty="0" smtClean="0"/>
              <a:t>etails-v1</a:t>
            </a:r>
            <a:endParaRPr kumimoji="1" lang="ja-JP" altLang="en-US" sz="1200" dirty="0"/>
          </a:p>
        </p:txBody>
      </p:sp>
      <p:sp>
        <p:nvSpPr>
          <p:cNvPr id="98" name="角丸四角形 97"/>
          <p:cNvSpPr/>
          <p:nvPr/>
        </p:nvSpPr>
        <p:spPr>
          <a:xfrm>
            <a:off x="6213057" y="2711778"/>
            <a:ext cx="1139092" cy="2455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rating</a:t>
            </a:r>
            <a:r>
              <a:rPr kumimoji="1" lang="en-US" altLang="ja-JP" sz="1200" dirty="0" smtClean="0"/>
              <a:t>s-v1</a:t>
            </a:r>
            <a:endParaRPr kumimoji="1" lang="ja-JP" altLang="en-US" sz="1200" dirty="0"/>
          </a:p>
        </p:txBody>
      </p:sp>
      <p:sp>
        <p:nvSpPr>
          <p:cNvPr id="101" name="角丸四角形 100"/>
          <p:cNvSpPr/>
          <p:nvPr/>
        </p:nvSpPr>
        <p:spPr>
          <a:xfrm>
            <a:off x="8682359" y="2855619"/>
            <a:ext cx="1025296" cy="24465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r</a:t>
            </a:r>
            <a:r>
              <a:rPr kumimoji="1" lang="en-US" altLang="ja-JP" sz="1200" dirty="0" smtClean="0"/>
              <a:t>eviews-v3</a:t>
            </a:r>
            <a:endParaRPr kumimoji="1" lang="ja-JP" altLang="en-US" sz="1200" dirty="0"/>
          </a:p>
        </p:txBody>
      </p:sp>
      <p:cxnSp>
        <p:nvCxnSpPr>
          <p:cNvPr id="102" name="直線コネクタ 101"/>
          <p:cNvCxnSpPr>
            <a:stCxn id="97" idx="0"/>
            <a:endCxn id="96" idx="2"/>
          </p:cNvCxnSpPr>
          <p:nvPr/>
        </p:nvCxnSpPr>
        <p:spPr>
          <a:xfrm flipV="1">
            <a:off x="6841351" y="1878392"/>
            <a:ext cx="44181" cy="2848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線コネクタ 102"/>
          <p:cNvCxnSpPr>
            <a:stCxn id="100" idx="1"/>
            <a:endCxn id="96" idx="2"/>
          </p:cNvCxnSpPr>
          <p:nvPr/>
        </p:nvCxnSpPr>
        <p:spPr>
          <a:xfrm flipH="1">
            <a:off x="6885532" y="1805234"/>
            <a:ext cx="3451020" cy="73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直線コネクタ 103"/>
          <p:cNvCxnSpPr>
            <a:stCxn id="101" idx="0"/>
            <a:endCxn id="96" idx="2"/>
          </p:cNvCxnSpPr>
          <p:nvPr/>
        </p:nvCxnSpPr>
        <p:spPr>
          <a:xfrm flipH="1" flipV="1">
            <a:off x="6885532" y="1878392"/>
            <a:ext cx="2309475" cy="977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直線コネクタ 105"/>
          <p:cNvCxnSpPr>
            <a:stCxn id="98" idx="3"/>
            <a:endCxn id="101" idx="1"/>
          </p:cNvCxnSpPr>
          <p:nvPr/>
        </p:nvCxnSpPr>
        <p:spPr>
          <a:xfrm>
            <a:off x="7352149" y="2834528"/>
            <a:ext cx="1330210" cy="143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直線コネクタ 106"/>
          <p:cNvCxnSpPr>
            <a:stCxn id="98" idx="0"/>
            <a:endCxn id="99" idx="1"/>
          </p:cNvCxnSpPr>
          <p:nvPr/>
        </p:nvCxnSpPr>
        <p:spPr>
          <a:xfrm flipV="1">
            <a:off x="6782603" y="2248882"/>
            <a:ext cx="1827299" cy="462896"/>
          </a:xfrm>
          <a:prstGeom prst="line">
            <a:avLst/>
          </a:prstGeom>
        </p:spPr>
        <p:style>
          <a:lnRef idx="1">
            <a:schemeClr val="accent1"/>
          </a:lnRef>
          <a:fillRef idx="0">
            <a:schemeClr val="accent1"/>
          </a:fillRef>
          <a:effectRef idx="0">
            <a:schemeClr val="accent1"/>
          </a:effectRef>
          <a:fontRef idx="minor">
            <a:schemeClr val="tx1"/>
          </a:fontRef>
        </p:style>
      </p:cxnSp>
      <p:sp>
        <p:nvSpPr>
          <p:cNvPr id="110" name="角丸四角形 109"/>
          <p:cNvSpPr/>
          <p:nvPr/>
        </p:nvSpPr>
        <p:spPr>
          <a:xfrm>
            <a:off x="6041488" y="1402080"/>
            <a:ext cx="5713833" cy="19361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12" name="テキスト ボックス 111"/>
          <p:cNvSpPr txBox="1"/>
          <p:nvPr/>
        </p:nvSpPr>
        <p:spPr>
          <a:xfrm>
            <a:off x="6120295" y="2984541"/>
            <a:ext cx="805029" cy="261610"/>
          </a:xfrm>
          <a:prstGeom prst="rect">
            <a:avLst/>
          </a:prstGeom>
          <a:noFill/>
        </p:spPr>
        <p:txBody>
          <a:bodyPr wrap="none" rtlCol="0">
            <a:spAutoFit/>
          </a:bodyPr>
          <a:lstStyle/>
          <a:p>
            <a:r>
              <a:rPr lang="en-US" altLang="ja-JP" sz="1100" dirty="0"/>
              <a:t>b</a:t>
            </a:r>
            <a:r>
              <a:rPr lang="en-US" altLang="ja-JP" sz="1100" dirty="0" smtClean="0"/>
              <a:t>ook-info</a:t>
            </a:r>
            <a:endParaRPr lang="ja-JP" altLang="en-US" sz="1100" dirty="0"/>
          </a:p>
        </p:txBody>
      </p:sp>
      <p:cxnSp>
        <p:nvCxnSpPr>
          <p:cNvPr id="139" name="直線コネクタ 138"/>
          <p:cNvCxnSpPr>
            <a:stCxn id="99" idx="1"/>
            <a:endCxn id="96" idx="2"/>
          </p:cNvCxnSpPr>
          <p:nvPr/>
        </p:nvCxnSpPr>
        <p:spPr>
          <a:xfrm flipH="1" flipV="1">
            <a:off x="6885532" y="1878392"/>
            <a:ext cx="1724370" cy="370490"/>
          </a:xfrm>
          <a:prstGeom prst="line">
            <a:avLst/>
          </a:prstGeom>
        </p:spPr>
        <p:style>
          <a:lnRef idx="1">
            <a:schemeClr val="accent1"/>
          </a:lnRef>
          <a:fillRef idx="0">
            <a:schemeClr val="accent1"/>
          </a:fillRef>
          <a:effectRef idx="0">
            <a:schemeClr val="accent1"/>
          </a:effectRef>
          <a:fontRef idx="minor">
            <a:schemeClr val="tx1"/>
          </a:fontRef>
        </p:style>
      </p:cxnSp>
      <p:sp>
        <p:nvSpPr>
          <p:cNvPr id="99" name="角丸四角形 98"/>
          <p:cNvSpPr/>
          <p:nvPr/>
        </p:nvSpPr>
        <p:spPr>
          <a:xfrm>
            <a:off x="8609902" y="2128755"/>
            <a:ext cx="985758" cy="24025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r</a:t>
            </a:r>
            <a:r>
              <a:rPr kumimoji="1" lang="en-US" altLang="ja-JP" sz="1200" dirty="0" smtClean="0"/>
              <a:t>eviews-v2</a:t>
            </a:r>
            <a:endParaRPr kumimoji="1" lang="ja-JP" altLang="en-US" sz="1200" dirty="0"/>
          </a:p>
        </p:txBody>
      </p:sp>
      <p:sp>
        <p:nvSpPr>
          <p:cNvPr id="95" name="テキスト ボックス 94"/>
          <p:cNvSpPr txBox="1"/>
          <p:nvPr/>
        </p:nvSpPr>
        <p:spPr>
          <a:xfrm>
            <a:off x="2064869" y="1960555"/>
            <a:ext cx="2061783" cy="261610"/>
          </a:xfrm>
          <a:prstGeom prst="rect">
            <a:avLst/>
          </a:prstGeom>
          <a:noFill/>
        </p:spPr>
        <p:txBody>
          <a:bodyPr wrap="none" rtlCol="0">
            <a:spAutoFit/>
          </a:bodyPr>
          <a:lstStyle/>
          <a:p>
            <a:r>
              <a:rPr lang="en-US" altLang="ja-JP" sz="1100" dirty="0" err="1" smtClean="0"/>
              <a:t>openshift</a:t>
            </a:r>
            <a:r>
              <a:rPr lang="en-US" altLang="ja-JP" sz="1100" dirty="0" smtClean="0"/>
              <a:t>-</a:t>
            </a:r>
            <a:r>
              <a:rPr lang="en-US" altLang="ja-JP" sz="1100" dirty="0" err="1" smtClean="0"/>
              <a:t>apiserver</a:t>
            </a:r>
            <a:r>
              <a:rPr lang="en-US" altLang="ja-JP" sz="1100" dirty="0" smtClean="0"/>
              <a:t>-operator</a:t>
            </a:r>
            <a:endParaRPr lang="ja-JP" altLang="en-US" sz="1100" dirty="0"/>
          </a:p>
        </p:txBody>
      </p:sp>
      <p:sp>
        <p:nvSpPr>
          <p:cNvPr id="165" name="角丸四角形 164"/>
          <p:cNvSpPr/>
          <p:nvPr/>
        </p:nvSpPr>
        <p:spPr>
          <a:xfrm>
            <a:off x="320563" y="2673234"/>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166" name="角丸四角形 165"/>
          <p:cNvSpPr/>
          <p:nvPr/>
        </p:nvSpPr>
        <p:spPr>
          <a:xfrm>
            <a:off x="2327535" y="2685773"/>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167" name="角丸四角形 166"/>
          <p:cNvSpPr/>
          <p:nvPr/>
        </p:nvSpPr>
        <p:spPr>
          <a:xfrm>
            <a:off x="77484" y="2483587"/>
            <a:ext cx="5882855" cy="74145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8" name="テキスト ボックス 167"/>
          <p:cNvSpPr txBox="1"/>
          <p:nvPr/>
        </p:nvSpPr>
        <p:spPr>
          <a:xfrm>
            <a:off x="188092" y="2939650"/>
            <a:ext cx="1452642" cy="261610"/>
          </a:xfrm>
          <a:prstGeom prst="rect">
            <a:avLst/>
          </a:prstGeom>
          <a:noFill/>
        </p:spPr>
        <p:txBody>
          <a:bodyPr wrap="none" rtlCol="0">
            <a:spAutoFit/>
          </a:bodyPr>
          <a:lstStyle/>
          <a:p>
            <a:r>
              <a:rPr lang="en-US" altLang="ja-JP" sz="1100" dirty="0" err="1" smtClean="0"/>
              <a:t>openshift-apiserver</a:t>
            </a:r>
            <a:endParaRPr lang="ja-JP" altLang="en-US" sz="1100" dirty="0"/>
          </a:p>
        </p:txBody>
      </p:sp>
      <p:sp>
        <p:nvSpPr>
          <p:cNvPr id="169" name="角丸四角形 168"/>
          <p:cNvSpPr/>
          <p:nvPr/>
        </p:nvSpPr>
        <p:spPr>
          <a:xfrm>
            <a:off x="4287873" y="2684201"/>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170" name="角丸四角形 169"/>
          <p:cNvSpPr/>
          <p:nvPr/>
        </p:nvSpPr>
        <p:spPr>
          <a:xfrm>
            <a:off x="177846" y="3609560"/>
            <a:ext cx="2055389" cy="24013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authentication-operator</a:t>
            </a:r>
            <a:endParaRPr kumimoji="1" lang="ja-JP" altLang="en-US" sz="1200" dirty="0"/>
          </a:p>
        </p:txBody>
      </p:sp>
      <p:sp>
        <p:nvSpPr>
          <p:cNvPr id="171" name="角丸四角形 170"/>
          <p:cNvSpPr/>
          <p:nvPr/>
        </p:nvSpPr>
        <p:spPr>
          <a:xfrm>
            <a:off x="57843" y="3427229"/>
            <a:ext cx="2305472" cy="8655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72" name="テキスト ボックス 171"/>
          <p:cNvSpPr txBox="1"/>
          <p:nvPr/>
        </p:nvSpPr>
        <p:spPr>
          <a:xfrm>
            <a:off x="-36701" y="3998530"/>
            <a:ext cx="2400016" cy="261610"/>
          </a:xfrm>
          <a:prstGeom prst="rect">
            <a:avLst/>
          </a:prstGeom>
          <a:noFill/>
        </p:spPr>
        <p:txBody>
          <a:bodyPr wrap="none" rtlCol="0">
            <a:spAutoFit/>
          </a:bodyPr>
          <a:lstStyle/>
          <a:p>
            <a:r>
              <a:rPr lang="en-US" altLang="ja-JP" sz="1100" dirty="0" err="1"/>
              <a:t>openshift</a:t>
            </a:r>
            <a:r>
              <a:rPr lang="en-US" altLang="ja-JP" sz="1100" dirty="0"/>
              <a:t>-authentication-operator</a:t>
            </a:r>
            <a:endParaRPr lang="ja-JP" altLang="en-US" sz="1100" dirty="0"/>
          </a:p>
        </p:txBody>
      </p:sp>
      <p:sp>
        <p:nvSpPr>
          <p:cNvPr id="173" name="角丸四角形 172"/>
          <p:cNvSpPr/>
          <p:nvPr/>
        </p:nvSpPr>
        <p:spPr>
          <a:xfrm>
            <a:off x="320563" y="4758345"/>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oauth-openshift</a:t>
            </a:r>
            <a:endParaRPr kumimoji="1" lang="ja-JP" altLang="en-US" sz="1200" dirty="0"/>
          </a:p>
        </p:txBody>
      </p:sp>
      <p:sp>
        <p:nvSpPr>
          <p:cNvPr id="174" name="角丸四角形 173"/>
          <p:cNvSpPr/>
          <p:nvPr/>
        </p:nvSpPr>
        <p:spPr>
          <a:xfrm>
            <a:off x="2210762" y="4771987"/>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oauth-openshift</a:t>
            </a:r>
            <a:endParaRPr kumimoji="1" lang="ja-JP" altLang="en-US" sz="1200" dirty="0"/>
          </a:p>
        </p:txBody>
      </p:sp>
      <p:sp>
        <p:nvSpPr>
          <p:cNvPr id="175" name="角丸四角形 174"/>
          <p:cNvSpPr/>
          <p:nvPr/>
        </p:nvSpPr>
        <p:spPr>
          <a:xfrm>
            <a:off x="57843" y="4569801"/>
            <a:ext cx="3819225" cy="74145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76" name="テキスト ボックス 175"/>
          <p:cNvSpPr txBox="1"/>
          <p:nvPr/>
        </p:nvSpPr>
        <p:spPr>
          <a:xfrm>
            <a:off x="159659" y="5021884"/>
            <a:ext cx="1790875" cy="261610"/>
          </a:xfrm>
          <a:prstGeom prst="rect">
            <a:avLst/>
          </a:prstGeom>
          <a:noFill/>
        </p:spPr>
        <p:txBody>
          <a:bodyPr wrap="none" rtlCol="0">
            <a:spAutoFit/>
          </a:bodyPr>
          <a:lstStyle/>
          <a:p>
            <a:r>
              <a:rPr lang="en-US" altLang="ja-JP" sz="1100" dirty="0" err="1"/>
              <a:t>openshift</a:t>
            </a:r>
            <a:r>
              <a:rPr lang="en-US" altLang="ja-JP" sz="1100" dirty="0"/>
              <a:t>-authentication</a:t>
            </a:r>
            <a:endParaRPr lang="ja-JP" altLang="en-US" sz="1100" dirty="0"/>
          </a:p>
        </p:txBody>
      </p:sp>
      <p:sp>
        <p:nvSpPr>
          <p:cNvPr id="178" name="角丸四角形 177"/>
          <p:cNvSpPr/>
          <p:nvPr/>
        </p:nvSpPr>
        <p:spPr>
          <a:xfrm>
            <a:off x="1973810" y="5634499"/>
            <a:ext cx="2055389" cy="24013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cloud-credential-operator</a:t>
            </a:r>
            <a:endParaRPr kumimoji="1" lang="ja-JP" altLang="en-US" sz="1200" dirty="0"/>
          </a:p>
        </p:txBody>
      </p:sp>
      <p:sp>
        <p:nvSpPr>
          <p:cNvPr id="179" name="角丸四角形 178"/>
          <p:cNvSpPr/>
          <p:nvPr/>
        </p:nvSpPr>
        <p:spPr>
          <a:xfrm>
            <a:off x="1898405" y="5452995"/>
            <a:ext cx="2305472" cy="8655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80" name="テキスト ボックス 179"/>
          <p:cNvSpPr txBox="1"/>
          <p:nvPr/>
        </p:nvSpPr>
        <p:spPr>
          <a:xfrm>
            <a:off x="1803861" y="6024296"/>
            <a:ext cx="2521844" cy="261610"/>
          </a:xfrm>
          <a:prstGeom prst="rect">
            <a:avLst/>
          </a:prstGeom>
          <a:noFill/>
        </p:spPr>
        <p:txBody>
          <a:bodyPr wrap="none" rtlCol="0">
            <a:spAutoFit/>
          </a:bodyPr>
          <a:lstStyle/>
          <a:p>
            <a:r>
              <a:rPr lang="en-US" altLang="ja-JP" sz="1100" dirty="0" err="1"/>
              <a:t>openshift</a:t>
            </a:r>
            <a:r>
              <a:rPr lang="en-US" altLang="ja-JP" sz="1100" dirty="0"/>
              <a:t>-cloud-credential-operator</a:t>
            </a:r>
            <a:endParaRPr lang="ja-JP" altLang="en-US" sz="1100" dirty="0"/>
          </a:p>
        </p:txBody>
      </p:sp>
      <p:sp>
        <p:nvSpPr>
          <p:cNvPr id="192" name="角丸四角形 191"/>
          <p:cNvSpPr/>
          <p:nvPr/>
        </p:nvSpPr>
        <p:spPr>
          <a:xfrm>
            <a:off x="7191109" y="6044021"/>
            <a:ext cx="5258122" cy="549005"/>
          </a:xfrm>
          <a:prstGeom prst="round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en-US" altLang="ja-JP" sz="1600" dirty="0" smtClean="0"/>
              <a:t>※pod</a:t>
            </a:r>
            <a:r>
              <a:rPr kumimoji="1" lang="ja-JP" altLang="en-US" sz="1600" dirty="0" smtClean="0"/>
              <a:t>同士の依存関係は十分ではない可能性がある。</a:t>
            </a:r>
            <a:endParaRPr kumimoji="1" lang="en-US" altLang="ja-JP" sz="1600" dirty="0" smtClean="0"/>
          </a:p>
          <a:p>
            <a:pPr algn="ctr"/>
            <a:r>
              <a:rPr lang="en-US" altLang="ja-JP" sz="1600" dirty="0" smtClean="0"/>
              <a:t>book-info, robot-shop</a:t>
            </a:r>
            <a:r>
              <a:rPr lang="ja-JP" altLang="en-US" sz="1600" dirty="0" smtClean="0"/>
              <a:t>は</a:t>
            </a:r>
            <a:r>
              <a:rPr lang="en-US" altLang="ja-JP" sz="1600" dirty="0" err="1" smtClean="0"/>
              <a:t>servicemesh</a:t>
            </a:r>
            <a:r>
              <a:rPr lang="ja-JP" altLang="en-US" sz="1600" dirty="0" smtClean="0"/>
              <a:t>の</a:t>
            </a:r>
            <a:r>
              <a:rPr lang="en-US" altLang="ja-JP" sz="1600" dirty="0" err="1" smtClean="0"/>
              <a:t>kiali</a:t>
            </a:r>
            <a:r>
              <a:rPr lang="ja-JP" altLang="en-US" sz="1600" dirty="0" smtClean="0"/>
              <a:t>から確認。</a:t>
            </a:r>
            <a:endParaRPr kumimoji="1" lang="en-US" altLang="ja-JP" sz="1600" dirty="0" smtClean="0"/>
          </a:p>
        </p:txBody>
      </p:sp>
      <p:sp>
        <p:nvSpPr>
          <p:cNvPr id="109" name="角丸四角形 108"/>
          <p:cNvSpPr/>
          <p:nvPr/>
        </p:nvSpPr>
        <p:spPr>
          <a:xfrm>
            <a:off x="8247043" y="3613608"/>
            <a:ext cx="1139092" cy="2455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en-US" altLang="ja-JP" sz="1200" dirty="0" err="1" smtClean="0"/>
              <a:t>grafana</a:t>
            </a:r>
            <a:endParaRPr kumimoji="1" lang="ja-JP" altLang="en-US" sz="1200" dirty="0"/>
          </a:p>
        </p:txBody>
      </p:sp>
      <p:sp>
        <p:nvSpPr>
          <p:cNvPr id="111" name="角丸四角形 110"/>
          <p:cNvSpPr/>
          <p:nvPr/>
        </p:nvSpPr>
        <p:spPr>
          <a:xfrm>
            <a:off x="6088060" y="3844522"/>
            <a:ext cx="1719100" cy="35390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istio-egressgateway</a:t>
            </a:r>
            <a:endParaRPr kumimoji="1" lang="ja-JP" altLang="en-US" sz="1200" dirty="0"/>
          </a:p>
        </p:txBody>
      </p:sp>
      <p:sp>
        <p:nvSpPr>
          <p:cNvPr id="113" name="角丸四角形 112"/>
          <p:cNvSpPr/>
          <p:nvPr/>
        </p:nvSpPr>
        <p:spPr>
          <a:xfrm>
            <a:off x="6088060" y="4595033"/>
            <a:ext cx="1719100" cy="35390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istio-ingressgateway</a:t>
            </a:r>
            <a:endParaRPr kumimoji="1" lang="ja-JP" altLang="en-US" sz="1200" dirty="0"/>
          </a:p>
        </p:txBody>
      </p:sp>
      <p:sp>
        <p:nvSpPr>
          <p:cNvPr id="114" name="角丸四角形 113"/>
          <p:cNvSpPr/>
          <p:nvPr/>
        </p:nvSpPr>
        <p:spPr>
          <a:xfrm>
            <a:off x="8217683" y="4158422"/>
            <a:ext cx="1197813" cy="31415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istiod</a:t>
            </a:r>
            <a:r>
              <a:rPr lang="en-US" altLang="ja-JP" sz="1200" dirty="0"/>
              <a:t>-basic</a:t>
            </a:r>
            <a:endParaRPr kumimoji="1" lang="ja-JP" altLang="en-US" sz="1200" dirty="0"/>
          </a:p>
        </p:txBody>
      </p:sp>
      <p:sp>
        <p:nvSpPr>
          <p:cNvPr id="115" name="角丸四角形 114"/>
          <p:cNvSpPr/>
          <p:nvPr/>
        </p:nvSpPr>
        <p:spPr>
          <a:xfrm>
            <a:off x="10265917" y="4338638"/>
            <a:ext cx="1139092" cy="2455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jaeger</a:t>
            </a:r>
            <a:endParaRPr kumimoji="1" lang="ja-JP" altLang="en-US" sz="1200" dirty="0"/>
          </a:p>
        </p:txBody>
      </p:sp>
      <p:sp>
        <p:nvSpPr>
          <p:cNvPr id="116" name="角丸四角形 115"/>
          <p:cNvSpPr/>
          <p:nvPr/>
        </p:nvSpPr>
        <p:spPr>
          <a:xfrm>
            <a:off x="6333707" y="5145226"/>
            <a:ext cx="1139092" cy="2455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kiali</a:t>
            </a:r>
            <a:endParaRPr kumimoji="1" lang="ja-JP" altLang="en-US" sz="1200" dirty="0"/>
          </a:p>
        </p:txBody>
      </p:sp>
      <p:sp>
        <p:nvSpPr>
          <p:cNvPr id="117" name="角丸四角形 116"/>
          <p:cNvSpPr/>
          <p:nvPr/>
        </p:nvSpPr>
        <p:spPr>
          <a:xfrm>
            <a:off x="8293957" y="4926398"/>
            <a:ext cx="1139092" cy="2455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prometheus</a:t>
            </a:r>
            <a:endParaRPr kumimoji="1" lang="ja-JP" altLang="en-US" sz="1200" dirty="0"/>
          </a:p>
        </p:txBody>
      </p:sp>
      <p:sp>
        <p:nvSpPr>
          <p:cNvPr id="118" name="角丸四角形 117"/>
          <p:cNvSpPr/>
          <p:nvPr/>
        </p:nvSpPr>
        <p:spPr>
          <a:xfrm>
            <a:off x="6041487" y="3415652"/>
            <a:ext cx="5713834" cy="2489324"/>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19" name="テキスト ボックス 118"/>
          <p:cNvSpPr txBox="1"/>
          <p:nvPr/>
        </p:nvSpPr>
        <p:spPr>
          <a:xfrm>
            <a:off x="6261901" y="5574433"/>
            <a:ext cx="987771" cy="261610"/>
          </a:xfrm>
          <a:prstGeom prst="rect">
            <a:avLst/>
          </a:prstGeom>
          <a:noFill/>
        </p:spPr>
        <p:txBody>
          <a:bodyPr wrap="none" rtlCol="0">
            <a:spAutoFit/>
          </a:bodyPr>
          <a:lstStyle/>
          <a:p>
            <a:r>
              <a:rPr lang="en-US" altLang="ja-JP" sz="1100" dirty="0" err="1" smtClean="0"/>
              <a:t>Istio</a:t>
            </a:r>
            <a:r>
              <a:rPr lang="en-US" altLang="ja-JP" sz="1100" dirty="0" smtClean="0"/>
              <a:t>-system</a:t>
            </a:r>
            <a:endParaRPr lang="ja-JP" altLang="en-US" sz="1100" dirty="0"/>
          </a:p>
        </p:txBody>
      </p:sp>
      <p:sp>
        <p:nvSpPr>
          <p:cNvPr id="100" name="角丸四角形 99"/>
          <p:cNvSpPr/>
          <p:nvPr/>
        </p:nvSpPr>
        <p:spPr>
          <a:xfrm>
            <a:off x="10336552" y="1685491"/>
            <a:ext cx="1025296" cy="23948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a:t>r</a:t>
            </a:r>
            <a:r>
              <a:rPr kumimoji="1" lang="en-US" altLang="ja-JP" sz="1200" smtClean="0"/>
              <a:t>eviews-v1</a:t>
            </a:r>
            <a:endParaRPr kumimoji="1" lang="ja-JP" altLang="en-US" sz="1200" dirty="0"/>
          </a:p>
        </p:txBody>
      </p:sp>
    </p:spTree>
    <p:extLst>
      <p:ext uri="{BB962C8B-B14F-4D97-AF65-F5344CB8AC3E}">
        <p14:creationId xmlns:p14="http://schemas.microsoft.com/office/powerpoint/2010/main" val="1292175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77586" y="913213"/>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31" name="角丸四角形 30"/>
          <p:cNvSpPr/>
          <p:nvPr/>
        </p:nvSpPr>
        <p:spPr>
          <a:xfrm>
            <a:off x="289594" y="1629466"/>
            <a:ext cx="1637564" cy="19326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machine-approver</a:t>
            </a:r>
            <a:endParaRPr kumimoji="1" lang="ja-JP" altLang="en-US" sz="1200" dirty="0"/>
          </a:p>
        </p:txBody>
      </p:sp>
      <p:sp>
        <p:nvSpPr>
          <p:cNvPr id="32" name="角丸四角形 31"/>
          <p:cNvSpPr/>
          <p:nvPr/>
        </p:nvSpPr>
        <p:spPr>
          <a:xfrm>
            <a:off x="0" y="1401444"/>
            <a:ext cx="2534794" cy="8655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19758" y="1981019"/>
            <a:ext cx="2521844" cy="261610"/>
          </a:xfrm>
          <a:prstGeom prst="rect">
            <a:avLst/>
          </a:prstGeom>
          <a:noFill/>
        </p:spPr>
        <p:txBody>
          <a:bodyPr wrap="none" rtlCol="0">
            <a:spAutoFit/>
          </a:bodyPr>
          <a:lstStyle/>
          <a:p>
            <a:r>
              <a:rPr lang="en-US" altLang="ja-JP" sz="1100" dirty="0" err="1"/>
              <a:t>openshift</a:t>
            </a:r>
            <a:r>
              <a:rPr lang="en-US" altLang="ja-JP" sz="1100" dirty="0"/>
              <a:t>-cluster-machine-approver</a:t>
            </a:r>
            <a:endParaRPr lang="ja-JP" altLang="en-US" sz="1100" dirty="0"/>
          </a:p>
        </p:txBody>
      </p:sp>
      <p:sp>
        <p:nvSpPr>
          <p:cNvPr id="34" name="角丸四角形 33"/>
          <p:cNvSpPr/>
          <p:nvPr/>
        </p:nvSpPr>
        <p:spPr>
          <a:xfrm>
            <a:off x="1841954" y="2756974"/>
            <a:ext cx="2362056" cy="19613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cluster-node-tuning-operator</a:t>
            </a:r>
            <a:endParaRPr kumimoji="1" lang="ja-JP" altLang="en-US" sz="1200" dirty="0"/>
          </a:p>
        </p:txBody>
      </p:sp>
      <p:sp>
        <p:nvSpPr>
          <p:cNvPr id="35" name="角丸四角形 34"/>
          <p:cNvSpPr/>
          <p:nvPr/>
        </p:nvSpPr>
        <p:spPr>
          <a:xfrm>
            <a:off x="686293" y="3262196"/>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36" name="角丸四角形 35"/>
          <p:cNvSpPr/>
          <p:nvPr/>
        </p:nvSpPr>
        <p:spPr>
          <a:xfrm>
            <a:off x="2576953" y="3262195"/>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37" name="角丸四角形 36"/>
          <p:cNvSpPr/>
          <p:nvPr/>
        </p:nvSpPr>
        <p:spPr>
          <a:xfrm>
            <a:off x="4585715" y="3257918"/>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38" name="角丸四角形 37"/>
          <p:cNvSpPr/>
          <p:nvPr/>
        </p:nvSpPr>
        <p:spPr>
          <a:xfrm>
            <a:off x="6542423" y="3257918"/>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39" name="角丸四角形 38"/>
          <p:cNvSpPr/>
          <p:nvPr/>
        </p:nvSpPr>
        <p:spPr>
          <a:xfrm>
            <a:off x="8495845" y="3257918"/>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40" name="角丸四角形 39"/>
          <p:cNvSpPr/>
          <p:nvPr/>
        </p:nvSpPr>
        <p:spPr>
          <a:xfrm>
            <a:off x="10444013" y="3257917"/>
            <a:ext cx="810373" cy="22701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tuned</a:t>
            </a:r>
            <a:endParaRPr kumimoji="1" lang="ja-JP" altLang="en-US" sz="1200" dirty="0"/>
          </a:p>
        </p:txBody>
      </p:sp>
      <p:sp>
        <p:nvSpPr>
          <p:cNvPr id="42" name="角丸四角形 41"/>
          <p:cNvSpPr/>
          <p:nvPr/>
        </p:nvSpPr>
        <p:spPr>
          <a:xfrm>
            <a:off x="-289590" y="2569032"/>
            <a:ext cx="12232545" cy="1233534"/>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3" name="テキスト ボックス 42"/>
          <p:cNvSpPr txBox="1"/>
          <p:nvPr/>
        </p:nvSpPr>
        <p:spPr>
          <a:xfrm>
            <a:off x="-216372" y="3483448"/>
            <a:ext cx="2757486" cy="261610"/>
          </a:xfrm>
          <a:prstGeom prst="rect">
            <a:avLst/>
          </a:prstGeom>
          <a:noFill/>
        </p:spPr>
        <p:txBody>
          <a:bodyPr wrap="none" rtlCol="0">
            <a:spAutoFit/>
          </a:bodyPr>
          <a:lstStyle/>
          <a:p>
            <a:r>
              <a:rPr lang="en-US" altLang="ja-JP" sz="1100" dirty="0" err="1"/>
              <a:t>openshift</a:t>
            </a:r>
            <a:r>
              <a:rPr lang="en-US" altLang="ja-JP" sz="1100" dirty="0"/>
              <a:t>-cluster-node-tuning-operator</a:t>
            </a:r>
            <a:endParaRPr lang="ja-JP" altLang="en-US" sz="1100" dirty="0"/>
          </a:p>
        </p:txBody>
      </p:sp>
      <p:sp>
        <p:nvSpPr>
          <p:cNvPr id="44" name="角丸四角形 43"/>
          <p:cNvSpPr/>
          <p:nvPr/>
        </p:nvSpPr>
        <p:spPr>
          <a:xfrm>
            <a:off x="19483" y="4173441"/>
            <a:ext cx="2055236" cy="25746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cluster-samples-operator</a:t>
            </a:r>
            <a:endParaRPr kumimoji="1" lang="ja-JP" altLang="en-US" sz="1200" dirty="0"/>
          </a:p>
        </p:txBody>
      </p:sp>
      <p:sp>
        <p:nvSpPr>
          <p:cNvPr id="45" name="角丸四角形 44"/>
          <p:cNvSpPr/>
          <p:nvPr/>
        </p:nvSpPr>
        <p:spPr>
          <a:xfrm>
            <a:off x="-67376" y="3954880"/>
            <a:ext cx="2534794" cy="8655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7" name="テキスト ボックス 46"/>
          <p:cNvSpPr txBox="1"/>
          <p:nvPr/>
        </p:nvSpPr>
        <p:spPr>
          <a:xfrm>
            <a:off x="-11710" y="4517771"/>
            <a:ext cx="2512543" cy="261610"/>
          </a:xfrm>
          <a:prstGeom prst="rect">
            <a:avLst/>
          </a:prstGeom>
          <a:noFill/>
        </p:spPr>
        <p:txBody>
          <a:bodyPr wrap="square" rtlCol="0">
            <a:spAutoFit/>
          </a:bodyPr>
          <a:lstStyle/>
          <a:p>
            <a:r>
              <a:rPr lang="en-US" altLang="ja-JP" sz="1100" dirty="0" err="1"/>
              <a:t>openshift</a:t>
            </a:r>
            <a:r>
              <a:rPr lang="en-US" altLang="ja-JP" sz="1100" dirty="0"/>
              <a:t>-cluster-samples-operator</a:t>
            </a:r>
            <a:endParaRPr lang="ja-JP" altLang="en-US" sz="1100" dirty="0"/>
          </a:p>
        </p:txBody>
      </p:sp>
      <p:sp>
        <p:nvSpPr>
          <p:cNvPr id="48" name="角丸四角形 47"/>
          <p:cNvSpPr/>
          <p:nvPr/>
        </p:nvSpPr>
        <p:spPr>
          <a:xfrm>
            <a:off x="2057532" y="5193449"/>
            <a:ext cx="1976972" cy="24647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cluster-storage-operator</a:t>
            </a:r>
            <a:endParaRPr kumimoji="1" lang="ja-JP" altLang="en-US" sz="1200" dirty="0"/>
          </a:p>
        </p:txBody>
      </p:sp>
      <p:sp>
        <p:nvSpPr>
          <p:cNvPr id="50" name="角丸四角形 49"/>
          <p:cNvSpPr/>
          <p:nvPr/>
        </p:nvSpPr>
        <p:spPr>
          <a:xfrm>
            <a:off x="86935" y="5591479"/>
            <a:ext cx="1976972" cy="24647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csi</a:t>
            </a:r>
            <a:r>
              <a:rPr lang="en-US" altLang="ja-JP" sz="1200" dirty="0"/>
              <a:t>-snapshot-controller</a:t>
            </a:r>
            <a:endParaRPr kumimoji="1" lang="ja-JP" altLang="en-US" sz="1200" dirty="0"/>
          </a:p>
        </p:txBody>
      </p:sp>
      <p:sp>
        <p:nvSpPr>
          <p:cNvPr id="51" name="角丸四角形 50"/>
          <p:cNvSpPr/>
          <p:nvPr/>
        </p:nvSpPr>
        <p:spPr>
          <a:xfrm>
            <a:off x="6268" y="5975081"/>
            <a:ext cx="2068470" cy="38865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csi</a:t>
            </a:r>
            <a:r>
              <a:rPr lang="en-US" altLang="ja-JP" sz="1200" dirty="0" smtClean="0"/>
              <a:t>-snapshot-controller</a:t>
            </a:r>
          </a:p>
          <a:p>
            <a:pPr algn="ctr"/>
            <a:r>
              <a:rPr lang="en-US" altLang="ja-JP" sz="1200" dirty="0" smtClean="0"/>
              <a:t>-</a:t>
            </a:r>
            <a:r>
              <a:rPr lang="en-US" altLang="ja-JP" sz="1200" dirty="0"/>
              <a:t>operator</a:t>
            </a:r>
            <a:endParaRPr kumimoji="1" lang="ja-JP" altLang="en-US" sz="1200" dirty="0"/>
          </a:p>
        </p:txBody>
      </p:sp>
      <p:sp>
        <p:nvSpPr>
          <p:cNvPr id="52" name="角丸四角形 51"/>
          <p:cNvSpPr/>
          <p:nvPr/>
        </p:nvSpPr>
        <p:spPr>
          <a:xfrm>
            <a:off x="-95490" y="5088167"/>
            <a:ext cx="4299500" cy="167706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3" name="テキスト ボックス 52"/>
          <p:cNvSpPr txBox="1"/>
          <p:nvPr/>
        </p:nvSpPr>
        <p:spPr>
          <a:xfrm>
            <a:off x="0" y="6391523"/>
            <a:ext cx="2757486" cy="261610"/>
          </a:xfrm>
          <a:prstGeom prst="rect">
            <a:avLst/>
          </a:prstGeom>
          <a:noFill/>
        </p:spPr>
        <p:txBody>
          <a:bodyPr wrap="none" rtlCol="0">
            <a:spAutoFit/>
          </a:bodyPr>
          <a:lstStyle/>
          <a:p>
            <a:r>
              <a:rPr lang="en-US" altLang="ja-JP" sz="1100" dirty="0" err="1"/>
              <a:t>openshift</a:t>
            </a:r>
            <a:r>
              <a:rPr lang="en-US" altLang="ja-JP" sz="1100" dirty="0"/>
              <a:t>-cluster-node-tuning-operator</a:t>
            </a:r>
            <a:endParaRPr lang="ja-JP" altLang="en-US" sz="1100" dirty="0"/>
          </a:p>
        </p:txBody>
      </p:sp>
      <p:sp>
        <p:nvSpPr>
          <p:cNvPr id="54"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Tree>
    <p:extLst>
      <p:ext uri="{BB962C8B-B14F-4D97-AF65-F5344CB8AC3E}">
        <p14:creationId xmlns:p14="http://schemas.microsoft.com/office/powerpoint/2010/main" val="1322717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31" name="角丸四角形 30"/>
          <p:cNvSpPr/>
          <p:nvPr/>
        </p:nvSpPr>
        <p:spPr>
          <a:xfrm>
            <a:off x="2099288" y="1572782"/>
            <a:ext cx="2107918" cy="2217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cluster-version-operator</a:t>
            </a:r>
            <a:endParaRPr kumimoji="1" lang="ja-JP" altLang="en-US" sz="1200" dirty="0"/>
          </a:p>
        </p:txBody>
      </p:sp>
      <p:sp>
        <p:nvSpPr>
          <p:cNvPr id="32" name="角丸四角形 31"/>
          <p:cNvSpPr/>
          <p:nvPr/>
        </p:nvSpPr>
        <p:spPr>
          <a:xfrm>
            <a:off x="1995462" y="1401267"/>
            <a:ext cx="2534794" cy="760181"/>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1954711" y="1864893"/>
            <a:ext cx="1826141" cy="261610"/>
          </a:xfrm>
          <a:prstGeom prst="rect">
            <a:avLst/>
          </a:prstGeom>
          <a:noFill/>
        </p:spPr>
        <p:txBody>
          <a:bodyPr wrap="none" rtlCol="0">
            <a:spAutoFit/>
          </a:bodyPr>
          <a:lstStyle/>
          <a:p>
            <a:r>
              <a:rPr lang="en-US" altLang="ja-JP" sz="1100" dirty="0" err="1"/>
              <a:t>openshift</a:t>
            </a:r>
            <a:r>
              <a:rPr lang="en-US" altLang="ja-JP" sz="1100" dirty="0"/>
              <a:t>-cluster-version</a:t>
            </a:r>
            <a:endParaRPr lang="ja-JP" altLang="en-US" sz="1100" dirty="0"/>
          </a:p>
        </p:txBody>
      </p:sp>
      <p:sp>
        <p:nvSpPr>
          <p:cNvPr id="34" name="角丸四角形 33"/>
          <p:cNvSpPr/>
          <p:nvPr/>
        </p:nvSpPr>
        <p:spPr>
          <a:xfrm>
            <a:off x="103826" y="2504655"/>
            <a:ext cx="2107918" cy="2217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openshift</a:t>
            </a:r>
            <a:r>
              <a:rPr lang="en-US" altLang="ja-JP" sz="1200" dirty="0"/>
              <a:t>-</a:t>
            </a:r>
            <a:r>
              <a:rPr lang="en-US" altLang="ja-JP" sz="1200" dirty="0" err="1"/>
              <a:t>config</a:t>
            </a:r>
            <a:r>
              <a:rPr lang="en-US" altLang="ja-JP" sz="1200" dirty="0"/>
              <a:t>-operator</a:t>
            </a:r>
            <a:endParaRPr kumimoji="1" lang="ja-JP" altLang="en-US" sz="1200" dirty="0"/>
          </a:p>
        </p:txBody>
      </p:sp>
      <p:sp>
        <p:nvSpPr>
          <p:cNvPr id="35" name="角丸四角形 34"/>
          <p:cNvSpPr/>
          <p:nvPr/>
        </p:nvSpPr>
        <p:spPr>
          <a:xfrm>
            <a:off x="0" y="2333140"/>
            <a:ext cx="2534794" cy="760181"/>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6" name="テキスト ボックス 35"/>
          <p:cNvSpPr txBox="1"/>
          <p:nvPr/>
        </p:nvSpPr>
        <p:spPr>
          <a:xfrm>
            <a:off x="-40751" y="2796766"/>
            <a:ext cx="1858201" cy="261610"/>
          </a:xfrm>
          <a:prstGeom prst="rect">
            <a:avLst/>
          </a:prstGeom>
          <a:noFill/>
        </p:spPr>
        <p:txBody>
          <a:bodyPr wrap="none" rtlCol="0">
            <a:spAutoFit/>
          </a:bodyPr>
          <a:lstStyle/>
          <a:p>
            <a:r>
              <a:rPr lang="en-US" altLang="ja-JP" sz="1100" dirty="0" err="1"/>
              <a:t>openshift</a:t>
            </a:r>
            <a:r>
              <a:rPr lang="en-US" altLang="ja-JP" sz="1100" dirty="0"/>
              <a:t>-</a:t>
            </a:r>
            <a:r>
              <a:rPr lang="en-US" altLang="ja-JP" sz="1100" dirty="0" err="1"/>
              <a:t>config</a:t>
            </a:r>
            <a:r>
              <a:rPr lang="en-US" altLang="ja-JP" sz="1100" dirty="0"/>
              <a:t>-operator</a:t>
            </a:r>
            <a:endParaRPr lang="ja-JP" altLang="en-US" sz="1100" dirty="0"/>
          </a:p>
        </p:txBody>
      </p:sp>
      <p:sp>
        <p:nvSpPr>
          <p:cNvPr id="37" name="角丸四角形 36"/>
          <p:cNvSpPr/>
          <p:nvPr/>
        </p:nvSpPr>
        <p:spPr>
          <a:xfrm>
            <a:off x="2211744" y="3354305"/>
            <a:ext cx="1684451" cy="20264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console-operator</a:t>
            </a:r>
            <a:endParaRPr kumimoji="1" lang="ja-JP" altLang="en-US" sz="1200" dirty="0"/>
          </a:p>
        </p:txBody>
      </p:sp>
      <p:sp>
        <p:nvSpPr>
          <p:cNvPr id="38" name="角丸四角形 37"/>
          <p:cNvSpPr/>
          <p:nvPr/>
        </p:nvSpPr>
        <p:spPr>
          <a:xfrm>
            <a:off x="1991659" y="3182790"/>
            <a:ext cx="2534794" cy="760181"/>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9" name="テキスト ボックス 38"/>
          <p:cNvSpPr txBox="1"/>
          <p:nvPr/>
        </p:nvSpPr>
        <p:spPr>
          <a:xfrm>
            <a:off x="1950908" y="3646416"/>
            <a:ext cx="1962397" cy="261610"/>
          </a:xfrm>
          <a:prstGeom prst="rect">
            <a:avLst/>
          </a:prstGeom>
          <a:noFill/>
        </p:spPr>
        <p:txBody>
          <a:bodyPr wrap="none" rtlCol="0">
            <a:spAutoFit/>
          </a:bodyPr>
          <a:lstStyle/>
          <a:p>
            <a:r>
              <a:rPr lang="en-US" altLang="ja-JP" sz="1100" dirty="0" err="1"/>
              <a:t>openshift</a:t>
            </a:r>
            <a:r>
              <a:rPr lang="en-US" altLang="ja-JP" sz="1100" dirty="0"/>
              <a:t>-console-operator</a:t>
            </a:r>
            <a:endParaRPr lang="ja-JP" altLang="en-US" sz="1100" dirty="0"/>
          </a:p>
        </p:txBody>
      </p:sp>
      <p:sp>
        <p:nvSpPr>
          <p:cNvPr id="40" name="角丸四角形 39"/>
          <p:cNvSpPr/>
          <p:nvPr/>
        </p:nvSpPr>
        <p:spPr>
          <a:xfrm>
            <a:off x="602125" y="4183763"/>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console</a:t>
            </a:r>
            <a:endParaRPr kumimoji="1" lang="ja-JP" altLang="en-US" sz="1200" dirty="0"/>
          </a:p>
        </p:txBody>
      </p:sp>
      <p:sp>
        <p:nvSpPr>
          <p:cNvPr id="42" name="角丸四角形 41"/>
          <p:cNvSpPr/>
          <p:nvPr/>
        </p:nvSpPr>
        <p:spPr>
          <a:xfrm>
            <a:off x="2486615" y="4195629"/>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console</a:t>
            </a:r>
            <a:endParaRPr kumimoji="1" lang="ja-JP" altLang="en-US" sz="1200" dirty="0"/>
          </a:p>
        </p:txBody>
      </p:sp>
      <p:sp>
        <p:nvSpPr>
          <p:cNvPr id="43" name="角丸四角形 42"/>
          <p:cNvSpPr/>
          <p:nvPr/>
        </p:nvSpPr>
        <p:spPr>
          <a:xfrm>
            <a:off x="10394255" y="4652049"/>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downloads</a:t>
            </a:r>
            <a:endParaRPr kumimoji="1" lang="ja-JP" altLang="en-US" sz="1200" dirty="0"/>
          </a:p>
        </p:txBody>
      </p:sp>
      <p:sp>
        <p:nvSpPr>
          <p:cNvPr id="44" name="角丸四角形 43"/>
          <p:cNvSpPr/>
          <p:nvPr/>
        </p:nvSpPr>
        <p:spPr>
          <a:xfrm>
            <a:off x="8342746" y="4651054"/>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downloads</a:t>
            </a:r>
            <a:endParaRPr kumimoji="1" lang="ja-JP" altLang="en-US" sz="1200" dirty="0"/>
          </a:p>
        </p:txBody>
      </p:sp>
      <p:sp>
        <p:nvSpPr>
          <p:cNvPr id="45" name="角丸四角形 44"/>
          <p:cNvSpPr/>
          <p:nvPr/>
        </p:nvSpPr>
        <p:spPr>
          <a:xfrm>
            <a:off x="289932" y="4031742"/>
            <a:ext cx="11465390" cy="1175878"/>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7" name="テキスト ボックス 46"/>
          <p:cNvSpPr txBox="1"/>
          <p:nvPr/>
        </p:nvSpPr>
        <p:spPr>
          <a:xfrm>
            <a:off x="346186" y="4915816"/>
            <a:ext cx="1404552" cy="261610"/>
          </a:xfrm>
          <a:prstGeom prst="rect">
            <a:avLst/>
          </a:prstGeom>
          <a:noFill/>
        </p:spPr>
        <p:txBody>
          <a:bodyPr wrap="none" rtlCol="0">
            <a:spAutoFit/>
          </a:bodyPr>
          <a:lstStyle/>
          <a:p>
            <a:r>
              <a:rPr lang="en-US" altLang="ja-JP" sz="1100" dirty="0" err="1" smtClean="0"/>
              <a:t>openshift</a:t>
            </a:r>
            <a:r>
              <a:rPr lang="en-US" altLang="ja-JP" sz="1100" dirty="0" smtClean="0"/>
              <a:t>-console</a:t>
            </a:r>
            <a:endParaRPr lang="ja-JP" altLang="en-US" sz="1100" dirty="0"/>
          </a:p>
        </p:txBody>
      </p:sp>
      <p:sp>
        <p:nvSpPr>
          <p:cNvPr id="48" name="角丸四角形 47"/>
          <p:cNvSpPr/>
          <p:nvPr/>
        </p:nvSpPr>
        <p:spPr>
          <a:xfrm>
            <a:off x="-36611" y="5476264"/>
            <a:ext cx="2093168" cy="3461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openshift</a:t>
            </a:r>
            <a:r>
              <a:rPr lang="en-US" altLang="ja-JP" sz="1200" dirty="0"/>
              <a:t>-controller-manager-operator</a:t>
            </a:r>
            <a:endParaRPr kumimoji="1" lang="ja-JP" altLang="en-US" sz="1200" dirty="0"/>
          </a:p>
        </p:txBody>
      </p:sp>
      <p:sp>
        <p:nvSpPr>
          <p:cNvPr id="50" name="角丸四角形 49"/>
          <p:cNvSpPr/>
          <p:nvPr/>
        </p:nvSpPr>
        <p:spPr>
          <a:xfrm>
            <a:off x="-63850" y="5395980"/>
            <a:ext cx="2200004" cy="99830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1" name="テキスト ボックス 50"/>
          <p:cNvSpPr txBox="1"/>
          <p:nvPr/>
        </p:nvSpPr>
        <p:spPr>
          <a:xfrm>
            <a:off x="-34413" y="5941472"/>
            <a:ext cx="1470274" cy="430887"/>
          </a:xfrm>
          <a:prstGeom prst="rect">
            <a:avLst/>
          </a:prstGeom>
          <a:noFill/>
        </p:spPr>
        <p:txBody>
          <a:bodyPr wrap="none" rtlCol="0">
            <a:spAutoFit/>
          </a:bodyPr>
          <a:lstStyle/>
          <a:p>
            <a:r>
              <a:rPr lang="en-US" altLang="ja-JP" sz="1100" dirty="0" err="1" smtClean="0"/>
              <a:t>openshift</a:t>
            </a:r>
            <a:r>
              <a:rPr lang="en-US" altLang="ja-JP" sz="1100" dirty="0" smtClean="0"/>
              <a:t>-controller</a:t>
            </a:r>
          </a:p>
          <a:p>
            <a:r>
              <a:rPr lang="en-US" altLang="ja-JP" sz="1100" dirty="0" smtClean="0"/>
              <a:t>-</a:t>
            </a:r>
            <a:r>
              <a:rPr lang="en-US" altLang="ja-JP" sz="1100" dirty="0"/>
              <a:t>manager-operator</a:t>
            </a:r>
            <a:endParaRPr lang="ja-JP" altLang="en-US" sz="1100" dirty="0"/>
          </a:p>
        </p:txBody>
      </p:sp>
      <p:sp>
        <p:nvSpPr>
          <p:cNvPr id="52"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Tree>
    <p:extLst>
      <p:ext uri="{BB962C8B-B14F-4D97-AF65-F5344CB8AC3E}">
        <p14:creationId xmlns:p14="http://schemas.microsoft.com/office/powerpoint/2010/main" val="2902278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57" name="角丸四角形 56"/>
          <p:cNvSpPr/>
          <p:nvPr/>
        </p:nvSpPr>
        <p:spPr>
          <a:xfrm>
            <a:off x="283018" y="1484340"/>
            <a:ext cx="1651363" cy="266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controller-manager</a:t>
            </a:r>
            <a:endParaRPr kumimoji="1" lang="ja-JP" altLang="en-US" sz="1200" dirty="0"/>
          </a:p>
        </p:txBody>
      </p:sp>
      <p:sp>
        <p:nvSpPr>
          <p:cNvPr id="58" name="角丸四角形 57"/>
          <p:cNvSpPr/>
          <p:nvPr/>
        </p:nvSpPr>
        <p:spPr>
          <a:xfrm>
            <a:off x="2246714" y="1502874"/>
            <a:ext cx="1600563" cy="253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controller-manager</a:t>
            </a:r>
            <a:endParaRPr kumimoji="1" lang="ja-JP" altLang="en-US" sz="1200" dirty="0"/>
          </a:p>
        </p:txBody>
      </p:sp>
      <p:sp>
        <p:nvSpPr>
          <p:cNvPr id="59" name="角丸四角形 58"/>
          <p:cNvSpPr/>
          <p:nvPr/>
        </p:nvSpPr>
        <p:spPr>
          <a:xfrm>
            <a:off x="97217" y="1318512"/>
            <a:ext cx="5882855" cy="74145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0" name="テキスト ボックス 59"/>
          <p:cNvSpPr txBox="1"/>
          <p:nvPr/>
        </p:nvSpPr>
        <p:spPr>
          <a:xfrm>
            <a:off x="207825" y="1774575"/>
            <a:ext cx="2098651" cy="261610"/>
          </a:xfrm>
          <a:prstGeom prst="rect">
            <a:avLst/>
          </a:prstGeom>
          <a:noFill/>
        </p:spPr>
        <p:txBody>
          <a:bodyPr wrap="none" rtlCol="0">
            <a:spAutoFit/>
          </a:bodyPr>
          <a:lstStyle/>
          <a:p>
            <a:r>
              <a:rPr lang="en-US" altLang="ja-JP" sz="1100" dirty="0" err="1"/>
              <a:t>openshift</a:t>
            </a:r>
            <a:r>
              <a:rPr lang="en-US" altLang="ja-JP" sz="1100" dirty="0"/>
              <a:t>-controller-manager</a:t>
            </a:r>
            <a:endParaRPr lang="ja-JP" altLang="en-US" sz="1100" dirty="0"/>
          </a:p>
        </p:txBody>
      </p:sp>
      <p:sp>
        <p:nvSpPr>
          <p:cNvPr id="62" name="角丸四角形 61"/>
          <p:cNvSpPr/>
          <p:nvPr/>
        </p:nvSpPr>
        <p:spPr>
          <a:xfrm>
            <a:off x="4198780" y="1519126"/>
            <a:ext cx="1592703" cy="2316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controller-manager</a:t>
            </a:r>
            <a:endParaRPr kumimoji="1" lang="ja-JP" altLang="en-US" sz="1200" dirty="0"/>
          </a:p>
        </p:txBody>
      </p:sp>
      <p:sp>
        <p:nvSpPr>
          <p:cNvPr id="65" name="角丸四角形 64"/>
          <p:cNvSpPr/>
          <p:nvPr/>
        </p:nvSpPr>
        <p:spPr>
          <a:xfrm>
            <a:off x="258445" y="2314154"/>
            <a:ext cx="1651363" cy="266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-operator</a:t>
            </a:r>
            <a:endParaRPr kumimoji="1" lang="ja-JP" altLang="en-US" sz="1200" dirty="0"/>
          </a:p>
        </p:txBody>
      </p:sp>
      <p:sp>
        <p:nvSpPr>
          <p:cNvPr id="66" name="角丸四角形 65"/>
          <p:cNvSpPr/>
          <p:nvPr/>
        </p:nvSpPr>
        <p:spPr>
          <a:xfrm>
            <a:off x="72967" y="2169332"/>
            <a:ext cx="1960119" cy="70740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2" name="テキスト ボックス 71"/>
          <p:cNvSpPr txBox="1"/>
          <p:nvPr/>
        </p:nvSpPr>
        <p:spPr>
          <a:xfrm>
            <a:off x="155167" y="2593680"/>
            <a:ext cx="1699504" cy="261610"/>
          </a:xfrm>
          <a:prstGeom prst="rect">
            <a:avLst/>
          </a:prstGeom>
          <a:noFill/>
        </p:spPr>
        <p:txBody>
          <a:bodyPr wrap="none" rtlCol="0">
            <a:spAutoFit/>
          </a:bodyPr>
          <a:lstStyle/>
          <a:p>
            <a:r>
              <a:rPr lang="en-US" altLang="ja-JP" sz="1100" dirty="0" err="1"/>
              <a:t>openshift</a:t>
            </a:r>
            <a:r>
              <a:rPr lang="en-US" altLang="ja-JP" sz="1100" dirty="0"/>
              <a:t>-</a:t>
            </a:r>
            <a:r>
              <a:rPr lang="en-US" altLang="ja-JP" sz="1100" dirty="0" err="1"/>
              <a:t>dns</a:t>
            </a:r>
            <a:r>
              <a:rPr lang="en-US" altLang="ja-JP" sz="1100" dirty="0"/>
              <a:t>-operator</a:t>
            </a:r>
            <a:endParaRPr lang="ja-JP" altLang="en-US" sz="1100" dirty="0"/>
          </a:p>
        </p:txBody>
      </p:sp>
      <p:sp>
        <p:nvSpPr>
          <p:cNvPr id="81" name="角丸四角形 80"/>
          <p:cNvSpPr/>
          <p:nvPr/>
        </p:nvSpPr>
        <p:spPr>
          <a:xfrm>
            <a:off x="469951" y="3276243"/>
            <a:ext cx="1288511" cy="2312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2" name="角丸四角形 81"/>
          <p:cNvSpPr/>
          <p:nvPr/>
        </p:nvSpPr>
        <p:spPr>
          <a:xfrm>
            <a:off x="2504211" y="3276242"/>
            <a:ext cx="1144911" cy="23129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3" name="角丸四角形 82"/>
          <p:cNvSpPr/>
          <p:nvPr/>
        </p:nvSpPr>
        <p:spPr>
          <a:xfrm>
            <a:off x="4528995" y="3276243"/>
            <a:ext cx="1128889" cy="22701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4" name="角丸四角形 83"/>
          <p:cNvSpPr/>
          <p:nvPr/>
        </p:nvSpPr>
        <p:spPr>
          <a:xfrm>
            <a:off x="6418097" y="3276243"/>
            <a:ext cx="1087075" cy="2255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5" name="角丸四角形 84"/>
          <p:cNvSpPr/>
          <p:nvPr/>
        </p:nvSpPr>
        <p:spPr>
          <a:xfrm>
            <a:off x="8350443" y="3274755"/>
            <a:ext cx="1113790" cy="22701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6" name="角丸四角形 85"/>
          <p:cNvSpPr/>
          <p:nvPr/>
        </p:nvSpPr>
        <p:spPr>
          <a:xfrm>
            <a:off x="10288684" y="3274755"/>
            <a:ext cx="1104835" cy="2285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dns</a:t>
            </a:r>
            <a:r>
              <a:rPr lang="en-US" altLang="ja-JP" sz="1200" dirty="0"/>
              <a:t>-default</a:t>
            </a:r>
            <a:endParaRPr kumimoji="1" lang="ja-JP" altLang="en-US" sz="1200" dirty="0"/>
          </a:p>
        </p:txBody>
      </p:sp>
      <p:sp>
        <p:nvSpPr>
          <p:cNvPr id="88" name="角丸四角形 87"/>
          <p:cNvSpPr/>
          <p:nvPr/>
        </p:nvSpPr>
        <p:spPr>
          <a:xfrm>
            <a:off x="97215" y="3091121"/>
            <a:ext cx="11823439" cy="72976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2" name="テキスト ボックス 91"/>
          <p:cNvSpPr txBox="1"/>
          <p:nvPr/>
        </p:nvSpPr>
        <p:spPr>
          <a:xfrm>
            <a:off x="155167" y="3533409"/>
            <a:ext cx="1090363" cy="261610"/>
          </a:xfrm>
          <a:prstGeom prst="rect">
            <a:avLst/>
          </a:prstGeom>
          <a:noFill/>
        </p:spPr>
        <p:txBody>
          <a:bodyPr wrap="none" rtlCol="0">
            <a:spAutoFit/>
          </a:bodyPr>
          <a:lstStyle/>
          <a:p>
            <a:r>
              <a:rPr lang="en-US" altLang="ja-JP" sz="1100" dirty="0" err="1"/>
              <a:t>openshift-dns</a:t>
            </a:r>
            <a:endParaRPr lang="ja-JP" altLang="en-US" sz="1100" dirty="0"/>
          </a:p>
        </p:txBody>
      </p:sp>
      <p:sp>
        <p:nvSpPr>
          <p:cNvPr id="93" name="角丸四角形 92"/>
          <p:cNvSpPr/>
          <p:nvPr/>
        </p:nvSpPr>
        <p:spPr>
          <a:xfrm>
            <a:off x="267095" y="4151045"/>
            <a:ext cx="1651363" cy="266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etcd</a:t>
            </a:r>
            <a:r>
              <a:rPr lang="en-US" altLang="ja-JP" sz="1200" dirty="0" smtClean="0"/>
              <a:t>-operator</a:t>
            </a:r>
            <a:endParaRPr kumimoji="1" lang="ja-JP" altLang="en-US" sz="1200" dirty="0"/>
          </a:p>
        </p:txBody>
      </p:sp>
      <p:sp>
        <p:nvSpPr>
          <p:cNvPr id="94" name="角丸四角形 93"/>
          <p:cNvSpPr/>
          <p:nvPr/>
        </p:nvSpPr>
        <p:spPr>
          <a:xfrm>
            <a:off x="81617" y="4006223"/>
            <a:ext cx="1960119" cy="70740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5" name="テキスト ボックス 94"/>
          <p:cNvSpPr txBox="1"/>
          <p:nvPr/>
        </p:nvSpPr>
        <p:spPr>
          <a:xfrm>
            <a:off x="163817" y="4430571"/>
            <a:ext cx="1745991" cy="261610"/>
          </a:xfrm>
          <a:prstGeom prst="rect">
            <a:avLst/>
          </a:prstGeom>
          <a:noFill/>
        </p:spPr>
        <p:txBody>
          <a:bodyPr wrap="none" rtlCol="0">
            <a:spAutoFit/>
          </a:bodyPr>
          <a:lstStyle/>
          <a:p>
            <a:r>
              <a:rPr lang="en-US" altLang="ja-JP" sz="1100" dirty="0" err="1" smtClean="0"/>
              <a:t>openshift</a:t>
            </a:r>
            <a:r>
              <a:rPr lang="en-US" altLang="ja-JP" sz="1100" dirty="0" smtClean="0"/>
              <a:t>-</a:t>
            </a:r>
            <a:r>
              <a:rPr lang="en-US" altLang="ja-JP" sz="1100" dirty="0" err="1" smtClean="0"/>
              <a:t>etcd</a:t>
            </a:r>
            <a:r>
              <a:rPr lang="en-US" altLang="ja-JP" sz="1100" dirty="0" smtClean="0"/>
              <a:t>-operator</a:t>
            </a:r>
            <a:endParaRPr lang="ja-JP" altLang="en-US" sz="1100" dirty="0"/>
          </a:p>
        </p:txBody>
      </p:sp>
      <p:sp>
        <p:nvSpPr>
          <p:cNvPr id="103" name="角丸四角形 102"/>
          <p:cNvSpPr/>
          <p:nvPr/>
        </p:nvSpPr>
        <p:spPr>
          <a:xfrm>
            <a:off x="2173403" y="4998669"/>
            <a:ext cx="1763932" cy="3539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cluster-image-registry-operator</a:t>
            </a:r>
            <a:endParaRPr kumimoji="1" lang="ja-JP" altLang="en-US" sz="1200" dirty="0"/>
          </a:p>
        </p:txBody>
      </p:sp>
      <p:sp>
        <p:nvSpPr>
          <p:cNvPr id="106" name="角丸四角形 105"/>
          <p:cNvSpPr/>
          <p:nvPr/>
        </p:nvSpPr>
        <p:spPr>
          <a:xfrm>
            <a:off x="2426652" y="5574877"/>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07" name="角丸四角形 106"/>
          <p:cNvSpPr/>
          <p:nvPr/>
        </p:nvSpPr>
        <p:spPr>
          <a:xfrm>
            <a:off x="97214" y="4857540"/>
            <a:ext cx="11823439" cy="1323693"/>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08" name="テキスト ボックス 107"/>
          <p:cNvSpPr txBox="1"/>
          <p:nvPr/>
        </p:nvSpPr>
        <p:spPr>
          <a:xfrm>
            <a:off x="174402" y="5825032"/>
            <a:ext cx="1834156" cy="261610"/>
          </a:xfrm>
          <a:prstGeom prst="rect">
            <a:avLst/>
          </a:prstGeom>
          <a:noFill/>
        </p:spPr>
        <p:txBody>
          <a:bodyPr wrap="none" rtlCol="0">
            <a:spAutoFit/>
          </a:bodyPr>
          <a:lstStyle/>
          <a:p>
            <a:r>
              <a:rPr lang="en-US" altLang="ja-JP" sz="1100" dirty="0" err="1"/>
              <a:t>openshift</a:t>
            </a:r>
            <a:r>
              <a:rPr lang="en-US" altLang="ja-JP" sz="1100" dirty="0"/>
              <a:t>-image-registry </a:t>
            </a:r>
            <a:endParaRPr lang="ja-JP" altLang="en-US" sz="1100" dirty="0"/>
          </a:p>
        </p:txBody>
      </p:sp>
      <p:sp>
        <p:nvSpPr>
          <p:cNvPr id="111" name="角丸四角形 110"/>
          <p:cNvSpPr/>
          <p:nvPr/>
        </p:nvSpPr>
        <p:spPr>
          <a:xfrm>
            <a:off x="550024" y="5573797"/>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12" name="角丸四角形 111"/>
          <p:cNvSpPr/>
          <p:nvPr/>
        </p:nvSpPr>
        <p:spPr>
          <a:xfrm>
            <a:off x="6391950" y="5573796"/>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13" name="角丸四角形 112"/>
          <p:cNvSpPr/>
          <p:nvPr/>
        </p:nvSpPr>
        <p:spPr>
          <a:xfrm>
            <a:off x="4437625" y="5573797"/>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14" name="角丸四角形 113"/>
          <p:cNvSpPr/>
          <p:nvPr/>
        </p:nvSpPr>
        <p:spPr>
          <a:xfrm>
            <a:off x="8342746" y="5573795"/>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15" name="角丸四角形 114"/>
          <p:cNvSpPr/>
          <p:nvPr/>
        </p:nvSpPr>
        <p:spPr>
          <a:xfrm>
            <a:off x="10351766" y="5578454"/>
            <a:ext cx="1111319" cy="19868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a:t>
            </a:r>
            <a:r>
              <a:rPr lang="en-US" altLang="ja-JP" sz="1200" dirty="0" smtClean="0"/>
              <a:t>ode-ca</a:t>
            </a:r>
            <a:endParaRPr kumimoji="1" lang="ja-JP" altLang="en-US" sz="1200" dirty="0"/>
          </a:p>
        </p:txBody>
      </p:sp>
      <p:sp>
        <p:nvSpPr>
          <p:cNvPr id="116"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Tree>
    <p:extLst>
      <p:ext uri="{BB962C8B-B14F-4D97-AF65-F5344CB8AC3E}">
        <p14:creationId xmlns:p14="http://schemas.microsoft.com/office/powerpoint/2010/main" val="2426714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01235"/>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角丸四角形 28"/>
          <p:cNvSpPr/>
          <p:nvPr/>
        </p:nvSpPr>
        <p:spPr>
          <a:xfrm>
            <a:off x="266949" y="1417651"/>
            <a:ext cx="1627327" cy="325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etcd-ocp4-control-plane-1</a:t>
            </a:r>
            <a:endParaRPr kumimoji="1" lang="ja-JP" altLang="en-US" sz="1200" dirty="0"/>
          </a:p>
        </p:txBody>
      </p:sp>
      <p:sp>
        <p:nvSpPr>
          <p:cNvPr id="30" name="角丸四角形 29"/>
          <p:cNvSpPr/>
          <p:nvPr/>
        </p:nvSpPr>
        <p:spPr>
          <a:xfrm>
            <a:off x="2278573" y="1417651"/>
            <a:ext cx="1627327" cy="325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etcd-ocp4-control-plane-2</a:t>
            </a:r>
            <a:endParaRPr kumimoji="1" lang="ja-JP" altLang="en-US" sz="1200" dirty="0"/>
          </a:p>
        </p:txBody>
      </p:sp>
      <p:sp>
        <p:nvSpPr>
          <p:cNvPr id="31" name="角丸四角形 30"/>
          <p:cNvSpPr/>
          <p:nvPr/>
        </p:nvSpPr>
        <p:spPr>
          <a:xfrm>
            <a:off x="4214136" y="1417651"/>
            <a:ext cx="1627327" cy="32541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etcd-ocp4-control-plane-3</a:t>
            </a:r>
            <a:endParaRPr kumimoji="1" lang="ja-JP" altLang="en-US" sz="1200" dirty="0"/>
          </a:p>
        </p:txBody>
      </p:sp>
      <p:sp>
        <p:nvSpPr>
          <p:cNvPr id="32" name="角丸四角形 31"/>
          <p:cNvSpPr/>
          <p:nvPr/>
        </p:nvSpPr>
        <p:spPr>
          <a:xfrm>
            <a:off x="235517" y="1883554"/>
            <a:ext cx="1627327" cy="2416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etcd</a:t>
            </a:r>
            <a:r>
              <a:rPr lang="en-US" altLang="ja-JP" sz="1200" dirty="0"/>
              <a:t>-quorum-guard</a:t>
            </a:r>
            <a:endParaRPr kumimoji="1" lang="ja-JP" altLang="en-US" sz="1200" dirty="0"/>
          </a:p>
        </p:txBody>
      </p:sp>
      <p:sp>
        <p:nvSpPr>
          <p:cNvPr id="33" name="角丸四角形 32"/>
          <p:cNvSpPr/>
          <p:nvPr/>
        </p:nvSpPr>
        <p:spPr>
          <a:xfrm>
            <a:off x="2252662" y="1883554"/>
            <a:ext cx="1627327" cy="2416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etcd</a:t>
            </a:r>
            <a:r>
              <a:rPr lang="en-US" altLang="ja-JP" sz="1200" dirty="0"/>
              <a:t>-quorum-guard</a:t>
            </a:r>
            <a:endParaRPr kumimoji="1" lang="ja-JP" altLang="en-US" sz="1200" dirty="0"/>
          </a:p>
        </p:txBody>
      </p:sp>
      <p:sp>
        <p:nvSpPr>
          <p:cNvPr id="34" name="角丸四角形 33"/>
          <p:cNvSpPr/>
          <p:nvPr/>
        </p:nvSpPr>
        <p:spPr>
          <a:xfrm>
            <a:off x="4217826" y="1908573"/>
            <a:ext cx="1627327" cy="2416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etcd</a:t>
            </a:r>
            <a:r>
              <a:rPr lang="en-US" altLang="ja-JP" sz="1200" dirty="0"/>
              <a:t>-quorum-guard</a:t>
            </a:r>
            <a:endParaRPr kumimoji="1" lang="ja-JP" altLang="en-US" sz="1200" dirty="0"/>
          </a:p>
        </p:txBody>
      </p:sp>
      <p:sp>
        <p:nvSpPr>
          <p:cNvPr id="50" name="角丸四角形 49"/>
          <p:cNvSpPr/>
          <p:nvPr/>
        </p:nvSpPr>
        <p:spPr>
          <a:xfrm>
            <a:off x="-12253" y="1294694"/>
            <a:ext cx="6178874" cy="1127547"/>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1" name="テキスト ボックス 50"/>
          <p:cNvSpPr txBox="1"/>
          <p:nvPr/>
        </p:nvSpPr>
        <p:spPr>
          <a:xfrm>
            <a:off x="121906" y="2160631"/>
            <a:ext cx="1136850" cy="261610"/>
          </a:xfrm>
          <a:prstGeom prst="rect">
            <a:avLst/>
          </a:prstGeom>
          <a:noFill/>
        </p:spPr>
        <p:txBody>
          <a:bodyPr wrap="none" rtlCol="0">
            <a:spAutoFit/>
          </a:bodyPr>
          <a:lstStyle/>
          <a:p>
            <a:r>
              <a:rPr lang="en-US" altLang="ja-JP" sz="1100" dirty="0" err="1" smtClean="0"/>
              <a:t>openshift-etcd</a:t>
            </a:r>
            <a:endParaRPr lang="ja-JP" altLang="en-US" sz="1100" dirty="0"/>
          </a:p>
        </p:txBody>
      </p:sp>
      <p:sp>
        <p:nvSpPr>
          <p:cNvPr id="52" name="角丸四角形 51"/>
          <p:cNvSpPr/>
          <p:nvPr/>
        </p:nvSpPr>
        <p:spPr>
          <a:xfrm>
            <a:off x="315856" y="5320165"/>
            <a:ext cx="1567234" cy="24140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ingress-operator</a:t>
            </a:r>
            <a:endParaRPr kumimoji="1" lang="ja-JP" altLang="en-US" sz="1200" dirty="0"/>
          </a:p>
        </p:txBody>
      </p:sp>
      <p:sp>
        <p:nvSpPr>
          <p:cNvPr id="53" name="角丸四角形 52"/>
          <p:cNvSpPr/>
          <p:nvPr/>
        </p:nvSpPr>
        <p:spPr>
          <a:xfrm>
            <a:off x="109388" y="5151446"/>
            <a:ext cx="2009691" cy="66195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4" name="テキスト ボックス 53"/>
          <p:cNvSpPr txBox="1"/>
          <p:nvPr/>
        </p:nvSpPr>
        <p:spPr>
          <a:xfrm>
            <a:off x="132701" y="5551788"/>
            <a:ext cx="1933543" cy="261610"/>
          </a:xfrm>
          <a:prstGeom prst="rect">
            <a:avLst/>
          </a:prstGeom>
          <a:noFill/>
        </p:spPr>
        <p:txBody>
          <a:bodyPr wrap="none" rtlCol="0">
            <a:spAutoFit/>
          </a:bodyPr>
          <a:lstStyle/>
          <a:p>
            <a:r>
              <a:rPr lang="en-US" altLang="ja-JP" sz="1100" dirty="0" err="1"/>
              <a:t>openshift</a:t>
            </a:r>
            <a:r>
              <a:rPr lang="en-US" altLang="ja-JP" sz="1100" dirty="0"/>
              <a:t>-ingress-operator</a:t>
            </a:r>
            <a:endParaRPr lang="ja-JP" altLang="en-US" sz="1100" dirty="0"/>
          </a:p>
        </p:txBody>
      </p:sp>
      <p:sp>
        <p:nvSpPr>
          <p:cNvPr id="55" name="角丸四角形 54"/>
          <p:cNvSpPr/>
          <p:nvPr/>
        </p:nvSpPr>
        <p:spPr>
          <a:xfrm>
            <a:off x="8151319" y="5934856"/>
            <a:ext cx="1327000" cy="2420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router-default</a:t>
            </a:r>
            <a:endParaRPr kumimoji="1" lang="ja-JP" altLang="en-US" sz="1200" dirty="0"/>
          </a:p>
        </p:txBody>
      </p:sp>
      <p:sp>
        <p:nvSpPr>
          <p:cNvPr id="56" name="角丸四角形 55"/>
          <p:cNvSpPr/>
          <p:nvPr/>
        </p:nvSpPr>
        <p:spPr>
          <a:xfrm>
            <a:off x="10099487" y="5948118"/>
            <a:ext cx="1327000" cy="2420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router-default</a:t>
            </a:r>
            <a:endParaRPr kumimoji="1" lang="ja-JP" altLang="en-US" sz="1200" dirty="0"/>
          </a:p>
        </p:txBody>
      </p:sp>
      <p:sp>
        <p:nvSpPr>
          <p:cNvPr id="57" name="角丸四角形 56"/>
          <p:cNvSpPr/>
          <p:nvPr/>
        </p:nvSpPr>
        <p:spPr>
          <a:xfrm>
            <a:off x="8081125" y="5813398"/>
            <a:ext cx="3587984" cy="73606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8" name="テキスト ボックス 57"/>
          <p:cNvSpPr txBox="1"/>
          <p:nvPr/>
        </p:nvSpPr>
        <p:spPr>
          <a:xfrm>
            <a:off x="8151319" y="6232392"/>
            <a:ext cx="1375698" cy="261610"/>
          </a:xfrm>
          <a:prstGeom prst="rect">
            <a:avLst/>
          </a:prstGeom>
          <a:noFill/>
        </p:spPr>
        <p:txBody>
          <a:bodyPr wrap="none" rtlCol="0">
            <a:spAutoFit/>
          </a:bodyPr>
          <a:lstStyle/>
          <a:p>
            <a:r>
              <a:rPr lang="en-US" altLang="ja-JP" sz="1100" dirty="0" err="1" smtClean="0"/>
              <a:t>openshift</a:t>
            </a:r>
            <a:r>
              <a:rPr lang="en-US" altLang="ja-JP" sz="1100" dirty="0" smtClean="0"/>
              <a:t>-ingress</a:t>
            </a:r>
            <a:endParaRPr lang="ja-JP" altLang="en-US" sz="1100" dirty="0"/>
          </a:p>
        </p:txBody>
      </p:sp>
      <p:sp>
        <p:nvSpPr>
          <p:cNvPr id="59" name="角丸四角形 58"/>
          <p:cNvSpPr/>
          <p:nvPr/>
        </p:nvSpPr>
        <p:spPr>
          <a:xfrm>
            <a:off x="2209050" y="6256296"/>
            <a:ext cx="1567234" cy="24140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insights-operator</a:t>
            </a:r>
            <a:endParaRPr kumimoji="1" lang="ja-JP" altLang="en-US" sz="1200" dirty="0"/>
          </a:p>
        </p:txBody>
      </p:sp>
      <p:sp>
        <p:nvSpPr>
          <p:cNvPr id="60" name="角丸四角形 59"/>
          <p:cNvSpPr/>
          <p:nvPr/>
        </p:nvSpPr>
        <p:spPr>
          <a:xfrm>
            <a:off x="2002582" y="6087577"/>
            <a:ext cx="2009691" cy="66195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2" name="テキスト ボックス 61"/>
          <p:cNvSpPr txBox="1"/>
          <p:nvPr/>
        </p:nvSpPr>
        <p:spPr>
          <a:xfrm>
            <a:off x="2025895" y="6487919"/>
            <a:ext cx="1362874" cy="261610"/>
          </a:xfrm>
          <a:prstGeom prst="rect">
            <a:avLst/>
          </a:prstGeom>
          <a:noFill/>
        </p:spPr>
        <p:txBody>
          <a:bodyPr wrap="none" rtlCol="0">
            <a:spAutoFit/>
          </a:bodyPr>
          <a:lstStyle/>
          <a:p>
            <a:r>
              <a:rPr lang="en-US" altLang="ja-JP" sz="1100" dirty="0" err="1"/>
              <a:t>openshift</a:t>
            </a:r>
            <a:r>
              <a:rPr lang="en-US" altLang="ja-JP" sz="1100" dirty="0"/>
              <a:t>-insights</a:t>
            </a:r>
            <a:endParaRPr lang="ja-JP" altLang="en-US" sz="1100" dirty="0"/>
          </a:p>
        </p:txBody>
      </p:sp>
      <p:sp>
        <p:nvSpPr>
          <p:cNvPr id="65"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66" name="角丸四角形 65"/>
          <p:cNvSpPr/>
          <p:nvPr/>
        </p:nvSpPr>
        <p:spPr>
          <a:xfrm>
            <a:off x="106704" y="2709419"/>
            <a:ext cx="1904182" cy="4725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kube-apiserver-ocp4-control-plane-1</a:t>
            </a:r>
            <a:endParaRPr kumimoji="1" lang="ja-JP" altLang="en-US" sz="1200" dirty="0"/>
          </a:p>
        </p:txBody>
      </p:sp>
      <p:sp>
        <p:nvSpPr>
          <p:cNvPr id="72" name="角丸四角形 71"/>
          <p:cNvSpPr/>
          <p:nvPr/>
        </p:nvSpPr>
        <p:spPr>
          <a:xfrm>
            <a:off x="2088244" y="2709146"/>
            <a:ext cx="1904182" cy="4725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kube-apiserver-ocp4-control-plane-2</a:t>
            </a:r>
            <a:endParaRPr kumimoji="1" lang="ja-JP" altLang="en-US" sz="1200" dirty="0"/>
          </a:p>
        </p:txBody>
      </p:sp>
      <p:sp>
        <p:nvSpPr>
          <p:cNvPr id="80" name="角丸四角形 79"/>
          <p:cNvSpPr/>
          <p:nvPr/>
        </p:nvSpPr>
        <p:spPr>
          <a:xfrm>
            <a:off x="4043041" y="2709146"/>
            <a:ext cx="1904182" cy="47255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kube-apiserver-ocp4-control-plane-3</a:t>
            </a:r>
            <a:endParaRPr kumimoji="1" lang="ja-JP" altLang="en-US" sz="1200" dirty="0"/>
          </a:p>
        </p:txBody>
      </p:sp>
      <p:sp>
        <p:nvSpPr>
          <p:cNvPr id="81" name="角丸四角形 80"/>
          <p:cNvSpPr/>
          <p:nvPr/>
        </p:nvSpPr>
        <p:spPr>
          <a:xfrm>
            <a:off x="-12253" y="2545747"/>
            <a:ext cx="6178874" cy="930707"/>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2" name="テキスト ボックス 81"/>
          <p:cNvSpPr txBox="1"/>
          <p:nvPr/>
        </p:nvSpPr>
        <p:spPr>
          <a:xfrm>
            <a:off x="143320" y="3214844"/>
            <a:ext cx="1830950" cy="261610"/>
          </a:xfrm>
          <a:prstGeom prst="rect">
            <a:avLst/>
          </a:prstGeom>
          <a:noFill/>
        </p:spPr>
        <p:txBody>
          <a:bodyPr wrap="none" rtlCol="0">
            <a:spAutoFit/>
          </a:bodyPr>
          <a:lstStyle/>
          <a:p>
            <a:r>
              <a:rPr lang="en-US" altLang="ja-JP" sz="1100" dirty="0" err="1"/>
              <a:t>openshift-kube-apiserver</a:t>
            </a:r>
            <a:endParaRPr lang="ja-JP" altLang="en-US" sz="1100" dirty="0"/>
          </a:p>
        </p:txBody>
      </p:sp>
      <p:sp>
        <p:nvSpPr>
          <p:cNvPr id="77" name="角丸四角形 76"/>
          <p:cNvSpPr/>
          <p:nvPr/>
        </p:nvSpPr>
        <p:spPr>
          <a:xfrm>
            <a:off x="560383" y="4708398"/>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84" name="角丸四角形 83"/>
          <p:cNvSpPr/>
          <p:nvPr/>
        </p:nvSpPr>
        <p:spPr>
          <a:xfrm>
            <a:off x="2570952" y="4711712"/>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85" name="角丸四角形 84"/>
          <p:cNvSpPr/>
          <p:nvPr/>
        </p:nvSpPr>
        <p:spPr>
          <a:xfrm>
            <a:off x="4502827" y="4708398"/>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86" name="角丸四角形 85"/>
          <p:cNvSpPr/>
          <p:nvPr/>
        </p:nvSpPr>
        <p:spPr>
          <a:xfrm>
            <a:off x="6455305" y="4708398"/>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88" name="角丸四角形 87"/>
          <p:cNvSpPr/>
          <p:nvPr/>
        </p:nvSpPr>
        <p:spPr>
          <a:xfrm>
            <a:off x="8350371" y="4687029"/>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92" name="角丸四角形 91"/>
          <p:cNvSpPr/>
          <p:nvPr/>
        </p:nvSpPr>
        <p:spPr>
          <a:xfrm>
            <a:off x="10360403" y="4708398"/>
            <a:ext cx="977593" cy="25811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i</a:t>
            </a:r>
            <a:r>
              <a:rPr lang="en-US" altLang="ja-JP" sz="1200" dirty="0" err="1" smtClean="0"/>
              <a:t>stio</a:t>
            </a:r>
            <a:r>
              <a:rPr lang="en-US" altLang="ja-JP" sz="1200" dirty="0" smtClean="0"/>
              <a:t>-node</a:t>
            </a:r>
            <a:endParaRPr kumimoji="1" lang="ja-JP" altLang="en-US" sz="1200" dirty="0"/>
          </a:p>
        </p:txBody>
      </p:sp>
      <p:sp>
        <p:nvSpPr>
          <p:cNvPr id="93" name="角丸四角形 92"/>
          <p:cNvSpPr/>
          <p:nvPr/>
        </p:nvSpPr>
        <p:spPr>
          <a:xfrm>
            <a:off x="8296502" y="4243682"/>
            <a:ext cx="1162521" cy="24146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a:t>
            </a:r>
            <a:r>
              <a:rPr lang="en-US" altLang="ja-JP" sz="1200" dirty="0" err="1" smtClean="0"/>
              <a:t>iali</a:t>
            </a:r>
            <a:r>
              <a:rPr lang="en-US" altLang="ja-JP" sz="1200" dirty="0" smtClean="0"/>
              <a:t>-operator</a:t>
            </a:r>
            <a:endParaRPr kumimoji="1" lang="ja-JP" altLang="en-US" sz="1200" dirty="0"/>
          </a:p>
        </p:txBody>
      </p:sp>
      <p:sp>
        <p:nvSpPr>
          <p:cNvPr id="94" name="角丸四角形 93"/>
          <p:cNvSpPr/>
          <p:nvPr/>
        </p:nvSpPr>
        <p:spPr>
          <a:xfrm>
            <a:off x="10144593" y="3994345"/>
            <a:ext cx="1398426" cy="27034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j</a:t>
            </a:r>
            <a:r>
              <a:rPr lang="en-US" altLang="ja-JP" sz="1200" dirty="0" smtClean="0"/>
              <a:t>aeger-operator</a:t>
            </a:r>
            <a:endParaRPr kumimoji="1" lang="ja-JP" altLang="en-US" sz="1200" dirty="0"/>
          </a:p>
        </p:txBody>
      </p:sp>
      <p:sp>
        <p:nvSpPr>
          <p:cNvPr id="95" name="角丸四角形 94"/>
          <p:cNvSpPr/>
          <p:nvPr/>
        </p:nvSpPr>
        <p:spPr>
          <a:xfrm>
            <a:off x="8184279" y="3778979"/>
            <a:ext cx="1386969" cy="24596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istio</a:t>
            </a:r>
            <a:r>
              <a:rPr lang="en-US" altLang="ja-JP" sz="1200" dirty="0" smtClean="0"/>
              <a:t>-operator</a:t>
            </a:r>
            <a:endParaRPr kumimoji="1" lang="ja-JP" altLang="en-US" sz="1200" dirty="0"/>
          </a:p>
        </p:txBody>
      </p:sp>
      <p:sp>
        <p:nvSpPr>
          <p:cNvPr id="96" name="角丸四角形 95"/>
          <p:cNvSpPr/>
          <p:nvPr/>
        </p:nvSpPr>
        <p:spPr>
          <a:xfrm>
            <a:off x="95150" y="3601011"/>
            <a:ext cx="11758595" cy="146253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7" name="テキスト ボックス 96"/>
          <p:cNvSpPr txBox="1"/>
          <p:nvPr/>
        </p:nvSpPr>
        <p:spPr>
          <a:xfrm>
            <a:off x="206345" y="3621003"/>
            <a:ext cx="1475084" cy="261610"/>
          </a:xfrm>
          <a:prstGeom prst="rect">
            <a:avLst/>
          </a:prstGeom>
          <a:noFill/>
        </p:spPr>
        <p:txBody>
          <a:bodyPr wrap="none" rtlCol="0">
            <a:spAutoFit/>
          </a:bodyPr>
          <a:lstStyle/>
          <a:p>
            <a:r>
              <a:rPr lang="en-US" altLang="ja-JP" sz="1100" dirty="0" err="1" smtClean="0"/>
              <a:t>openshift</a:t>
            </a:r>
            <a:r>
              <a:rPr lang="en-US" altLang="ja-JP" sz="1100" dirty="0" smtClean="0"/>
              <a:t>-operators</a:t>
            </a:r>
            <a:endParaRPr lang="ja-JP" altLang="en-US" sz="1100" dirty="0"/>
          </a:p>
        </p:txBody>
      </p:sp>
      <p:sp>
        <p:nvSpPr>
          <p:cNvPr id="83" name="角丸四角形 82"/>
          <p:cNvSpPr/>
          <p:nvPr/>
        </p:nvSpPr>
        <p:spPr>
          <a:xfrm>
            <a:off x="2012400" y="5220629"/>
            <a:ext cx="1947718" cy="3819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openshift</a:t>
            </a:r>
            <a:r>
              <a:rPr lang="en-US" altLang="ja-JP" sz="1200" dirty="0"/>
              <a:t>-</a:t>
            </a:r>
            <a:r>
              <a:rPr lang="en-US" altLang="ja-JP" sz="1200" dirty="0" err="1"/>
              <a:t>kube</a:t>
            </a:r>
            <a:r>
              <a:rPr lang="en-US" altLang="ja-JP" sz="1200" dirty="0"/>
              <a:t>-scheduler-operator</a:t>
            </a:r>
            <a:endParaRPr kumimoji="1" lang="ja-JP" altLang="en-US" sz="1200" dirty="0"/>
          </a:p>
        </p:txBody>
      </p:sp>
      <p:sp>
        <p:nvSpPr>
          <p:cNvPr id="98" name="角丸四角形 97"/>
          <p:cNvSpPr/>
          <p:nvPr/>
        </p:nvSpPr>
        <p:spPr>
          <a:xfrm>
            <a:off x="1981413" y="5103436"/>
            <a:ext cx="2009691" cy="89296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9" name="テキスト ボックス 98"/>
          <p:cNvSpPr txBox="1"/>
          <p:nvPr/>
        </p:nvSpPr>
        <p:spPr>
          <a:xfrm>
            <a:off x="2082871" y="5565515"/>
            <a:ext cx="1428596" cy="430887"/>
          </a:xfrm>
          <a:prstGeom prst="rect">
            <a:avLst/>
          </a:prstGeom>
          <a:noFill/>
        </p:spPr>
        <p:txBody>
          <a:bodyPr wrap="none" rtlCol="0">
            <a:spAutoFit/>
          </a:bodyPr>
          <a:lstStyle/>
          <a:p>
            <a:r>
              <a:rPr lang="en-US" altLang="ja-JP" sz="1100" dirty="0" err="1" smtClean="0"/>
              <a:t>openshift-kube</a:t>
            </a:r>
            <a:r>
              <a:rPr lang="en-US" altLang="ja-JP" sz="1100" dirty="0" smtClean="0"/>
              <a:t>-</a:t>
            </a:r>
          </a:p>
          <a:p>
            <a:r>
              <a:rPr lang="en-US" altLang="ja-JP" sz="1100" dirty="0" smtClean="0"/>
              <a:t>scheduler-operator</a:t>
            </a:r>
            <a:endParaRPr lang="ja-JP" altLang="en-US" sz="1100" dirty="0"/>
          </a:p>
        </p:txBody>
      </p:sp>
    </p:spTree>
    <p:extLst>
      <p:ext uri="{BB962C8B-B14F-4D97-AF65-F5344CB8AC3E}">
        <p14:creationId xmlns:p14="http://schemas.microsoft.com/office/powerpoint/2010/main" val="3661699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角丸四角形 28"/>
          <p:cNvSpPr/>
          <p:nvPr/>
        </p:nvSpPr>
        <p:spPr>
          <a:xfrm>
            <a:off x="2083106" y="1435918"/>
            <a:ext cx="1947718" cy="30321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kube</a:t>
            </a:r>
            <a:r>
              <a:rPr lang="en-US" altLang="ja-JP" sz="1200" dirty="0"/>
              <a:t>-</a:t>
            </a:r>
            <a:r>
              <a:rPr lang="en-US" altLang="ja-JP" sz="1200" dirty="0" err="1"/>
              <a:t>apiserver</a:t>
            </a:r>
            <a:r>
              <a:rPr lang="en-US" altLang="ja-JP" sz="1200" dirty="0"/>
              <a:t>-operator</a:t>
            </a:r>
            <a:endParaRPr kumimoji="1" lang="ja-JP" altLang="en-US" sz="1200" dirty="0"/>
          </a:p>
        </p:txBody>
      </p:sp>
      <p:sp>
        <p:nvSpPr>
          <p:cNvPr id="30" name="角丸四角形 29"/>
          <p:cNvSpPr/>
          <p:nvPr/>
        </p:nvSpPr>
        <p:spPr>
          <a:xfrm>
            <a:off x="2052119" y="1318725"/>
            <a:ext cx="2009691" cy="89296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1" name="テキスト ボックス 30"/>
          <p:cNvSpPr txBox="1"/>
          <p:nvPr/>
        </p:nvSpPr>
        <p:spPr>
          <a:xfrm>
            <a:off x="2153577" y="1780804"/>
            <a:ext cx="1391728" cy="430887"/>
          </a:xfrm>
          <a:prstGeom prst="rect">
            <a:avLst/>
          </a:prstGeom>
          <a:noFill/>
        </p:spPr>
        <p:txBody>
          <a:bodyPr wrap="none" rtlCol="0">
            <a:spAutoFit/>
          </a:bodyPr>
          <a:lstStyle/>
          <a:p>
            <a:r>
              <a:rPr lang="en-US" altLang="ja-JP" sz="1100" dirty="0" err="1" smtClean="0"/>
              <a:t>openshift-kube</a:t>
            </a:r>
            <a:r>
              <a:rPr lang="en-US" altLang="ja-JP" sz="1100" dirty="0" smtClean="0"/>
              <a:t>-</a:t>
            </a:r>
          </a:p>
          <a:p>
            <a:r>
              <a:rPr lang="en-US" altLang="ja-JP" sz="1100" dirty="0" err="1" smtClean="0"/>
              <a:t>apiserver</a:t>
            </a:r>
            <a:r>
              <a:rPr lang="en-US" altLang="ja-JP" sz="1100" dirty="0" smtClean="0"/>
              <a:t>-operator</a:t>
            </a:r>
            <a:endParaRPr lang="ja-JP" altLang="en-US" sz="1100" dirty="0"/>
          </a:p>
        </p:txBody>
      </p:sp>
      <p:sp>
        <p:nvSpPr>
          <p:cNvPr id="52"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55" name="角丸四角形 54"/>
          <p:cNvSpPr/>
          <p:nvPr/>
        </p:nvSpPr>
        <p:spPr>
          <a:xfrm>
            <a:off x="2201657" y="2505467"/>
            <a:ext cx="1673079" cy="4793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kube</a:t>
            </a:r>
            <a:r>
              <a:rPr lang="en-US" altLang="ja-JP" sz="1200" dirty="0"/>
              <a:t>-controller-manager-operator</a:t>
            </a:r>
            <a:endParaRPr kumimoji="1" lang="ja-JP" altLang="en-US" sz="1200" dirty="0"/>
          </a:p>
        </p:txBody>
      </p:sp>
      <p:sp>
        <p:nvSpPr>
          <p:cNvPr id="56" name="角丸四角形 55"/>
          <p:cNvSpPr/>
          <p:nvPr/>
        </p:nvSpPr>
        <p:spPr>
          <a:xfrm>
            <a:off x="2039293" y="2372434"/>
            <a:ext cx="2009691" cy="124706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7" name="テキスト ボックス 56"/>
          <p:cNvSpPr txBox="1"/>
          <p:nvPr/>
        </p:nvSpPr>
        <p:spPr>
          <a:xfrm>
            <a:off x="2132075" y="3127799"/>
            <a:ext cx="1848583" cy="430887"/>
          </a:xfrm>
          <a:prstGeom prst="rect">
            <a:avLst/>
          </a:prstGeom>
          <a:noFill/>
        </p:spPr>
        <p:txBody>
          <a:bodyPr wrap="none" rtlCol="0">
            <a:spAutoFit/>
          </a:bodyPr>
          <a:lstStyle/>
          <a:p>
            <a:r>
              <a:rPr lang="en-US" altLang="ja-JP" sz="1100" dirty="0" err="1" smtClean="0"/>
              <a:t>openshift</a:t>
            </a:r>
            <a:r>
              <a:rPr lang="en-US" altLang="ja-JP" sz="1100" dirty="0" smtClean="0"/>
              <a:t>-</a:t>
            </a:r>
            <a:r>
              <a:rPr lang="en-US" altLang="ja-JP" sz="1100" dirty="0" err="1" smtClean="0"/>
              <a:t>kube</a:t>
            </a:r>
            <a:r>
              <a:rPr lang="en-US" altLang="ja-JP" sz="1100" dirty="0" smtClean="0"/>
              <a:t>-controller</a:t>
            </a:r>
          </a:p>
          <a:p>
            <a:r>
              <a:rPr lang="en-US" altLang="ja-JP" sz="1100" dirty="0" smtClean="0"/>
              <a:t>-</a:t>
            </a:r>
            <a:r>
              <a:rPr lang="en-US" altLang="ja-JP" sz="1100" dirty="0"/>
              <a:t>manager-operator</a:t>
            </a:r>
            <a:endParaRPr lang="ja-JP" altLang="en-US" sz="1100" dirty="0"/>
          </a:p>
        </p:txBody>
      </p:sp>
      <p:sp>
        <p:nvSpPr>
          <p:cNvPr id="58" name="角丸四角形 57"/>
          <p:cNvSpPr/>
          <p:nvPr/>
        </p:nvSpPr>
        <p:spPr>
          <a:xfrm>
            <a:off x="118957" y="3915549"/>
            <a:ext cx="1904182" cy="618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kube-controller-manager-ocp4-control-plane-1</a:t>
            </a:r>
            <a:endParaRPr kumimoji="1" lang="ja-JP" altLang="en-US" sz="1200" dirty="0"/>
          </a:p>
        </p:txBody>
      </p:sp>
      <p:sp>
        <p:nvSpPr>
          <p:cNvPr id="59" name="角丸四角形 58"/>
          <p:cNvSpPr/>
          <p:nvPr/>
        </p:nvSpPr>
        <p:spPr>
          <a:xfrm>
            <a:off x="2100497" y="3915277"/>
            <a:ext cx="1904182" cy="61862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kube-controller-manager-ocp4-control-plane-2</a:t>
            </a:r>
            <a:endParaRPr kumimoji="1" lang="ja-JP" altLang="en-US" sz="1200" dirty="0"/>
          </a:p>
        </p:txBody>
      </p:sp>
      <p:sp>
        <p:nvSpPr>
          <p:cNvPr id="60" name="角丸四角形 59"/>
          <p:cNvSpPr/>
          <p:nvPr/>
        </p:nvSpPr>
        <p:spPr>
          <a:xfrm>
            <a:off x="4055294" y="3915276"/>
            <a:ext cx="1904182" cy="61862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kube-controller-manager-ocp4-control-plane-3</a:t>
            </a:r>
            <a:endParaRPr kumimoji="1" lang="ja-JP" altLang="en-US" sz="1200" dirty="0"/>
          </a:p>
        </p:txBody>
      </p:sp>
      <p:sp>
        <p:nvSpPr>
          <p:cNvPr id="62" name="角丸四角形 61"/>
          <p:cNvSpPr/>
          <p:nvPr/>
        </p:nvSpPr>
        <p:spPr>
          <a:xfrm>
            <a:off x="0" y="3751878"/>
            <a:ext cx="6015363" cy="116302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5" name="テキスト ボックス 64"/>
          <p:cNvSpPr txBox="1"/>
          <p:nvPr/>
        </p:nvSpPr>
        <p:spPr>
          <a:xfrm>
            <a:off x="135341" y="4611088"/>
            <a:ext cx="2476960" cy="261610"/>
          </a:xfrm>
          <a:prstGeom prst="rect">
            <a:avLst/>
          </a:prstGeom>
          <a:noFill/>
        </p:spPr>
        <p:txBody>
          <a:bodyPr wrap="none" rtlCol="0">
            <a:spAutoFit/>
          </a:bodyPr>
          <a:lstStyle/>
          <a:p>
            <a:r>
              <a:rPr lang="en-US" altLang="ja-JP" sz="1100" dirty="0" err="1"/>
              <a:t>openshift</a:t>
            </a:r>
            <a:r>
              <a:rPr lang="en-US" altLang="ja-JP" sz="1100" dirty="0"/>
              <a:t>-</a:t>
            </a:r>
            <a:r>
              <a:rPr lang="en-US" altLang="ja-JP" sz="1100" dirty="0" err="1"/>
              <a:t>kube</a:t>
            </a:r>
            <a:r>
              <a:rPr lang="en-US" altLang="ja-JP" sz="1100" dirty="0"/>
              <a:t>-controller-manager</a:t>
            </a:r>
            <a:endParaRPr lang="ja-JP" altLang="en-US" sz="1100" dirty="0"/>
          </a:p>
        </p:txBody>
      </p:sp>
      <p:sp>
        <p:nvSpPr>
          <p:cNvPr id="81" name="角丸四角形 80"/>
          <p:cNvSpPr/>
          <p:nvPr/>
        </p:nvSpPr>
        <p:spPr>
          <a:xfrm>
            <a:off x="2122449" y="5370166"/>
            <a:ext cx="1794969" cy="50966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cluster-</a:t>
            </a:r>
            <a:r>
              <a:rPr lang="en-US" altLang="ja-JP" sz="1200" dirty="0" err="1"/>
              <a:t>autoscaler</a:t>
            </a:r>
            <a:r>
              <a:rPr lang="en-US" altLang="ja-JP" sz="1200" dirty="0"/>
              <a:t>-operator</a:t>
            </a:r>
            <a:endParaRPr kumimoji="1" lang="ja-JP" altLang="en-US" sz="1200" dirty="0"/>
          </a:p>
        </p:txBody>
      </p:sp>
      <p:sp>
        <p:nvSpPr>
          <p:cNvPr id="82" name="角丸四角形 81"/>
          <p:cNvSpPr/>
          <p:nvPr/>
        </p:nvSpPr>
        <p:spPr>
          <a:xfrm>
            <a:off x="2122449" y="6018654"/>
            <a:ext cx="1794969" cy="36167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api</a:t>
            </a:r>
            <a:r>
              <a:rPr lang="en-US" altLang="ja-JP" sz="1200" dirty="0"/>
              <a:t>-operator</a:t>
            </a:r>
            <a:endParaRPr kumimoji="1" lang="ja-JP" altLang="en-US" sz="1200" dirty="0"/>
          </a:p>
        </p:txBody>
      </p:sp>
      <p:sp>
        <p:nvSpPr>
          <p:cNvPr id="83" name="角丸四角形 82"/>
          <p:cNvSpPr/>
          <p:nvPr/>
        </p:nvSpPr>
        <p:spPr>
          <a:xfrm>
            <a:off x="1930908" y="5276139"/>
            <a:ext cx="2143705" cy="134246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4" name="テキスト ボックス 83"/>
          <p:cNvSpPr txBox="1"/>
          <p:nvPr/>
        </p:nvSpPr>
        <p:spPr>
          <a:xfrm>
            <a:off x="2121504" y="6380325"/>
            <a:ext cx="1664238" cy="261610"/>
          </a:xfrm>
          <a:prstGeom prst="rect">
            <a:avLst/>
          </a:prstGeom>
          <a:noFill/>
        </p:spPr>
        <p:txBody>
          <a:bodyPr wrap="none" rtlCol="0">
            <a:spAutoFit/>
          </a:bodyPr>
          <a:lstStyle/>
          <a:p>
            <a:r>
              <a:rPr lang="en-US" altLang="ja-JP" sz="1100" dirty="0" err="1" smtClean="0"/>
              <a:t>openshift</a:t>
            </a:r>
            <a:r>
              <a:rPr lang="en-US" altLang="ja-JP" sz="1100" dirty="0" smtClean="0"/>
              <a:t>-machine-</a:t>
            </a:r>
            <a:r>
              <a:rPr lang="en-US" altLang="ja-JP" sz="1100" dirty="0" err="1" smtClean="0"/>
              <a:t>api</a:t>
            </a:r>
            <a:endParaRPr lang="ja-JP" altLang="en-US" sz="1100" dirty="0"/>
          </a:p>
        </p:txBody>
      </p:sp>
      <p:sp>
        <p:nvSpPr>
          <p:cNvPr id="47" name="角丸四角形 46"/>
          <p:cNvSpPr/>
          <p:nvPr/>
        </p:nvSpPr>
        <p:spPr>
          <a:xfrm>
            <a:off x="8018094" y="1529945"/>
            <a:ext cx="179496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diskmaker</a:t>
            </a:r>
            <a:r>
              <a:rPr lang="en-US" altLang="ja-JP" sz="1200" dirty="0"/>
              <a:t>-discovery</a:t>
            </a:r>
            <a:endParaRPr kumimoji="1" lang="ja-JP" altLang="en-US" sz="1200" dirty="0"/>
          </a:p>
        </p:txBody>
      </p:sp>
      <p:sp>
        <p:nvSpPr>
          <p:cNvPr id="49" name="角丸四角形 48"/>
          <p:cNvSpPr/>
          <p:nvPr/>
        </p:nvSpPr>
        <p:spPr>
          <a:xfrm>
            <a:off x="5983267" y="1435918"/>
            <a:ext cx="6060050" cy="134246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0" name="テキスト ボックス 49"/>
          <p:cNvSpPr txBox="1"/>
          <p:nvPr/>
        </p:nvSpPr>
        <p:spPr>
          <a:xfrm>
            <a:off x="6005722" y="2483511"/>
            <a:ext cx="1704313" cy="261610"/>
          </a:xfrm>
          <a:prstGeom prst="rect">
            <a:avLst/>
          </a:prstGeom>
          <a:noFill/>
        </p:spPr>
        <p:txBody>
          <a:bodyPr wrap="none" rtlCol="0">
            <a:spAutoFit/>
          </a:bodyPr>
          <a:lstStyle/>
          <a:p>
            <a:r>
              <a:rPr lang="en-US" altLang="ja-JP" sz="1100" dirty="0" err="1"/>
              <a:t>openshift</a:t>
            </a:r>
            <a:r>
              <a:rPr lang="en-US" altLang="ja-JP" sz="1100" dirty="0"/>
              <a:t>-local-storage</a:t>
            </a:r>
            <a:endParaRPr lang="ja-JP" altLang="en-US" sz="1100" dirty="0"/>
          </a:p>
        </p:txBody>
      </p:sp>
      <p:sp>
        <p:nvSpPr>
          <p:cNvPr id="51" name="角丸四角形 50"/>
          <p:cNvSpPr/>
          <p:nvPr/>
        </p:nvSpPr>
        <p:spPr>
          <a:xfrm>
            <a:off x="6061717" y="1529945"/>
            <a:ext cx="179496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diskmaker</a:t>
            </a:r>
            <a:r>
              <a:rPr lang="en-US" altLang="ja-JP" sz="1200" dirty="0"/>
              <a:t>-discovery</a:t>
            </a:r>
            <a:endParaRPr kumimoji="1" lang="ja-JP" altLang="en-US" sz="1200" dirty="0"/>
          </a:p>
        </p:txBody>
      </p:sp>
      <p:sp>
        <p:nvSpPr>
          <p:cNvPr id="53" name="角丸四角形 52"/>
          <p:cNvSpPr/>
          <p:nvPr/>
        </p:nvSpPr>
        <p:spPr>
          <a:xfrm>
            <a:off x="9937170" y="1529945"/>
            <a:ext cx="179496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diskmaker</a:t>
            </a:r>
            <a:r>
              <a:rPr lang="en-US" altLang="ja-JP" sz="1200" dirty="0"/>
              <a:t>-discovery</a:t>
            </a:r>
            <a:endParaRPr kumimoji="1" lang="ja-JP" altLang="en-US" sz="1200" dirty="0"/>
          </a:p>
        </p:txBody>
      </p:sp>
      <p:sp>
        <p:nvSpPr>
          <p:cNvPr id="54" name="角丸四角形 53"/>
          <p:cNvSpPr/>
          <p:nvPr/>
        </p:nvSpPr>
        <p:spPr>
          <a:xfrm>
            <a:off x="9833279" y="2095634"/>
            <a:ext cx="200274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local-storage-operator</a:t>
            </a:r>
            <a:endParaRPr kumimoji="1" lang="ja-JP" altLang="en-US" sz="1200" dirty="0"/>
          </a:p>
        </p:txBody>
      </p:sp>
      <p:sp>
        <p:nvSpPr>
          <p:cNvPr id="77" name="角丸四角形 76"/>
          <p:cNvSpPr/>
          <p:nvPr/>
        </p:nvSpPr>
        <p:spPr>
          <a:xfrm>
            <a:off x="8189399" y="3880696"/>
            <a:ext cx="138184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kafka-quickstart</a:t>
            </a:r>
            <a:endParaRPr kumimoji="1" lang="ja-JP" altLang="en-US" sz="1200" dirty="0"/>
          </a:p>
        </p:txBody>
      </p:sp>
      <p:sp>
        <p:nvSpPr>
          <p:cNvPr id="85" name="角丸四角形 84"/>
          <p:cNvSpPr/>
          <p:nvPr/>
        </p:nvSpPr>
        <p:spPr>
          <a:xfrm>
            <a:off x="5959476" y="3281130"/>
            <a:ext cx="6060050" cy="31977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6" name="テキスト ボックス 85"/>
          <p:cNvSpPr txBox="1"/>
          <p:nvPr/>
        </p:nvSpPr>
        <p:spPr>
          <a:xfrm>
            <a:off x="6286640" y="6139698"/>
            <a:ext cx="707245" cy="261610"/>
          </a:xfrm>
          <a:prstGeom prst="rect">
            <a:avLst/>
          </a:prstGeom>
          <a:noFill/>
        </p:spPr>
        <p:txBody>
          <a:bodyPr wrap="none" rtlCol="0">
            <a:spAutoFit/>
          </a:bodyPr>
          <a:lstStyle/>
          <a:p>
            <a:r>
              <a:rPr lang="en-US" altLang="ja-JP" sz="1100" dirty="0" err="1"/>
              <a:t>quarkus</a:t>
            </a:r>
            <a:endParaRPr lang="ja-JP" altLang="en-US" sz="1100" dirty="0"/>
          </a:p>
        </p:txBody>
      </p:sp>
      <p:sp>
        <p:nvSpPr>
          <p:cNvPr id="88" name="角丸四角形 87"/>
          <p:cNvSpPr/>
          <p:nvPr/>
        </p:nvSpPr>
        <p:spPr>
          <a:xfrm>
            <a:off x="7976564" y="3406176"/>
            <a:ext cx="179496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amq</a:t>
            </a:r>
            <a:r>
              <a:rPr lang="en-US" altLang="ja-JP" sz="1200" dirty="0"/>
              <a:t>-streams-cluster-operator</a:t>
            </a:r>
            <a:endParaRPr kumimoji="1" lang="ja-JP" altLang="en-US" sz="1200" dirty="0"/>
          </a:p>
        </p:txBody>
      </p:sp>
      <p:sp>
        <p:nvSpPr>
          <p:cNvPr id="92" name="角丸四角形 91"/>
          <p:cNvSpPr/>
          <p:nvPr/>
        </p:nvSpPr>
        <p:spPr>
          <a:xfrm>
            <a:off x="7998728" y="4333389"/>
            <a:ext cx="1794969"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my-cluster-entity-operator</a:t>
            </a:r>
            <a:endParaRPr kumimoji="1" lang="ja-JP" altLang="en-US" sz="1200" dirty="0"/>
          </a:p>
        </p:txBody>
      </p:sp>
      <p:sp>
        <p:nvSpPr>
          <p:cNvPr id="93" name="角丸四角形 92"/>
          <p:cNvSpPr/>
          <p:nvPr/>
        </p:nvSpPr>
        <p:spPr>
          <a:xfrm>
            <a:off x="8116473" y="4760775"/>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my-cluster-kafka-0</a:t>
            </a:r>
            <a:endParaRPr kumimoji="1" lang="ja-JP" altLang="en-US" sz="1200" dirty="0"/>
          </a:p>
        </p:txBody>
      </p:sp>
      <p:sp>
        <p:nvSpPr>
          <p:cNvPr id="94" name="角丸四角形 93"/>
          <p:cNvSpPr/>
          <p:nvPr/>
        </p:nvSpPr>
        <p:spPr>
          <a:xfrm>
            <a:off x="10080357" y="4727517"/>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my-cluster-kafka-1</a:t>
            </a:r>
            <a:endParaRPr kumimoji="1" lang="ja-JP" altLang="en-US" sz="1200" dirty="0"/>
          </a:p>
        </p:txBody>
      </p:sp>
      <p:sp>
        <p:nvSpPr>
          <p:cNvPr id="95" name="角丸四角形 94"/>
          <p:cNvSpPr/>
          <p:nvPr/>
        </p:nvSpPr>
        <p:spPr>
          <a:xfrm>
            <a:off x="6161703" y="4783416"/>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my-cluster-kafka-2</a:t>
            </a:r>
            <a:endParaRPr kumimoji="1" lang="ja-JP" altLang="en-US" sz="1200" dirty="0"/>
          </a:p>
        </p:txBody>
      </p:sp>
      <p:sp>
        <p:nvSpPr>
          <p:cNvPr id="96" name="角丸四角形 95"/>
          <p:cNvSpPr/>
          <p:nvPr/>
        </p:nvSpPr>
        <p:spPr>
          <a:xfrm>
            <a:off x="8116473" y="5785764"/>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my-cluster-zookeeper-0</a:t>
            </a:r>
            <a:endParaRPr kumimoji="1" lang="ja-JP" altLang="en-US" sz="1200" dirty="0"/>
          </a:p>
        </p:txBody>
      </p:sp>
      <p:sp>
        <p:nvSpPr>
          <p:cNvPr id="97" name="角丸四角形 96"/>
          <p:cNvSpPr/>
          <p:nvPr/>
        </p:nvSpPr>
        <p:spPr>
          <a:xfrm>
            <a:off x="10080357" y="5799645"/>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my-cluster-zookeeper-1</a:t>
            </a:r>
            <a:endParaRPr kumimoji="1" lang="ja-JP" altLang="en-US" sz="1200" dirty="0"/>
          </a:p>
        </p:txBody>
      </p:sp>
      <p:sp>
        <p:nvSpPr>
          <p:cNvPr id="98" name="角丸四角形 97"/>
          <p:cNvSpPr/>
          <p:nvPr/>
        </p:nvSpPr>
        <p:spPr>
          <a:xfrm>
            <a:off x="6132375" y="5794863"/>
            <a:ext cx="1598210" cy="30501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my-cluster-zookeeper-2</a:t>
            </a:r>
            <a:endParaRPr kumimoji="1" lang="ja-JP" altLang="en-US" sz="1200" dirty="0"/>
          </a:p>
        </p:txBody>
      </p:sp>
      <p:cxnSp>
        <p:nvCxnSpPr>
          <p:cNvPr id="99" name="直線コネクタ 98"/>
          <p:cNvCxnSpPr>
            <a:stCxn id="98" idx="0"/>
            <a:endCxn id="95" idx="2"/>
          </p:cNvCxnSpPr>
          <p:nvPr/>
        </p:nvCxnSpPr>
        <p:spPr>
          <a:xfrm flipV="1">
            <a:off x="6931480" y="5088435"/>
            <a:ext cx="29328" cy="706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線コネクタ 99"/>
          <p:cNvCxnSpPr>
            <a:stCxn id="96" idx="0"/>
            <a:endCxn id="95" idx="2"/>
          </p:cNvCxnSpPr>
          <p:nvPr/>
        </p:nvCxnSpPr>
        <p:spPr>
          <a:xfrm flipH="1" flipV="1">
            <a:off x="6960808" y="5088435"/>
            <a:ext cx="1954770" cy="6973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直線コネクタ 100"/>
          <p:cNvCxnSpPr>
            <a:stCxn id="97" idx="0"/>
            <a:endCxn id="95" idx="2"/>
          </p:cNvCxnSpPr>
          <p:nvPr/>
        </p:nvCxnSpPr>
        <p:spPr>
          <a:xfrm flipH="1" flipV="1">
            <a:off x="6960808" y="5088435"/>
            <a:ext cx="3918654" cy="7112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直線コネクタ 101"/>
          <p:cNvCxnSpPr>
            <a:stCxn id="98" idx="0"/>
            <a:endCxn id="93" idx="2"/>
          </p:cNvCxnSpPr>
          <p:nvPr/>
        </p:nvCxnSpPr>
        <p:spPr>
          <a:xfrm flipV="1">
            <a:off x="6931480" y="5065794"/>
            <a:ext cx="1984098" cy="7290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線コネクタ 102"/>
          <p:cNvCxnSpPr>
            <a:stCxn id="98" idx="0"/>
            <a:endCxn id="94" idx="2"/>
          </p:cNvCxnSpPr>
          <p:nvPr/>
        </p:nvCxnSpPr>
        <p:spPr>
          <a:xfrm flipV="1">
            <a:off x="6931480" y="5032536"/>
            <a:ext cx="3947982" cy="762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直線コネクタ 103"/>
          <p:cNvCxnSpPr/>
          <p:nvPr/>
        </p:nvCxnSpPr>
        <p:spPr>
          <a:xfrm flipV="1">
            <a:off x="7693480" y="5850435"/>
            <a:ext cx="29328" cy="706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96" idx="0"/>
            <a:endCxn id="94" idx="2"/>
          </p:cNvCxnSpPr>
          <p:nvPr/>
        </p:nvCxnSpPr>
        <p:spPr>
          <a:xfrm flipV="1">
            <a:off x="8915578" y="5032536"/>
            <a:ext cx="1963884" cy="7532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直線コネクタ 105"/>
          <p:cNvCxnSpPr>
            <a:stCxn id="96" idx="0"/>
            <a:endCxn id="93" idx="2"/>
          </p:cNvCxnSpPr>
          <p:nvPr/>
        </p:nvCxnSpPr>
        <p:spPr>
          <a:xfrm flipV="1">
            <a:off x="8915578" y="5065794"/>
            <a:ext cx="0" cy="7199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直線コネクタ 106"/>
          <p:cNvCxnSpPr>
            <a:stCxn id="97" idx="0"/>
            <a:endCxn id="93" idx="2"/>
          </p:cNvCxnSpPr>
          <p:nvPr/>
        </p:nvCxnSpPr>
        <p:spPr>
          <a:xfrm flipH="1" flipV="1">
            <a:off x="8915578" y="5065794"/>
            <a:ext cx="1963884" cy="733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線コネクタ 107"/>
          <p:cNvCxnSpPr>
            <a:stCxn id="97" idx="0"/>
            <a:endCxn id="94" idx="2"/>
          </p:cNvCxnSpPr>
          <p:nvPr/>
        </p:nvCxnSpPr>
        <p:spPr>
          <a:xfrm flipV="1">
            <a:off x="10879462" y="5032536"/>
            <a:ext cx="0" cy="76710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241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角丸四角形 28"/>
          <p:cNvSpPr/>
          <p:nvPr/>
        </p:nvSpPr>
        <p:spPr>
          <a:xfrm>
            <a:off x="118957" y="1483582"/>
            <a:ext cx="1904182" cy="618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openshift-kube-scheduler-ocp4-control-plane-1</a:t>
            </a:r>
            <a:endParaRPr kumimoji="1" lang="ja-JP" altLang="en-US" sz="1200" dirty="0"/>
          </a:p>
        </p:txBody>
      </p:sp>
      <p:sp>
        <p:nvSpPr>
          <p:cNvPr id="30" name="角丸四角形 29"/>
          <p:cNvSpPr/>
          <p:nvPr/>
        </p:nvSpPr>
        <p:spPr>
          <a:xfrm>
            <a:off x="2100497" y="1483310"/>
            <a:ext cx="1904182" cy="61862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openshift-kube-scheduler-ocp4-control-plane-2</a:t>
            </a:r>
            <a:endParaRPr lang="ja-JP" altLang="en-US" sz="1200" dirty="0"/>
          </a:p>
        </p:txBody>
      </p:sp>
      <p:sp>
        <p:nvSpPr>
          <p:cNvPr id="31" name="角丸四角形 30"/>
          <p:cNvSpPr/>
          <p:nvPr/>
        </p:nvSpPr>
        <p:spPr>
          <a:xfrm>
            <a:off x="4055294" y="1483309"/>
            <a:ext cx="1904182" cy="61862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openshift-kube-scheduler-ocp4-control-plane-3</a:t>
            </a:r>
            <a:endParaRPr lang="ja-JP" altLang="en-US" sz="1200" dirty="0"/>
          </a:p>
        </p:txBody>
      </p:sp>
      <p:sp>
        <p:nvSpPr>
          <p:cNvPr id="32" name="角丸四角形 31"/>
          <p:cNvSpPr/>
          <p:nvPr/>
        </p:nvSpPr>
        <p:spPr>
          <a:xfrm>
            <a:off x="0" y="1319911"/>
            <a:ext cx="6178874" cy="1163022"/>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215000" y="5948276"/>
            <a:ext cx="1319592" cy="261610"/>
          </a:xfrm>
          <a:prstGeom prst="rect">
            <a:avLst/>
          </a:prstGeom>
          <a:noFill/>
        </p:spPr>
        <p:txBody>
          <a:bodyPr wrap="none" rtlCol="0">
            <a:spAutoFit/>
          </a:bodyPr>
          <a:lstStyle/>
          <a:p>
            <a:r>
              <a:rPr lang="en-US" altLang="ja-JP" sz="1100" dirty="0" err="1" smtClean="0"/>
              <a:t>openshift</a:t>
            </a:r>
            <a:r>
              <a:rPr lang="en-US" altLang="ja-JP" sz="1100" dirty="0" smtClean="0"/>
              <a:t>-logging</a:t>
            </a:r>
            <a:endParaRPr lang="ja-JP" altLang="en-US" sz="1100" dirty="0"/>
          </a:p>
        </p:txBody>
      </p:sp>
      <p:sp>
        <p:nvSpPr>
          <p:cNvPr id="34"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35" name="角丸四角形 34"/>
          <p:cNvSpPr/>
          <p:nvPr/>
        </p:nvSpPr>
        <p:spPr>
          <a:xfrm>
            <a:off x="104527" y="2645380"/>
            <a:ext cx="1904182" cy="40494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kube</a:t>
            </a:r>
            <a:r>
              <a:rPr lang="en-US" altLang="ja-JP" sz="1200" dirty="0"/>
              <a:t>-storage-version-migrator-operator</a:t>
            </a:r>
            <a:endParaRPr kumimoji="1" lang="ja-JP" altLang="en-US" sz="1200" dirty="0"/>
          </a:p>
        </p:txBody>
      </p:sp>
      <p:sp>
        <p:nvSpPr>
          <p:cNvPr id="37" name="角丸四角形 36"/>
          <p:cNvSpPr/>
          <p:nvPr/>
        </p:nvSpPr>
        <p:spPr>
          <a:xfrm>
            <a:off x="-14430" y="2586267"/>
            <a:ext cx="2100498" cy="88285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8" name="テキスト ボックス 37"/>
          <p:cNvSpPr txBox="1"/>
          <p:nvPr/>
        </p:nvSpPr>
        <p:spPr>
          <a:xfrm>
            <a:off x="143140" y="3038235"/>
            <a:ext cx="1867819" cy="430887"/>
          </a:xfrm>
          <a:prstGeom prst="rect">
            <a:avLst/>
          </a:prstGeom>
          <a:noFill/>
        </p:spPr>
        <p:txBody>
          <a:bodyPr wrap="none" rtlCol="0">
            <a:spAutoFit/>
          </a:bodyPr>
          <a:lstStyle/>
          <a:p>
            <a:r>
              <a:rPr lang="en-US" altLang="ja-JP" sz="1100" dirty="0" err="1" smtClean="0"/>
              <a:t>openshift</a:t>
            </a:r>
            <a:r>
              <a:rPr lang="en-US" altLang="ja-JP" sz="1100" dirty="0" smtClean="0"/>
              <a:t>-</a:t>
            </a:r>
            <a:r>
              <a:rPr lang="en-US" altLang="ja-JP" sz="1100" dirty="0" err="1" smtClean="0"/>
              <a:t>kube</a:t>
            </a:r>
            <a:r>
              <a:rPr lang="en-US" altLang="ja-JP" sz="1100" dirty="0" smtClean="0"/>
              <a:t>-storage-</a:t>
            </a:r>
          </a:p>
          <a:p>
            <a:r>
              <a:rPr lang="en-US" altLang="ja-JP" sz="1100" dirty="0" smtClean="0"/>
              <a:t>version-migrator-operator</a:t>
            </a:r>
            <a:endParaRPr lang="ja-JP" altLang="en-US" sz="1100" dirty="0"/>
          </a:p>
        </p:txBody>
      </p:sp>
      <p:sp>
        <p:nvSpPr>
          <p:cNvPr id="40" name="角丸四角形 39"/>
          <p:cNvSpPr/>
          <p:nvPr/>
        </p:nvSpPr>
        <p:spPr>
          <a:xfrm>
            <a:off x="10310563" y="2699137"/>
            <a:ext cx="1116034" cy="25469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migrator</a:t>
            </a:r>
            <a:endParaRPr kumimoji="1" lang="ja-JP" altLang="en-US" sz="1200" dirty="0"/>
          </a:p>
        </p:txBody>
      </p:sp>
      <p:sp>
        <p:nvSpPr>
          <p:cNvPr id="42" name="角丸四角形 41"/>
          <p:cNvSpPr/>
          <p:nvPr/>
        </p:nvSpPr>
        <p:spPr>
          <a:xfrm>
            <a:off x="9906555" y="2589667"/>
            <a:ext cx="1894255" cy="837237"/>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3" name="テキスト ボックス 42"/>
          <p:cNvSpPr txBox="1"/>
          <p:nvPr/>
        </p:nvSpPr>
        <p:spPr>
          <a:xfrm>
            <a:off x="9943080" y="2996017"/>
            <a:ext cx="1779654" cy="430887"/>
          </a:xfrm>
          <a:prstGeom prst="rect">
            <a:avLst/>
          </a:prstGeom>
          <a:noFill/>
        </p:spPr>
        <p:txBody>
          <a:bodyPr wrap="none" rtlCol="0">
            <a:spAutoFit/>
          </a:bodyPr>
          <a:lstStyle/>
          <a:p>
            <a:r>
              <a:rPr lang="en-US" altLang="ja-JP" sz="1100" dirty="0" err="1" smtClean="0"/>
              <a:t>openshift</a:t>
            </a:r>
            <a:r>
              <a:rPr lang="en-US" altLang="ja-JP" sz="1100" dirty="0" smtClean="0"/>
              <a:t>-</a:t>
            </a:r>
            <a:r>
              <a:rPr lang="en-US" altLang="ja-JP" sz="1100" dirty="0" err="1" smtClean="0"/>
              <a:t>kube</a:t>
            </a:r>
            <a:r>
              <a:rPr lang="en-US" altLang="ja-JP" sz="1100" dirty="0" smtClean="0"/>
              <a:t>-storage-</a:t>
            </a:r>
          </a:p>
          <a:p>
            <a:r>
              <a:rPr lang="en-US" altLang="ja-JP" sz="1100" dirty="0" smtClean="0"/>
              <a:t>version-migrator</a:t>
            </a:r>
            <a:endParaRPr lang="ja-JP" altLang="en-US" sz="1100" dirty="0"/>
          </a:p>
        </p:txBody>
      </p:sp>
      <p:sp>
        <p:nvSpPr>
          <p:cNvPr id="44" name="角丸四角形 43"/>
          <p:cNvSpPr/>
          <p:nvPr/>
        </p:nvSpPr>
        <p:spPr>
          <a:xfrm>
            <a:off x="5951339" y="5838725"/>
            <a:ext cx="1969024" cy="3574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a:t>
            </a:r>
            <a:r>
              <a:rPr lang="en-US" altLang="ja-JP" sz="1200" dirty="0" smtClean="0"/>
              <a:t>luster-logging-operator</a:t>
            </a:r>
            <a:endParaRPr kumimoji="1" lang="ja-JP" altLang="en-US" sz="1200" dirty="0"/>
          </a:p>
        </p:txBody>
      </p:sp>
      <p:sp>
        <p:nvSpPr>
          <p:cNvPr id="46" name="角丸四角形 45"/>
          <p:cNvSpPr/>
          <p:nvPr/>
        </p:nvSpPr>
        <p:spPr>
          <a:xfrm>
            <a:off x="10047107" y="4121072"/>
            <a:ext cx="1604186" cy="33397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a:t>
            </a:r>
            <a:r>
              <a:rPr lang="en-US" altLang="ja-JP" sz="1200" dirty="0" err="1" smtClean="0"/>
              <a:t>lasticsearch-cdm</a:t>
            </a:r>
            <a:endParaRPr kumimoji="1" lang="ja-JP" altLang="en-US" sz="1200" dirty="0"/>
          </a:p>
        </p:txBody>
      </p:sp>
      <p:sp>
        <p:nvSpPr>
          <p:cNvPr id="47" name="角丸四角形 46"/>
          <p:cNvSpPr/>
          <p:nvPr/>
        </p:nvSpPr>
        <p:spPr>
          <a:xfrm>
            <a:off x="8098939" y="3899145"/>
            <a:ext cx="1604186" cy="33397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a:t>
            </a:r>
            <a:r>
              <a:rPr lang="en-US" altLang="ja-JP" sz="1200" dirty="0" err="1" smtClean="0"/>
              <a:t>lasticsearch-cdm</a:t>
            </a:r>
            <a:endParaRPr kumimoji="1" lang="ja-JP" altLang="en-US" sz="1200" dirty="0"/>
          </a:p>
        </p:txBody>
      </p:sp>
      <p:sp>
        <p:nvSpPr>
          <p:cNvPr id="48" name="角丸四角形 47"/>
          <p:cNvSpPr/>
          <p:nvPr/>
        </p:nvSpPr>
        <p:spPr>
          <a:xfrm>
            <a:off x="6049950" y="3740267"/>
            <a:ext cx="1604186" cy="33397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a:t>
            </a:r>
            <a:r>
              <a:rPr lang="en-US" altLang="ja-JP" sz="1200" dirty="0" err="1" smtClean="0"/>
              <a:t>lasticsearch-cdm</a:t>
            </a:r>
            <a:endParaRPr kumimoji="1" lang="ja-JP" altLang="en-US" sz="1200" dirty="0"/>
          </a:p>
        </p:txBody>
      </p:sp>
      <p:sp>
        <p:nvSpPr>
          <p:cNvPr id="49" name="角丸四角形 48"/>
          <p:cNvSpPr/>
          <p:nvPr/>
        </p:nvSpPr>
        <p:spPr>
          <a:xfrm>
            <a:off x="5980956" y="5105270"/>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0" name="角丸四角形 49"/>
          <p:cNvSpPr/>
          <p:nvPr/>
        </p:nvSpPr>
        <p:spPr>
          <a:xfrm>
            <a:off x="8470503" y="5349836"/>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1" name="角丸四角形 50"/>
          <p:cNvSpPr/>
          <p:nvPr/>
        </p:nvSpPr>
        <p:spPr>
          <a:xfrm>
            <a:off x="9994427" y="5673997"/>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2" name="角丸四角形 51"/>
          <p:cNvSpPr/>
          <p:nvPr/>
        </p:nvSpPr>
        <p:spPr>
          <a:xfrm>
            <a:off x="4495083" y="5201886"/>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3" name="角丸四角形 52"/>
          <p:cNvSpPr/>
          <p:nvPr/>
        </p:nvSpPr>
        <p:spPr>
          <a:xfrm>
            <a:off x="2397731" y="5261984"/>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4" name="角丸四角形 53"/>
          <p:cNvSpPr/>
          <p:nvPr/>
        </p:nvSpPr>
        <p:spPr>
          <a:xfrm>
            <a:off x="518198" y="4890213"/>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fluentd</a:t>
            </a:r>
            <a:endParaRPr kumimoji="1" lang="ja-JP" altLang="en-US" sz="1200" dirty="0"/>
          </a:p>
        </p:txBody>
      </p:sp>
      <p:sp>
        <p:nvSpPr>
          <p:cNvPr id="55" name="角丸四角形 54"/>
          <p:cNvSpPr/>
          <p:nvPr/>
        </p:nvSpPr>
        <p:spPr>
          <a:xfrm>
            <a:off x="6743519" y="5504472"/>
            <a:ext cx="1016394" cy="310713"/>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kibana</a:t>
            </a:r>
            <a:endParaRPr kumimoji="1" lang="ja-JP" altLang="en-US" sz="1200" dirty="0"/>
          </a:p>
        </p:txBody>
      </p:sp>
      <p:sp>
        <p:nvSpPr>
          <p:cNvPr id="56" name="角丸四角形 55"/>
          <p:cNvSpPr/>
          <p:nvPr/>
        </p:nvSpPr>
        <p:spPr>
          <a:xfrm>
            <a:off x="1" y="3586545"/>
            <a:ext cx="11961628" cy="273619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7" name="テキスト ボックス 56"/>
          <p:cNvSpPr txBox="1"/>
          <p:nvPr/>
        </p:nvSpPr>
        <p:spPr>
          <a:xfrm>
            <a:off x="198388" y="2207198"/>
            <a:ext cx="1867819" cy="261610"/>
          </a:xfrm>
          <a:prstGeom prst="rect">
            <a:avLst/>
          </a:prstGeom>
          <a:noFill/>
        </p:spPr>
        <p:txBody>
          <a:bodyPr wrap="none" rtlCol="0">
            <a:spAutoFit/>
          </a:bodyPr>
          <a:lstStyle/>
          <a:p>
            <a:r>
              <a:rPr lang="en-US" altLang="ja-JP" sz="1100" dirty="0" err="1"/>
              <a:t>openshift</a:t>
            </a:r>
            <a:r>
              <a:rPr lang="en-US" altLang="ja-JP" sz="1100" dirty="0"/>
              <a:t>-</a:t>
            </a:r>
            <a:r>
              <a:rPr lang="en-US" altLang="ja-JP" sz="1100" dirty="0" err="1"/>
              <a:t>kube</a:t>
            </a:r>
            <a:r>
              <a:rPr lang="en-US" altLang="ja-JP" sz="1100" dirty="0"/>
              <a:t>-scheduler</a:t>
            </a:r>
            <a:endParaRPr lang="ja-JP" altLang="en-US" sz="1100" dirty="0"/>
          </a:p>
        </p:txBody>
      </p:sp>
      <p:cxnSp>
        <p:nvCxnSpPr>
          <p:cNvPr id="12" name="直線コネクタ 11"/>
          <p:cNvCxnSpPr>
            <a:stCxn id="54" idx="3"/>
            <a:endCxn id="48" idx="2"/>
          </p:cNvCxnSpPr>
          <p:nvPr/>
        </p:nvCxnSpPr>
        <p:spPr>
          <a:xfrm flipV="1">
            <a:off x="1534592" y="4074237"/>
            <a:ext cx="5317451" cy="9713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線コネクタ 61"/>
          <p:cNvCxnSpPr>
            <a:stCxn id="53" idx="0"/>
            <a:endCxn id="48" idx="2"/>
          </p:cNvCxnSpPr>
          <p:nvPr/>
        </p:nvCxnSpPr>
        <p:spPr>
          <a:xfrm flipV="1">
            <a:off x="2905928" y="4074237"/>
            <a:ext cx="3946115" cy="1187747"/>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p:cNvCxnSpPr>
            <a:stCxn id="48" idx="3"/>
            <a:endCxn id="47" idx="1"/>
          </p:cNvCxnSpPr>
          <p:nvPr/>
        </p:nvCxnSpPr>
        <p:spPr>
          <a:xfrm>
            <a:off x="7654136" y="3907252"/>
            <a:ext cx="444803" cy="158878"/>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直線コネクタ 71"/>
          <p:cNvCxnSpPr>
            <a:stCxn id="47" idx="3"/>
            <a:endCxn id="46" idx="1"/>
          </p:cNvCxnSpPr>
          <p:nvPr/>
        </p:nvCxnSpPr>
        <p:spPr>
          <a:xfrm>
            <a:off x="9703125" y="4066130"/>
            <a:ext cx="343982" cy="221927"/>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p:cNvCxnSpPr>
            <a:stCxn id="52" idx="0"/>
            <a:endCxn id="48" idx="2"/>
          </p:cNvCxnSpPr>
          <p:nvPr/>
        </p:nvCxnSpPr>
        <p:spPr>
          <a:xfrm flipV="1">
            <a:off x="5003280" y="4074237"/>
            <a:ext cx="1848763" cy="11276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直線コネクタ 80"/>
          <p:cNvCxnSpPr>
            <a:stCxn id="49" idx="0"/>
            <a:endCxn id="48" idx="2"/>
          </p:cNvCxnSpPr>
          <p:nvPr/>
        </p:nvCxnSpPr>
        <p:spPr>
          <a:xfrm flipV="1">
            <a:off x="6489153" y="4074237"/>
            <a:ext cx="362890" cy="1031033"/>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p:cNvCxnSpPr>
            <a:stCxn id="50" idx="0"/>
            <a:endCxn id="48" idx="2"/>
          </p:cNvCxnSpPr>
          <p:nvPr/>
        </p:nvCxnSpPr>
        <p:spPr>
          <a:xfrm flipH="1" flipV="1">
            <a:off x="6852043" y="4074237"/>
            <a:ext cx="2126657" cy="1275599"/>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p:cNvCxnSpPr>
            <a:stCxn id="51" idx="0"/>
            <a:endCxn id="48" idx="2"/>
          </p:cNvCxnSpPr>
          <p:nvPr/>
        </p:nvCxnSpPr>
        <p:spPr>
          <a:xfrm flipH="1" flipV="1">
            <a:off x="6852043" y="4074237"/>
            <a:ext cx="3650581" cy="159976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p:cNvCxnSpPr>
            <a:stCxn id="55" idx="0"/>
            <a:endCxn id="46" idx="2"/>
          </p:cNvCxnSpPr>
          <p:nvPr/>
        </p:nvCxnSpPr>
        <p:spPr>
          <a:xfrm flipV="1">
            <a:off x="7251716" y="4455042"/>
            <a:ext cx="3597484" cy="10494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a:stCxn id="55" idx="0"/>
            <a:endCxn id="47" idx="2"/>
          </p:cNvCxnSpPr>
          <p:nvPr/>
        </p:nvCxnSpPr>
        <p:spPr>
          <a:xfrm flipV="1">
            <a:off x="7251716" y="4233115"/>
            <a:ext cx="1649316" cy="1271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a:stCxn id="55" idx="0"/>
            <a:endCxn id="48" idx="2"/>
          </p:cNvCxnSpPr>
          <p:nvPr/>
        </p:nvCxnSpPr>
        <p:spPr>
          <a:xfrm flipH="1" flipV="1">
            <a:off x="6852043" y="4074237"/>
            <a:ext cx="399673" cy="1430235"/>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直線コネクタ 98"/>
          <p:cNvCxnSpPr>
            <a:stCxn id="54" idx="3"/>
            <a:endCxn id="47" idx="2"/>
          </p:cNvCxnSpPr>
          <p:nvPr/>
        </p:nvCxnSpPr>
        <p:spPr>
          <a:xfrm flipV="1">
            <a:off x="1534592" y="4233115"/>
            <a:ext cx="7366440" cy="812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直線コネクタ 103"/>
          <p:cNvCxnSpPr>
            <a:stCxn id="53" idx="0"/>
            <a:endCxn id="47" idx="2"/>
          </p:cNvCxnSpPr>
          <p:nvPr/>
        </p:nvCxnSpPr>
        <p:spPr>
          <a:xfrm flipV="1">
            <a:off x="2905928" y="4233115"/>
            <a:ext cx="5995104" cy="1028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線コネクタ 107"/>
          <p:cNvCxnSpPr>
            <a:stCxn id="54" idx="3"/>
            <a:endCxn id="46" idx="2"/>
          </p:cNvCxnSpPr>
          <p:nvPr/>
        </p:nvCxnSpPr>
        <p:spPr>
          <a:xfrm flipV="1">
            <a:off x="1534592" y="4455042"/>
            <a:ext cx="9314608" cy="590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直線コネクタ 110"/>
          <p:cNvCxnSpPr>
            <a:stCxn id="53" idx="0"/>
            <a:endCxn id="46" idx="2"/>
          </p:cNvCxnSpPr>
          <p:nvPr/>
        </p:nvCxnSpPr>
        <p:spPr>
          <a:xfrm flipV="1">
            <a:off x="2905928" y="4455042"/>
            <a:ext cx="7943272" cy="806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直線コネクタ 113"/>
          <p:cNvCxnSpPr>
            <a:stCxn id="52" idx="0"/>
            <a:endCxn id="47" idx="2"/>
          </p:cNvCxnSpPr>
          <p:nvPr/>
        </p:nvCxnSpPr>
        <p:spPr>
          <a:xfrm flipV="1">
            <a:off x="5003280" y="4233115"/>
            <a:ext cx="3897752" cy="968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直線コネクタ 116"/>
          <p:cNvCxnSpPr>
            <a:stCxn id="52" idx="0"/>
            <a:endCxn id="46" idx="2"/>
          </p:cNvCxnSpPr>
          <p:nvPr/>
        </p:nvCxnSpPr>
        <p:spPr>
          <a:xfrm flipV="1">
            <a:off x="5003280" y="4455042"/>
            <a:ext cx="5845920" cy="7468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線コネクタ 120"/>
          <p:cNvCxnSpPr>
            <a:stCxn id="49" idx="0"/>
            <a:endCxn id="47" idx="2"/>
          </p:cNvCxnSpPr>
          <p:nvPr/>
        </p:nvCxnSpPr>
        <p:spPr>
          <a:xfrm flipV="1">
            <a:off x="6489153" y="4233115"/>
            <a:ext cx="2411879" cy="872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線コネクタ 123"/>
          <p:cNvCxnSpPr>
            <a:stCxn id="50" idx="0"/>
            <a:endCxn id="47" idx="2"/>
          </p:cNvCxnSpPr>
          <p:nvPr/>
        </p:nvCxnSpPr>
        <p:spPr>
          <a:xfrm flipH="1" flipV="1">
            <a:off x="8901032" y="4233115"/>
            <a:ext cx="77668" cy="11167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49" idx="0"/>
            <a:endCxn id="46" idx="2"/>
          </p:cNvCxnSpPr>
          <p:nvPr/>
        </p:nvCxnSpPr>
        <p:spPr>
          <a:xfrm flipV="1">
            <a:off x="6489153" y="4455042"/>
            <a:ext cx="4360047" cy="6502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50" idx="0"/>
            <a:endCxn id="46" idx="2"/>
          </p:cNvCxnSpPr>
          <p:nvPr/>
        </p:nvCxnSpPr>
        <p:spPr>
          <a:xfrm flipV="1">
            <a:off x="8978700" y="4455042"/>
            <a:ext cx="1870500" cy="894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51" idx="0"/>
            <a:endCxn id="47" idx="2"/>
          </p:cNvCxnSpPr>
          <p:nvPr/>
        </p:nvCxnSpPr>
        <p:spPr>
          <a:xfrm flipH="1" flipV="1">
            <a:off x="8901032" y="4233115"/>
            <a:ext cx="1601592" cy="1440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直線コネクタ 137"/>
          <p:cNvCxnSpPr>
            <a:stCxn id="51" idx="0"/>
            <a:endCxn id="46" idx="2"/>
          </p:cNvCxnSpPr>
          <p:nvPr/>
        </p:nvCxnSpPr>
        <p:spPr>
          <a:xfrm flipV="1">
            <a:off x="10502624" y="4455042"/>
            <a:ext cx="346576" cy="121895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937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30" name="角丸四角形 29"/>
          <p:cNvSpPr/>
          <p:nvPr/>
        </p:nvSpPr>
        <p:spPr>
          <a:xfrm>
            <a:off x="2281441" y="2075752"/>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-controller</a:t>
            </a:r>
            <a:endParaRPr lang="ja-JP" altLang="en-US" sz="1200" dirty="0"/>
          </a:p>
        </p:txBody>
      </p:sp>
      <p:sp>
        <p:nvSpPr>
          <p:cNvPr id="32" name="角丸四角形 31"/>
          <p:cNvSpPr/>
          <p:nvPr/>
        </p:nvSpPr>
        <p:spPr>
          <a:xfrm>
            <a:off x="4234392" y="1356589"/>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4" name="角丸四角形 33"/>
          <p:cNvSpPr/>
          <p:nvPr/>
        </p:nvSpPr>
        <p:spPr>
          <a:xfrm>
            <a:off x="10066614" y="1419391"/>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5" name="角丸四角形 34"/>
          <p:cNvSpPr/>
          <p:nvPr/>
        </p:nvSpPr>
        <p:spPr>
          <a:xfrm>
            <a:off x="6191981" y="1340928"/>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6" name="角丸四角形 35"/>
          <p:cNvSpPr/>
          <p:nvPr/>
        </p:nvSpPr>
        <p:spPr>
          <a:xfrm>
            <a:off x="8263660" y="1388876"/>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7" name="角丸四角形 36"/>
          <p:cNvSpPr/>
          <p:nvPr/>
        </p:nvSpPr>
        <p:spPr>
          <a:xfrm>
            <a:off x="2273153" y="1305701"/>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8" name="角丸四角形 37"/>
          <p:cNvSpPr/>
          <p:nvPr/>
        </p:nvSpPr>
        <p:spPr>
          <a:xfrm>
            <a:off x="328162" y="1329939"/>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-daemon</a:t>
            </a:r>
            <a:endParaRPr lang="ja-JP" altLang="en-US" sz="1200" dirty="0"/>
          </a:p>
        </p:txBody>
      </p:sp>
      <p:sp>
        <p:nvSpPr>
          <p:cNvPr id="39" name="角丸四角形 38"/>
          <p:cNvSpPr/>
          <p:nvPr/>
        </p:nvSpPr>
        <p:spPr>
          <a:xfrm>
            <a:off x="326642" y="2045456"/>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-operator</a:t>
            </a:r>
            <a:endParaRPr lang="ja-JP" altLang="en-US" sz="1200" dirty="0"/>
          </a:p>
        </p:txBody>
      </p:sp>
      <p:sp>
        <p:nvSpPr>
          <p:cNvPr id="40" name="角丸四角形 39"/>
          <p:cNvSpPr/>
          <p:nvPr/>
        </p:nvSpPr>
        <p:spPr>
          <a:xfrm>
            <a:off x="326642" y="2626660"/>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-server</a:t>
            </a:r>
            <a:endParaRPr lang="ja-JP" altLang="en-US" sz="1200" dirty="0"/>
          </a:p>
        </p:txBody>
      </p:sp>
      <p:sp>
        <p:nvSpPr>
          <p:cNvPr id="42" name="角丸四角形 41"/>
          <p:cNvSpPr/>
          <p:nvPr/>
        </p:nvSpPr>
        <p:spPr>
          <a:xfrm>
            <a:off x="2430044" y="2780221"/>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-server</a:t>
            </a:r>
            <a:endParaRPr lang="ja-JP" altLang="en-US" sz="1200" dirty="0"/>
          </a:p>
        </p:txBody>
      </p:sp>
      <p:sp>
        <p:nvSpPr>
          <p:cNvPr id="43" name="角丸四角形 42"/>
          <p:cNvSpPr/>
          <p:nvPr/>
        </p:nvSpPr>
        <p:spPr>
          <a:xfrm>
            <a:off x="4295306" y="2836273"/>
            <a:ext cx="1517787" cy="4820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machine-</a:t>
            </a:r>
            <a:r>
              <a:rPr lang="en-US" altLang="ja-JP" sz="1200" dirty="0" err="1"/>
              <a:t>config</a:t>
            </a:r>
            <a:r>
              <a:rPr lang="en-US" altLang="ja-JP" sz="1200" dirty="0"/>
              <a:t>-server</a:t>
            </a:r>
            <a:endParaRPr lang="ja-JP" altLang="en-US" sz="1200" dirty="0"/>
          </a:p>
        </p:txBody>
      </p:sp>
      <p:sp>
        <p:nvSpPr>
          <p:cNvPr id="44" name="角丸四角形 43"/>
          <p:cNvSpPr/>
          <p:nvPr/>
        </p:nvSpPr>
        <p:spPr>
          <a:xfrm>
            <a:off x="60675" y="1243095"/>
            <a:ext cx="11890320" cy="218836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5" name="テキスト ボックス 44"/>
          <p:cNvSpPr txBox="1"/>
          <p:nvPr/>
        </p:nvSpPr>
        <p:spPr>
          <a:xfrm>
            <a:off x="306884" y="3124186"/>
            <a:ext cx="2470548" cy="261610"/>
          </a:xfrm>
          <a:prstGeom prst="rect">
            <a:avLst/>
          </a:prstGeom>
          <a:noFill/>
        </p:spPr>
        <p:txBody>
          <a:bodyPr wrap="none" rtlCol="0">
            <a:spAutoFit/>
          </a:bodyPr>
          <a:lstStyle/>
          <a:p>
            <a:r>
              <a:rPr lang="en-US" altLang="ja-JP" sz="1100" dirty="0" err="1"/>
              <a:t>openshift</a:t>
            </a:r>
            <a:r>
              <a:rPr lang="en-US" altLang="ja-JP" sz="1100" dirty="0"/>
              <a:t>-machine-</a:t>
            </a:r>
            <a:r>
              <a:rPr lang="en-US" altLang="ja-JP" sz="1100" dirty="0" err="1"/>
              <a:t>config</a:t>
            </a:r>
            <a:r>
              <a:rPr lang="en-US" altLang="ja-JP" sz="1100" dirty="0"/>
              <a:t>-operator</a:t>
            </a:r>
            <a:endParaRPr lang="ja-JP" altLang="en-US" sz="1100" dirty="0"/>
          </a:p>
        </p:txBody>
      </p:sp>
      <p:sp>
        <p:nvSpPr>
          <p:cNvPr id="46" name="角丸四角形 45"/>
          <p:cNvSpPr/>
          <p:nvPr/>
        </p:nvSpPr>
        <p:spPr>
          <a:xfrm>
            <a:off x="8038801" y="3607586"/>
            <a:ext cx="166501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certified-operators</a:t>
            </a:r>
            <a:endParaRPr lang="ja-JP" altLang="en-US" sz="1200" dirty="0"/>
          </a:p>
        </p:txBody>
      </p:sp>
      <p:sp>
        <p:nvSpPr>
          <p:cNvPr id="48" name="角丸四角形 47"/>
          <p:cNvSpPr/>
          <p:nvPr/>
        </p:nvSpPr>
        <p:spPr>
          <a:xfrm>
            <a:off x="8026959" y="3998669"/>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community-operators</a:t>
            </a:r>
            <a:endParaRPr lang="ja-JP" altLang="en-US" sz="1200" dirty="0"/>
          </a:p>
        </p:txBody>
      </p:sp>
      <p:sp>
        <p:nvSpPr>
          <p:cNvPr id="49" name="角丸四角形 48"/>
          <p:cNvSpPr/>
          <p:nvPr/>
        </p:nvSpPr>
        <p:spPr>
          <a:xfrm>
            <a:off x="203620" y="3967133"/>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marketplace-operator</a:t>
            </a:r>
            <a:endParaRPr lang="ja-JP" altLang="en-US" sz="1200" dirty="0"/>
          </a:p>
        </p:txBody>
      </p:sp>
      <p:sp>
        <p:nvSpPr>
          <p:cNvPr id="50" name="角丸四角形 49"/>
          <p:cNvSpPr/>
          <p:nvPr/>
        </p:nvSpPr>
        <p:spPr>
          <a:xfrm>
            <a:off x="8019531" y="4349308"/>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redhat</a:t>
            </a:r>
            <a:r>
              <a:rPr lang="en-US" altLang="ja-JP" sz="1200" dirty="0"/>
              <a:t>-marketplace</a:t>
            </a:r>
            <a:endParaRPr lang="ja-JP" altLang="en-US" sz="1200" dirty="0"/>
          </a:p>
        </p:txBody>
      </p:sp>
      <p:sp>
        <p:nvSpPr>
          <p:cNvPr id="51" name="角丸四角形 50"/>
          <p:cNvSpPr/>
          <p:nvPr/>
        </p:nvSpPr>
        <p:spPr>
          <a:xfrm>
            <a:off x="6095982" y="4004925"/>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redhat</a:t>
            </a:r>
            <a:r>
              <a:rPr lang="en-US" altLang="ja-JP" sz="1200" dirty="0" smtClean="0"/>
              <a:t>-operators</a:t>
            </a:r>
            <a:endParaRPr lang="ja-JP" altLang="en-US" sz="1200" dirty="0"/>
          </a:p>
        </p:txBody>
      </p:sp>
      <p:sp>
        <p:nvSpPr>
          <p:cNvPr id="52" name="角丸四角形 51"/>
          <p:cNvSpPr/>
          <p:nvPr/>
        </p:nvSpPr>
        <p:spPr>
          <a:xfrm>
            <a:off x="60675" y="3522250"/>
            <a:ext cx="9882405" cy="1195514"/>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3" name="テキスト ボックス 52"/>
          <p:cNvSpPr txBox="1"/>
          <p:nvPr/>
        </p:nvSpPr>
        <p:spPr>
          <a:xfrm>
            <a:off x="206659" y="4397248"/>
            <a:ext cx="1657826" cy="261610"/>
          </a:xfrm>
          <a:prstGeom prst="rect">
            <a:avLst/>
          </a:prstGeom>
          <a:noFill/>
        </p:spPr>
        <p:txBody>
          <a:bodyPr wrap="none" rtlCol="0">
            <a:spAutoFit/>
          </a:bodyPr>
          <a:lstStyle/>
          <a:p>
            <a:r>
              <a:rPr lang="en-US" altLang="ja-JP" sz="1100" dirty="0" err="1"/>
              <a:t>openshift</a:t>
            </a:r>
            <a:r>
              <a:rPr lang="en-US" altLang="ja-JP" sz="1100" dirty="0"/>
              <a:t>-marketplace</a:t>
            </a:r>
            <a:endParaRPr lang="ja-JP" altLang="en-US" sz="1100" dirty="0"/>
          </a:p>
        </p:txBody>
      </p:sp>
      <p:sp>
        <p:nvSpPr>
          <p:cNvPr id="56" name="角丸四角形 55"/>
          <p:cNvSpPr/>
          <p:nvPr/>
        </p:nvSpPr>
        <p:spPr>
          <a:xfrm>
            <a:off x="628539" y="4926507"/>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57" name="角丸四角形 56"/>
          <p:cNvSpPr/>
          <p:nvPr/>
        </p:nvSpPr>
        <p:spPr>
          <a:xfrm>
            <a:off x="6543203" y="4887265"/>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58" name="角丸四角形 57"/>
          <p:cNvSpPr/>
          <p:nvPr/>
        </p:nvSpPr>
        <p:spPr>
          <a:xfrm>
            <a:off x="10442163" y="4900584"/>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59" name="角丸四角形 58"/>
          <p:cNvSpPr/>
          <p:nvPr/>
        </p:nvSpPr>
        <p:spPr>
          <a:xfrm>
            <a:off x="263613" y="5376051"/>
            <a:ext cx="16377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r>
              <a:rPr lang="en-US" altLang="ja-JP" sz="1200" dirty="0"/>
              <a:t>-admission-controller</a:t>
            </a:r>
            <a:endParaRPr lang="ja-JP" altLang="en-US" sz="1200" dirty="0"/>
          </a:p>
        </p:txBody>
      </p:sp>
      <p:sp>
        <p:nvSpPr>
          <p:cNvPr id="60" name="角丸四角形 59"/>
          <p:cNvSpPr/>
          <p:nvPr/>
        </p:nvSpPr>
        <p:spPr>
          <a:xfrm>
            <a:off x="2223389" y="5376051"/>
            <a:ext cx="16377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r>
              <a:rPr lang="en-US" altLang="ja-JP" sz="1200" dirty="0"/>
              <a:t>-admission-controller</a:t>
            </a:r>
            <a:endParaRPr lang="ja-JP" altLang="en-US" sz="1200" dirty="0"/>
          </a:p>
        </p:txBody>
      </p:sp>
      <p:sp>
        <p:nvSpPr>
          <p:cNvPr id="62" name="角丸四角形 61"/>
          <p:cNvSpPr/>
          <p:nvPr/>
        </p:nvSpPr>
        <p:spPr>
          <a:xfrm>
            <a:off x="4174401" y="5376050"/>
            <a:ext cx="16377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r>
              <a:rPr lang="en-US" altLang="ja-JP" sz="1200" dirty="0"/>
              <a:t>-admission-controller</a:t>
            </a:r>
            <a:endParaRPr lang="ja-JP" altLang="en-US" sz="1200" dirty="0"/>
          </a:p>
        </p:txBody>
      </p:sp>
      <p:sp>
        <p:nvSpPr>
          <p:cNvPr id="65" name="角丸四角形 64"/>
          <p:cNvSpPr/>
          <p:nvPr/>
        </p:nvSpPr>
        <p:spPr>
          <a:xfrm>
            <a:off x="2633301" y="4926709"/>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66" name="角丸四角形 65"/>
          <p:cNvSpPr/>
          <p:nvPr/>
        </p:nvSpPr>
        <p:spPr>
          <a:xfrm>
            <a:off x="4584790" y="4899125"/>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72" name="角丸四角形 71"/>
          <p:cNvSpPr/>
          <p:nvPr/>
        </p:nvSpPr>
        <p:spPr>
          <a:xfrm>
            <a:off x="8491372" y="4900889"/>
            <a:ext cx="814067"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multus</a:t>
            </a:r>
            <a:endParaRPr lang="ja-JP" altLang="en-US" sz="1200" dirty="0"/>
          </a:p>
        </p:txBody>
      </p:sp>
      <p:sp>
        <p:nvSpPr>
          <p:cNvPr id="80" name="角丸四角形 79"/>
          <p:cNvSpPr/>
          <p:nvPr/>
        </p:nvSpPr>
        <p:spPr>
          <a:xfrm>
            <a:off x="263612" y="5825595"/>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1" name="角丸四角形 80"/>
          <p:cNvSpPr/>
          <p:nvPr/>
        </p:nvSpPr>
        <p:spPr>
          <a:xfrm>
            <a:off x="2216810" y="5831124"/>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2" name="角丸四角形 81"/>
          <p:cNvSpPr/>
          <p:nvPr/>
        </p:nvSpPr>
        <p:spPr>
          <a:xfrm>
            <a:off x="4174401" y="5825594"/>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3" name="角丸四角形 82"/>
          <p:cNvSpPr/>
          <p:nvPr/>
        </p:nvSpPr>
        <p:spPr>
          <a:xfrm>
            <a:off x="6131353" y="5825594"/>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4" name="角丸四角形 83"/>
          <p:cNvSpPr/>
          <p:nvPr/>
        </p:nvSpPr>
        <p:spPr>
          <a:xfrm>
            <a:off x="8079522" y="5825593"/>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5" name="角丸四角形 84"/>
          <p:cNvSpPr/>
          <p:nvPr/>
        </p:nvSpPr>
        <p:spPr>
          <a:xfrm>
            <a:off x="10030312" y="5824318"/>
            <a:ext cx="1637767" cy="35187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network-metrics-daemon</a:t>
            </a:r>
            <a:endParaRPr lang="ja-JP" altLang="en-US" sz="1200" dirty="0"/>
          </a:p>
        </p:txBody>
      </p:sp>
      <p:sp>
        <p:nvSpPr>
          <p:cNvPr id="86" name="角丸四角形 85"/>
          <p:cNvSpPr/>
          <p:nvPr/>
        </p:nvSpPr>
        <p:spPr>
          <a:xfrm>
            <a:off x="17085" y="4800363"/>
            <a:ext cx="11977499" cy="1696129"/>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8" name="テキスト ボックス 87"/>
          <p:cNvSpPr txBox="1"/>
          <p:nvPr/>
        </p:nvSpPr>
        <p:spPr>
          <a:xfrm>
            <a:off x="188092" y="6206177"/>
            <a:ext cx="1298753" cy="261610"/>
          </a:xfrm>
          <a:prstGeom prst="rect">
            <a:avLst/>
          </a:prstGeom>
          <a:noFill/>
        </p:spPr>
        <p:txBody>
          <a:bodyPr wrap="none" rtlCol="0">
            <a:spAutoFit/>
          </a:bodyPr>
          <a:lstStyle/>
          <a:p>
            <a:r>
              <a:rPr lang="en-US" altLang="ja-JP" sz="1100" dirty="0" err="1"/>
              <a:t>openshift-multus</a:t>
            </a:r>
            <a:endParaRPr lang="ja-JP" altLang="en-US" sz="1100" dirty="0"/>
          </a:p>
        </p:txBody>
      </p:sp>
      <p:cxnSp>
        <p:nvCxnSpPr>
          <p:cNvPr id="15" name="直線コネクタ 14"/>
          <p:cNvCxnSpPr>
            <a:stCxn id="30" idx="0"/>
            <a:endCxn id="38" idx="2"/>
          </p:cNvCxnSpPr>
          <p:nvPr/>
        </p:nvCxnSpPr>
        <p:spPr>
          <a:xfrm flipH="1" flipV="1">
            <a:off x="1087056" y="1811966"/>
            <a:ext cx="1953279" cy="263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a:stCxn id="30" idx="0"/>
            <a:endCxn id="37" idx="2"/>
          </p:cNvCxnSpPr>
          <p:nvPr/>
        </p:nvCxnSpPr>
        <p:spPr>
          <a:xfrm flipH="1" flipV="1">
            <a:off x="3032047" y="1787728"/>
            <a:ext cx="8288" cy="288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a:stCxn id="30" idx="0"/>
            <a:endCxn id="32" idx="2"/>
          </p:cNvCxnSpPr>
          <p:nvPr/>
        </p:nvCxnSpPr>
        <p:spPr>
          <a:xfrm flipV="1">
            <a:off x="3040335" y="1838616"/>
            <a:ext cx="1952951" cy="237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直線コネクタ 93"/>
          <p:cNvCxnSpPr>
            <a:stCxn id="30" idx="0"/>
            <a:endCxn id="35" idx="2"/>
          </p:cNvCxnSpPr>
          <p:nvPr/>
        </p:nvCxnSpPr>
        <p:spPr>
          <a:xfrm flipV="1">
            <a:off x="3040335" y="1822955"/>
            <a:ext cx="3910540" cy="252797"/>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直線コネクタ 94"/>
          <p:cNvCxnSpPr>
            <a:stCxn id="30" idx="0"/>
            <a:endCxn id="36" idx="2"/>
          </p:cNvCxnSpPr>
          <p:nvPr/>
        </p:nvCxnSpPr>
        <p:spPr>
          <a:xfrm flipV="1">
            <a:off x="3040335" y="1870903"/>
            <a:ext cx="5982219" cy="204849"/>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直線コネクタ 95"/>
          <p:cNvCxnSpPr>
            <a:stCxn id="30" idx="0"/>
            <a:endCxn id="34" idx="2"/>
          </p:cNvCxnSpPr>
          <p:nvPr/>
        </p:nvCxnSpPr>
        <p:spPr>
          <a:xfrm flipV="1">
            <a:off x="3040335" y="1901418"/>
            <a:ext cx="7785173" cy="1743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直線コネクタ 96"/>
          <p:cNvCxnSpPr>
            <a:stCxn id="30" idx="2"/>
            <a:endCxn id="40" idx="3"/>
          </p:cNvCxnSpPr>
          <p:nvPr/>
        </p:nvCxnSpPr>
        <p:spPr>
          <a:xfrm flipH="1">
            <a:off x="1844429" y="2557779"/>
            <a:ext cx="1195906" cy="309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線コネクタ 97"/>
          <p:cNvCxnSpPr>
            <a:stCxn id="30" idx="2"/>
            <a:endCxn id="42" idx="0"/>
          </p:cNvCxnSpPr>
          <p:nvPr/>
        </p:nvCxnSpPr>
        <p:spPr>
          <a:xfrm>
            <a:off x="3040335" y="2557779"/>
            <a:ext cx="148603" cy="22244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直線コネクタ 98"/>
          <p:cNvCxnSpPr>
            <a:stCxn id="30" idx="2"/>
            <a:endCxn id="43" idx="0"/>
          </p:cNvCxnSpPr>
          <p:nvPr/>
        </p:nvCxnSpPr>
        <p:spPr>
          <a:xfrm>
            <a:off x="3040335" y="2557779"/>
            <a:ext cx="2013865" cy="27849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902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46" name="角丸四角形 45"/>
          <p:cNvSpPr/>
          <p:nvPr/>
        </p:nvSpPr>
        <p:spPr>
          <a:xfrm>
            <a:off x="10033696" y="1404676"/>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alertmanager-main-2</a:t>
            </a:r>
            <a:endParaRPr lang="ja-JP" altLang="en-US" sz="1200" dirty="0"/>
          </a:p>
        </p:txBody>
      </p:sp>
      <p:sp>
        <p:nvSpPr>
          <p:cNvPr id="47" name="角丸四角形 46"/>
          <p:cNvSpPr/>
          <p:nvPr/>
        </p:nvSpPr>
        <p:spPr>
          <a:xfrm>
            <a:off x="8049404" y="1413509"/>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alertmanager-main-1</a:t>
            </a:r>
            <a:endParaRPr lang="ja-JP" altLang="en-US" sz="1200" dirty="0"/>
          </a:p>
        </p:txBody>
      </p:sp>
      <p:sp>
        <p:nvSpPr>
          <p:cNvPr id="49" name="角丸四角形 48"/>
          <p:cNvSpPr/>
          <p:nvPr/>
        </p:nvSpPr>
        <p:spPr>
          <a:xfrm>
            <a:off x="2152640" y="1961188"/>
            <a:ext cx="1779054" cy="41584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cluster-monitoring-operator</a:t>
            </a:r>
            <a:endParaRPr lang="ja-JP" altLang="en-US" sz="1200" dirty="0"/>
          </a:p>
        </p:txBody>
      </p:sp>
      <p:sp>
        <p:nvSpPr>
          <p:cNvPr id="52" name="角丸四角形 51"/>
          <p:cNvSpPr/>
          <p:nvPr/>
        </p:nvSpPr>
        <p:spPr>
          <a:xfrm>
            <a:off x="6223614" y="5490905"/>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53" name="角丸四角形 52"/>
          <p:cNvSpPr/>
          <p:nvPr/>
        </p:nvSpPr>
        <p:spPr>
          <a:xfrm>
            <a:off x="8096293" y="4842799"/>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55" name="角丸四角形 54"/>
          <p:cNvSpPr/>
          <p:nvPr/>
        </p:nvSpPr>
        <p:spPr>
          <a:xfrm>
            <a:off x="4316287" y="5234051"/>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56" name="角丸四角形 55"/>
          <p:cNvSpPr/>
          <p:nvPr/>
        </p:nvSpPr>
        <p:spPr>
          <a:xfrm>
            <a:off x="2408508" y="4608343"/>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57" name="角丸四角形 56"/>
          <p:cNvSpPr/>
          <p:nvPr/>
        </p:nvSpPr>
        <p:spPr>
          <a:xfrm>
            <a:off x="553999" y="3283856"/>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65" name="角丸四角形 64"/>
          <p:cNvSpPr/>
          <p:nvPr/>
        </p:nvSpPr>
        <p:spPr>
          <a:xfrm>
            <a:off x="10078014" y="3318281"/>
            <a:ext cx="1560722"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prometheus-k8s-1</a:t>
            </a:r>
            <a:endParaRPr lang="ja-JP" altLang="en-US" sz="1200" dirty="0"/>
          </a:p>
        </p:txBody>
      </p:sp>
      <p:sp>
        <p:nvSpPr>
          <p:cNvPr id="72" name="角丸四角形 71"/>
          <p:cNvSpPr/>
          <p:nvPr/>
        </p:nvSpPr>
        <p:spPr>
          <a:xfrm>
            <a:off x="209872" y="1699640"/>
            <a:ext cx="1779054" cy="3057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prometheus</a:t>
            </a:r>
            <a:r>
              <a:rPr lang="en-US" altLang="ja-JP" sz="1200" dirty="0"/>
              <a:t>-operator</a:t>
            </a:r>
            <a:endParaRPr lang="ja-JP" altLang="en-US" sz="1200" dirty="0"/>
          </a:p>
        </p:txBody>
      </p:sp>
      <p:sp>
        <p:nvSpPr>
          <p:cNvPr id="77" name="角丸四角形 76"/>
          <p:cNvSpPr/>
          <p:nvPr/>
        </p:nvSpPr>
        <p:spPr>
          <a:xfrm>
            <a:off x="10164050" y="5694229"/>
            <a:ext cx="1370297" cy="26056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telemeter-client</a:t>
            </a:r>
            <a:endParaRPr lang="ja-JP" altLang="en-US" sz="1200" dirty="0"/>
          </a:p>
        </p:txBody>
      </p:sp>
      <p:sp>
        <p:nvSpPr>
          <p:cNvPr id="81" name="角丸四角形 80"/>
          <p:cNvSpPr/>
          <p:nvPr/>
        </p:nvSpPr>
        <p:spPr>
          <a:xfrm>
            <a:off x="9967796" y="5296102"/>
            <a:ext cx="1370297" cy="26056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thanos-querier</a:t>
            </a:r>
            <a:endParaRPr lang="ja-JP" altLang="en-US" sz="1200" dirty="0"/>
          </a:p>
        </p:txBody>
      </p:sp>
      <p:sp>
        <p:nvSpPr>
          <p:cNvPr id="82" name="角丸四角形 81"/>
          <p:cNvSpPr/>
          <p:nvPr/>
        </p:nvSpPr>
        <p:spPr>
          <a:xfrm>
            <a:off x="-26505" y="1318511"/>
            <a:ext cx="11977499" cy="4720781"/>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3" name="テキスト ボックス 82"/>
          <p:cNvSpPr txBox="1"/>
          <p:nvPr/>
        </p:nvSpPr>
        <p:spPr>
          <a:xfrm>
            <a:off x="333833" y="5628146"/>
            <a:ext cx="1548822" cy="261610"/>
          </a:xfrm>
          <a:prstGeom prst="rect">
            <a:avLst/>
          </a:prstGeom>
          <a:noFill/>
        </p:spPr>
        <p:txBody>
          <a:bodyPr wrap="none" rtlCol="0">
            <a:spAutoFit/>
          </a:bodyPr>
          <a:lstStyle/>
          <a:p>
            <a:r>
              <a:rPr lang="en-US" altLang="ja-JP" sz="1100" dirty="0" err="1" smtClean="0"/>
              <a:t>openshift</a:t>
            </a:r>
            <a:r>
              <a:rPr lang="en-US" altLang="ja-JP" sz="1100" dirty="0" smtClean="0"/>
              <a:t>-monitoring</a:t>
            </a:r>
            <a:endParaRPr lang="ja-JP" altLang="en-US" sz="1100" dirty="0"/>
          </a:p>
        </p:txBody>
      </p:sp>
      <p:cxnSp>
        <p:nvCxnSpPr>
          <p:cNvPr id="10" name="直線コネクタ 9"/>
          <p:cNvCxnSpPr>
            <a:stCxn id="50" idx="2"/>
            <a:endCxn id="62" idx="0"/>
          </p:cNvCxnSpPr>
          <p:nvPr/>
        </p:nvCxnSpPr>
        <p:spPr>
          <a:xfrm flipH="1">
            <a:off x="8901637" y="3052942"/>
            <a:ext cx="2250600" cy="3396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p:cNvCxnSpPr>
            <a:stCxn id="50" idx="2"/>
            <a:endCxn id="65" idx="0"/>
          </p:cNvCxnSpPr>
          <p:nvPr/>
        </p:nvCxnSpPr>
        <p:spPr>
          <a:xfrm flipH="1">
            <a:off x="10858375" y="3052942"/>
            <a:ext cx="293862" cy="265339"/>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直線コネクタ 84"/>
          <p:cNvCxnSpPr>
            <a:stCxn id="53" idx="0"/>
            <a:endCxn id="62" idx="2"/>
          </p:cNvCxnSpPr>
          <p:nvPr/>
        </p:nvCxnSpPr>
        <p:spPr>
          <a:xfrm flipV="1">
            <a:off x="8772325" y="3698360"/>
            <a:ext cx="129312" cy="1144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p:cNvCxnSpPr>
            <a:stCxn id="53" idx="0"/>
            <a:endCxn id="65" idx="2"/>
          </p:cNvCxnSpPr>
          <p:nvPr/>
        </p:nvCxnSpPr>
        <p:spPr>
          <a:xfrm flipV="1">
            <a:off x="8772325" y="3624028"/>
            <a:ext cx="2086050" cy="1218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直線コネクタ 87"/>
          <p:cNvCxnSpPr>
            <a:stCxn id="54" idx="0"/>
            <a:endCxn id="65" idx="2"/>
          </p:cNvCxnSpPr>
          <p:nvPr/>
        </p:nvCxnSpPr>
        <p:spPr>
          <a:xfrm flipH="1" flipV="1">
            <a:off x="10858375" y="3624028"/>
            <a:ext cx="172949" cy="1129772"/>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a:stCxn id="54" idx="0"/>
            <a:endCxn id="62" idx="2"/>
          </p:cNvCxnSpPr>
          <p:nvPr/>
        </p:nvCxnSpPr>
        <p:spPr>
          <a:xfrm flipH="1" flipV="1">
            <a:off x="8901637" y="3698360"/>
            <a:ext cx="2129687" cy="1055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a:stCxn id="57" idx="3"/>
            <a:endCxn id="62" idx="2"/>
          </p:cNvCxnSpPr>
          <p:nvPr/>
        </p:nvCxnSpPr>
        <p:spPr>
          <a:xfrm>
            <a:off x="1906063" y="3436730"/>
            <a:ext cx="6995574" cy="261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直線コネクタ 93"/>
          <p:cNvCxnSpPr>
            <a:stCxn id="57" idx="3"/>
            <a:endCxn id="65" idx="2"/>
          </p:cNvCxnSpPr>
          <p:nvPr/>
        </p:nvCxnSpPr>
        <p:spPr>
          <a:xfrm>
            <a:off x="1906063" y="3436730"/>
            <a:ext cx="8952312" cy="1872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直線コネクタ 94"/>
          <p:cNvCxnSpPr>
            <a:stCxn id="56" idx="0"/>
            <a:endCxn id="62" idx="2"/>
          </p:cNvCxnSpPr>
          <p:nvPr/>
        </p:nvCxnSpPr>
        <p:spPr>
          <a:xfrm flipV="1">
            <a:off x="3084540" y="3698360"/>
            <a:ext cx="5817097" cy="909983"/>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直線コネクタ 95"/>
          <p:cNvCxnSpPr>
            <a:stCxn id="56" idx="0"/>
            <a:endCxn id="65" idx="2"/>
          </p:cNvCxnSpPr>
          <p:nvPr/>
        </p:nvCxnSpPr>
        <p:spPr>
          <a:xfrm flipV="1">
            <a:off x="3084540" y="3624028"/>
            <a:ext cx="7773835" cy="984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線コネクタ 99"/>
          <p:cNvCxnSpPr>
            <a:stCxn id="55" idx="0"/>
            <a:endCxn id="65" idx="2"/>
          </p:cNvCxnSpPr>
          <p:nvPr/>
        </p:nvCxnSpPr>
        <p:spPr>
          <a:xfrm flipV="1">
            <a:off x="4992319" y="3624028"/>
            <a:ext cx="5866056" cy="16100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線コネクタ 102"/>
          <p:cNvCxnSpPr>
            <a:stCxn id="55" idx="0"/>
            <a:endCxn id="62" idx="2"/>
          </p:cNvCxnSpPr>
          <p:nvPr/>
        </p:nvCxnSpPr>
        <p:spPr>
          <a:xfrm flipV="1">
            <a:off x="4992319" y="3698360"/>
            <a:ext cx="3909318" cy="15356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直線コネクタ 105"/>
          <p:cNvCxnSpPr>
            <a:stCxn id="52" idx="0"/>
            <a:endCxn id="65" idx="2"/>
          </p:cNvCxnSpPr>
          <p:nvPr/>
        </p:nvCxnSpPr>
        <p:spPr>
          <a:xfrm flipV="1">
            <a:off x="6899646" y="3624028"/>
            <a:ext cx="3958729" cy="1866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直線コネクタ 108"/>
          <p:cNvCxnSpPr>
            <a:stCxn id="52" idx="0"/>
            <a:endCxn id="62" idx="2"/>
          </p:cNvCxnSpPr>
          <p:nvPr/>
        </p:nvCxnSpPr>
        <p:spPr>
          <a:xfrm flipV="1">
            <a:off x="6899646" y="3698360"/>
            <a:ext cx="2001991" cy="17925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直線コネクタ 111"/>
          <p:cNvCxnSpPr>
            <a:stCxn id="46" idx="2"/>
            <a:endCxn id="62" idx="0"/>
          </p:cNvCxnSpPr>
          <p:nvPr/>
        </p:nvCxnSpPr>
        <p:spPr>
          <a:xfrm flipH="1">
            <a:off x="8901637" y="1710423"/>
            <a:ext cx="2010934" cy="1682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直線コネクタ 114"/>
          <p:cNvCxnSpPr>
            <a:stCxn id="46" idx="2"/>
            <a:endCxn id="65" idx="0"/>
          </p:cNvCxnSpPr>
          <p:nvPr/>
        </p:nvCxnSpPr>
        <p:spPr>
          <a:xfrm flipH="1">
            <a:off x="10858375" y="1710423"/>
            <a:ext cx="54196" cy="1607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直線コネクタ 117"/>
          <p:cNvCxnSpPr>
            <a:stCxn id="48" idx="2"/>
            <a:endCxn id="62" idx="0"/>
          </p:cNvCxnSpPr>
          <p:nvPr/>
        </p:nvCxnSpPr>
        <p:spPr>
          <a:xfrm flipH="1">
            <a:off x="8901637" y="2100414"/>
            <a:ext cx="2214774" cy="1292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線コネクタ 120"/>
          <p:cNvCxnSpPr>
            <a:stCxn id="48" idx="2"/>
            <a:endCxn id="65" idx="0"/>
          </p:cNvCxnSpPr>
          <p:nvPr/>
        </p:nvCxnSpPr>
        <p:spPr>
          <a:xfrm flipH="1">
            <a:off x="10858375" y="2100414"/>
            <a:ext cx="258036" cy="12178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p:cNvCxnSpPr>
            <a:stCxn id="47" idx="2"/>
            <a:endCxn id="62" idx="0"/>
          </p:cNvCxnSpPr>
          <p:nvPr/>
        </p:nvCxnSpPr>
        <p:spPr>
          <a:xfrm flipH="1">
            <a:off x="8901637" y="1719256"/>
            <a:ext cx="26642" cy="1673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直線コネクタ 127"/>
          <p:cNvCxnSpPr>
            <a:stCxn id="47" idx="2"/>
            <a:endCxn id="65" idx="0"/>
          </p:cNvCxnSpPr>
          <p:nvPr/>
        </p:nvCxnSpPr>
        <p:spPr>
          <a:xfrm>
            <a:off x="8928279" y="1719256"/>
            <a:ext cx="1930096" cy="15990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直線コネクタ 130"/>
          <p:cNvCxnSpPr>
            <a:stCxn id="51" idx="2"/>
            <a:endCxn id="62" idx="0"/>
          </p:cNvCxnSpPr>
          <p:nvPr/>
        </p:nvCxnSpPr>
        <p:spPr>
          <a:xfrm flipH="1">
            <a:off x="8901637" y="2559897"/>
            <a:ext cx="2228454" cy="8327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直線コネクタ 133"/>
          <p:cNvCxnSpPr>
            <a:stCxn id="51" idx="2"/>
            <a:endCxn id="65" idx="0"/>
          </p:cNvCxnSpPr>
          <p:nvPr/>
        </p:nvCxnSpPr>
        <p:spPr>
          <a:xfrm flipH="1">
            <a:off x="10858375" y="2559897"/>
            <a:ext cx="271716" cy="758384"/>
          </a:xfrm>
          <a:prstGeom prst="line">
            <a:avLst/>
          </a:prstGeom>
        </p:spPr>
        <p:style>
          <a:lnRef idx="1">
            <a:schemeClr val="accent1"/>
          </a:lnRef>
          <a:fillRef idx="0">
            <a:schemeClr val="accent1"/>
          </a:fillRef>
          <a:effectRef idx="0">
            <a:schemeClr val="accent1"/>
          </a:effectRef>
          <a:fontRef idx="minor">
            <a:schemeClr val="tx1"/>
          </a:fontRef>
        </p:style>
      </p:cxnSp>
      <p:sp>
        <p:nvSpPr>
          <p:cNvPr id="60" name="角丸四角形 59"/>
          <p:cNvSpPr/>
          <p:nvPr/>
        </p:nvSpPr>
        <p:spPr>
          <a:xfrm>
            <a:off x="8126183" y="5475360"/>
            <a:ext cx="1352064" cy="4752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prometheus</a:t>
            </a:r>
            <a:r>
              <a:rPr lang="en-US" altLang="ja-JP" sz="1200" dirty="0"/>
              <a:t>-adapter</a:t>
            </a:r>
            <a:endParaRPr lang="ja-JP" altLang="en-US" sz="1200" dirty="0"/>
          </a:p>
        </p:txBody>
      </p:sp>
      <p:sp>
        <p:nvSpPr>
          <p:cNvPr id="59" name="角丸四角形 58"/>
          <p:cNvSpPr/>
          <p:nvPr/>
        </p:nvSpPr>
        <p:spPr>
          <a:xfrm>
            <a:off x="6265072" y="1947230"/>
            <a:ext cx="1352064" cy="4752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prometheus</a:t>
            </a:r>
            <a:r>
              <a:rPr lang="en-US" altLang="ja-JP" sz="1200" dirty="0"/>
              <a:t>-adapter</a:t>
            </a:r>
            <a:endParaRPr lang="ja-JP" altLang="en-US" sz="1200" dirty="0"/>
          </a:p>
        </p:txBody>
      </p:sp>
      <p:cxnSp>
        <p:nvCxnSpPr>
          <p:cNvPr id="140" name="直線コネクタ 139"/>
          <p:cNvCxnSpPr>
            <a:stCxn id="58" idx="0"/>
            <a:endCxn id="62" idx="3"/>
          </p:cNvCxnSpPr>
          <p:nvPr/>
        </p:nvCxnSpPr>
        <p:spPr>
          <a:xfrm flipH="1" flipV="1">
            <a:off x="9681998" y="3545487"/>
            <a:ext cx="1138269" cy="489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直線コネクタ 142"/>
          <p:cNvCxnSpPr>
            <a:stCxn id="58" idx="0"/>
            <a:endCxn id="65" idx="2"/>
          </p:cNvCxnSpPr>
          <p:nvPr/>
        </p:nvCxnSpPr>
        <p:spPr>
          <a:xfrm flipV="1">
            <a:off x="10820267" y="3624028"/>
            <a:ext cx="38108" cy="4104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直線コネクタ 157"/>
          <p:cNvCxnSpPr>
            <a:stCxn id="80" idx="0"/>
            <a:endCxn id="65" idx="2"/>
          </p:cNvCxnSpPr>
          <p:nvPr/>
        </p:nvCxnSpPr>
        <p:spPr>
          <a:xfrm flipV="1">
            <a:off x="8940489" y="3624028"/>
            <a:ext cx="1917886" cy="788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直線コネクタ 161"/>
          <p:cNvCxnSpPr>
            <a:stCxn id="81" idx="0"/>
            <a:endCxn id="65" idx="2"/>
          </p:cNvCxnSpPr>
          <p:nvPr/>
        </p:nvCxnSpPr>
        <p:spPr>
          <a:xfrm flipV="1">
            <a:off x="10652945" y="3624028"/>
            <a:ext cx="205430" cy="1672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直線コネクタ 164"/>
          <p:cNvCxnSpPr>
            <a:stCxn id="80" idx="0"/>
            <a:endCxn id="62" idx="2"/>
          </p:cNvCxnSpPr>
          <p:nvPr/>
        </p:nvCxnSpPr>
        <p:spPr>
          <a:xfrm flipH="1" flipV="1">
            <a:off x="8901637" y="3698360"/>
            <a:ext cx="38852" cy="7139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直線コネクタ 167"/>
          <p:cNvCxnSpPr>
            <a:stCxn id="81" idx="0"/>
            <a:endCxn id="62" idx="2"/>
          </p:cNvCxnSpPr>
          <p:nvPr/>
        </p:nvCxnSpPr>
        <p:spPr>
          <a:xfrm flipH="1" flipV="1">
            <a:off x="8901637" y="3698360"/>
            <a:ext cx="1751308" cy="1597742"/>
          </a:xfrm>
          <a:prstGeom prst="line">
            <a:avLst/>
          </a:prstGeom>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10237536" y="1794667"/>
            <a:ext cx="175774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alertmanager-main-0</a:t>
            </a:r>
            <a:endParaRPr lang="ja-JP" altLang="en-US" sz="1200" dirty="0"/>
          </a:p>
        </p:txBody>
      </p:sp>
      <p:sp>
        <p:nvSpPr>
          <p:cNvPr id="50" name="角丸四角形 49"/>
          <p:cNvSpPr/>
          <p:nvPr/>
        </p:nvSpPr>
        <p:spPr>
          <a:xfrm>
            <a:off x="10667994" y="2747195"/>
            <a:ext cx="968486"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grafana</a:t>
            </a:r>
            <a:endParaRPr lang="ja-JP" altLang="en-US" sz="1200" dirty="0"/>
          </a:p>
        </p:txBody>
      </p:sp>
      <p:sp>
        <p:nvSpPr>
          <p:cNvPr id="62" name="角丸四角形 61"/>
          <p:cNvSpPr/>
          <p:nvPr/>
        </p:nvSpPr>
        <p:spPr>
          <a:xfrm>
            <a:off x="8121276" y="3392613"/>
            <a:ext cx="1560722"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prometheus-k8s-0</a:t>
            </a:r>
            <a:endParaRPr lang="ja-JP" altLang="en-US" sz="1200" dirty="0"/>
          </a:p>
        </p:txBody>
      </p:sp>
      <p:sp>
        <p:nvSpPr>
          <p:cNvPr id="54" name="角丸四角形 53"/>
          <p:cNvSpPr/>
          <p:nvPr/>
        </p:nvSpPr>
        <p:spPr>
          <a:xfrm>
            <a:off x="10355292" y="4753800"/>
            <a:ext cx="1352064"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node-exporter</a:t>
            </a:r>
            <a:endParaRPr lang="ja-JP" altLang="en-US" sz="1200" dirty="0"/>
          </a:p>
        </p:txBody>
      </p:sp>
      <p:sp>
        <p:nvSpPr>
          <p:cNvPr id="58" name="角丸四角形 57"/>
          <p:cNvSpPr/>
          <p:nvPr/>
        </p:nvSpPr>
        <p:spPr>
          <a:xfrm>
            <a:off x="9955072" y="4034491"/>
            <a:ext cx="1730389" cy="37535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openshift</a:t>
            </a:r>
            <a:r>
              <a:rPr lang="en-US" altLang="ja-JP" sz="1200" dirty="0"/>
              <a:t>-state-metrics</a:t>
            </a:r>
            <a:endParaRPr lang="ja-JP" altLang="en-US" sz="1200" dirty="0"/>
          </a:p>
        </p:txBody>
      </p:sp>
      <p:sp>
        <p:nvSpPr>
          <p:cNvPr id="51" name="角丸四角形 50"/>
          <p:cNvSpPr/>
          <p:nvPr/>
        </p:nvSpPr>
        <p:spPr>
          <a:xfrm>
            <a:off x="10264896" y="2254150"/>
            <a:ext cx="1730389" cy="30574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kube</a:t>
            </a:r>
            <a:r>
              <a:rPr lang="en-US" altLang="ja-JP" sz="1200" dirty="0"/>
              <a:t>-state-metrics</a:t>
            </a:r>
            <a:endParaRPr lang="ja-JP" altLang="en-US" sz="1200" dirty="0"/>
          </a:p>
        </p:txBody>
      </p:sp>
      <p:sp>
        <p:nvSpPr>
          <p:cNvPr id="80" name="角丸四角形 79"/>
          <p:cNvSpPr/>
          <p:nvPr/>
        </p:nvSpPr>
        <p:spPr>
          <a:xfrm>
            <a:off x="8255340" y="4412295"/>
            <a:ext cx="1370297" cy="26056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thanos-querier</a:t>
            </a:r>
            <a:endParaRPr lang="ja-JP" altLang="en-US" sz="1200" dirty="0"/>
          </a:p>
        </p:txBody>
      </p:sp>
    </p:spTree>
    <p:extLst>
      <p:ext uri="{BB962C8B-B14F-4D97-AF65-F5344CB8AC3E}">
        <p14:creationId xmlns:p14="http://schemas.microsoft.com/office/powerpoint/2010/main" val="2836543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前回（</a:t>
            </a:r>
            <a:r>
              <a:rPr lang="en-US" altLang="ja-JP" sz="3200" b="1" u="sng" dirty="0" smtClean="0"/>
              <a:t>2021/02</a:t>
            </a:r>
            <a:r>
              <a:rPr lang="ja-JP" altLang="en-US" sz="3200" b="1" u="sng" dirty="0" smtClean="0"/>
              <a:t>）との</a:t>
            </a:r>
            <a:r>
              <a:rPr lang="ja-JP" altLang="en-US" sz="3200" b="1" u="sng" dirty="0"/>
              <a:t>相違点</a:t>
            </a:r>
          </a:p>
        </p:txBody>
      </p:sp>
      <p:sp>
        <p:nvSpPr>
          <p:cNvPr id="4" name="テキスト ボックス 3"/>
          <p:cNvSpPr txBox="1"/>
          <p:nvPr/>
        </p:nvSpPr>
        <p:spPr>
          <a:xfrm>
            <a:off x="345687" y="1003610"/>
            <a:ext cx="11358633" cy="1938992"/>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smtClean="0"/>
              <a:t>シナリオの変更</a:t>
            </a:r>
            <a:endParaRPr lang="en-US" altLang="ja-JP" sz="2400" dirty="0" smtClean="0"/>
          </a:p>
          <a:p>
            <a:pPr marL="800100" lvl="1" indent="-342900">
              <a:buFont typeface="Wingdings" panose="05000000000000000000" pitchFamily="2" charset="2"/>
              <a:buChar char="Ø"/>
            </a:pPr>
            <a:r>
              <a:rPr lang="ja-JP" altLang="en-US" sz="2400" dirty="0" smtClean="0"/>
              <a:t>サービス</a:t>
            </a:r>
            <a:r>
              <a:rPr lang="en-US" altLang="ja-JP" sz="2400" dirty="0" smtClean="0"/>
              <a:t>A</a:t>
            </a:r>
            <a:r>
              <a:rPr lang="ja-JP" altLang="en-US" sz="2400" dirty="0" smtClean="0"/>
              <a:t>の</a:t>
            </a:r>
            <a:r>
              <a:rPr lang="en-US" altLang="ja-JP" sz="2400" dirty="0" smtClean="0"/>
              <a:t>Pod</a:t>
            </a:r>
            <a:r>
              <a:rPr lang="ja-JP" altLang="en-US" sz="2400" dirty="0" smtClean="0"/>
              <a:t>への</a:t>
            </a:r>
            <a:r>
              <a:rPr lang="en-US" altLang="ja-JP" sz="2400" dirty="0" smtClean="0"/>
              <a:t>CPU</a:t>
            </a:r>
            <a:r>
              <a:rPr lang="ja-JP" altLang="en-US" sz="2400" dirty="0" smtClean="0"/>
              <a:t>負荷 → </a:t>
            </a:r>
            <a:r>
              <a:rPr lang="en-US" altLang="ja-JP" sz="2400" dirty="0" smtClean="0"/>
              <a:t>Pod</a:t>
            </a:r>
            <a:r>
              <a:rPr lang="ja-JP" altLang="en-US" sz="2400" dirty="0" smtClean="0"/>
              <a:t>のホストであるノード</a:t>
            </a:r>
            <a:r>
              <a:rPr lang="en-US" altLang="ja-JP" sz="2400" dirty="0" smtClean="0"/>
              <a:t>A</a:t>
            </a:r>
            <a:r>
              <a:rPr lang="ja-JP" altLang="en-US" sz="2400" dirty="0" smtClean="0"/>
              <a:t>に</a:t>
            </a:r>
            <a:r>
              <a:rPr lang="en-US" altLang="ja-JP" sz="2400" dirty="0" smtClean="0"/>
              <a:t>CPU</a:t>
            </a:r>
            <a:r>
              <a:rPr lang="ja-JP" altLang="en-US" sz="2400" dirty="0" smtClean="0"/>
              <a:t>負荷が伝播 </a:t>
            </a:r>
            <a:r>
              <a:rPr lang="en-US" altLang="ja-JP" sz="2400" dirty="0" smtClean="0"/>
              <a:t>-&gt; </a:t>
            </a:r>
            <a:r>
              <a:rPr lang="ja-JP" altLang="en-US" sz="2400" dirty="0" smtClean="0"/>
              <a:t>同じノードにある異なるサービス</a:t>
            </a:r>
            <a:r>
              <a:rPr lang="en-US" altLang="ja-JP" sz="2400" dirty="0" smtClean="0"/>
              <a:t>B</a:t>
            </a:r>
            <a:r>
              <a:rPr lang="ja-JP" altLang="en-US" sz="2400" dirty="0" smtClean="0"/>
              <a:t>の</a:t>
            </a:r>
            <a:r>
              <a:rPr lang="en-US" altLang="ja-JP" sz="2400" dirty="0" smtClean="0"/>
              <a:t>Pod</a:t>
            </a:r>
            <a:r>
              <a:rPr lang="ja-JP" altLang="en-US" sz="2400" dirty="0" smtClean="0"/>
              <a:t>に負荷が伝播</a:t>
            </a:r>
          </a:p>
          <a:p>
            <a:pPr marL="342900" indent="-342900">
              <a:buFont typeface="Arial" panose="020B0604020202020204" pitchFamily="34" charset="0"/>
              <a:buChar char="•"/>
            </a:pPr>
            <a:endParaRPr lang="en-US" altLang="ja-JP" sz="2400" dirty="0" smtClean="0"/>
          </a:p>
          <a:p>
            <a:pPr marL="342900" indent="-342900">
              <a:buFont typeface="Arial" panose="020B0604020202020204" pitchFamily="34" charset="0"/>
              <a:buChar char="•"/>
            </a:pPr>
            <a:r>
              <a:rPr lang="ja-JP" altLang="en-US" sz="2400" dirty="0" smtClean="0"/>
              <a:t>メトリクス</a:t>
            </a:r>
            <a:r>
              <a:rPr lang="ja-JP" altLang="en-US" sz="2400" dirty="0"/>
              <a:t>データ</a:t>
            </a:r>
            <a:r>
              <a:rPr lang="ja-JP" altLang="en-US" sz="2400" dirty="0" smtClean="0"/>
              <a:t>の</a:t>
            </a:r>
            <a:r>
              <a:rPr lang="ja-JP" altLang="en-US" sz="2400" dirty="0"/>
              <a:t>粒度</a:t>
            </a:r>
            <a:r>
              <a:rPr lang="ja-JP" altLang="en-US" sz="2400" dirty="0" smtClean="0"/>
              <a:t>を変更。（</a:t>
            </a:r>
            <a:r>
              <a:rPr lang="en-US" altLang="ja-JP" sz="2400" dirty="0" smtClean="0"/>
              <a:t>1</a:t>
            </a:r>
            <a:r>
              <a:rPr lang="ja-JP" altLang="en-US" sz="2400" dirty="0" smtClean="0"/>
              <a:t>秒間隔）</a:t>
            </a:r>
            <a:endParaRPr lang="en-US" altLang="ja-JP" sz="2400" dirty="0" smtClean="0"/>
          </a:p>
        </p:txBody>
      </p:sp>
    </p:spTree>
    <p:extLst>
      <p:ext uri="{BB962C8B-B14F-4D97-AF65-F5344CB8AC3E}">
        <p14:creationId xmlns:p14="http://schemas.microsoft.com/office/powerpoint/2010/main" val="3051572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30" name="角丸四角形 29"/>
          <p:cNvSpPr/>
          <p:nvPr/>
        </p:nvSpPr>
        <p:spPr>
          <a:xfrm>
            <a:off x="255680" y="1396341"/>
            <a:ext cx="1597433" cy="2539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network-operator</a:t>
            </a:r>
            <a:endParaRPr kumimoji="1" lang="ja-JP" altLang="en-US" sz="1200" dirty="0"/>
          </a:p>
        </p:txBody>
      </p:sp>
      <p:sp>
        <p:nvSpPr>
          <p:cNvPr id="31" name="角丸四角形 30"/>
          <p:cNvSpPr/>
          <p:nvPr/>
        </p:nvSpPr>
        <p:spPr>
          <a:xfrm>
            <a:off x="110044" y="1337704"/>
            <a:ext cx="1923197" cy="70571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2" name="テキスト ボックス 31"/>
          <p:cNvSpPr txBox="1"/>
          <p:nvPr/>
        </p:nvSpPr>
        <p:spPr>
          <a:xfrm>
            <a:off x="166511" y="1720709"/>
            <a:ext cx="1988045" cy="261610"/>
          </a:xfrm>
          <a:prstGeom prst="rect">
            <a:avLst/>
          </a:prstGeom>
          <a:noFill/>
        </p:spPr>
        <p:txBody>
          <a:bodyPr wrap="none" rtlCol="0">
            <a:spAutoFit/>
          </a:bodyPr>
          <a:lstStyle/>
          <a:p>
            <a:r>
              <a:rPr lang="en-US" altLang="ja-JP" sz="1050" dirty="0" err="1"/>
              <a:t>openshift</a:t>
            </a:r>
            <a:r>
              <a:rPr lang="en-US" altLang="ja-JP" sz="1050" dirty="0"/>
              <a:t>-network-operator</a:t>
            </a:r>
            <a:endParaRPr lang="ja-JP" altLang="en-US" sz="1050" dirty="0"/>
          </a:p>
        </p:txBody>
      </p:sp>
      <p:sp>
        <p:nvSpPr>
          <p:cNvPr id="33" name="角丸四角形 32"/>
          <p:cNvSpPr/>
          <p:nvPr/>
        </p:nvSpPr>
        <p:spPr>
          <a:xfrm>
            <a:off x="317202" y="2377204"/>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34" name="角丸四角形 33"/>
          <p:cNvSpPr/>
          <p:nvPr/>
        </p:nvSpPr>
        <p:spPr>
          <a:xfrm>
            <a:off x="2324174" y="2389743"/>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35" name="角丸四角形 34"/>
          <p:cNvSpPr/>
          <p:nvPr/>
        </p:nvSpPr>
        <p:spPr>
          <a:xfrm>
            <a:off x="74123" y="2187557"/>
            <a:ext cx="5882855" cy="74145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6" name="テキスト ボックス 35"/>
          <p:cNvSpPr txBox="1"/>
          <p:nvPr/>
        </p:nvSpPr>
        <p:spPr>
          <a:xfrm>
            <a:off x="184731" y="2643620"/>
            <a:ext cx="1883849" cy="261610"/>
          </a:xfrm>
          <a:prstGeom prst="rect">
            <a:avLst/>
          </a:prstGeom>
          <a:noFill/>
        </p:spPr>
        <p:txBody>
          <a:bodyPr wrap="none" rtlCol="0">
            <a:spAutoFit/>
          </a:bodyPr>
          <a:lstStyle/>
          <a:p>
            <a:r>
              <a:rPr lang="en-US" altLang="ja-JP" sz="1100" dirty="0" err="1"/>
              <a:t>openshift-oauth-apiserver</a:t>
            </a:r>
            <a:endParaRPr lang="ja-JP" altLang="en-US" sz="1100" dirty="0"/>
          </a:p>
        </p:txBody>
      </p:sp>
      <p:sp>
        <p:nvSpPr>
          <p:cNvPr id="37" name="角丸四角形 36"/>
          <p:cNvSpPr/>
          <p:nvPr/>
        </p:nvSpPr>
        <p:spPr>
          <a:xfrm>
            <a:off x="4284512" y="2388171"/>
            <a:ext cx="1428091"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apiserver</a:t>
            </a:r>
            <a:endParaRPr kumimoji="1" lang="ja-JP" altLang="en-US" sz="1200" dirty="0"/>
          </a:p>
        </p:txBody>
      </p:sp>
      <p:sp>
        <p:nvSpPr>
          <p:cNvPr id="38" name="角丸四角形 37"/>
          <p:cNvSpPr/>
          <p:nvPr/>
        </p:nvSpPr>
        <p:spPr>
          <a:xfrm>
            <a:off x="2237279" y="3235894"/>
            <a:ext cx="1597433" cy="2539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catalog-operator</a:t>
            </a:r>
            <a:endParaRPr kumimoji="1" lang="ja-JP" altLang="en-US" sz="1200" dirty="0"/>
          </a:p>
        </p:txBody>
      </p:sp>
      <p:sp>
        <p:nvSpPr>
          <p:cNvPr id="39" name="角丸四角形 38"/>
          <p:cNvSpPr/>
          <p:nvPr/>
        </p:nvSpPr>
        <p:spPr>
          <a:xfrm>
            <a:off x="467941" y="3277505"/>
            <a:ext cx="1161239"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olm-operator</a:t>
            </a:r>
            <a:endParaRPr kumimoji="1" lang="ja-JP" altLang="en-US" sz="1200" dirty="0"/>
          </a:p>
        </p:txBody>
      </p:sp>
      <p:sp>
        <p:nvSpPr>
          <p:cNvPr id="40" name="角丸四角形 39"/>
          <p:cNvSpPr/>
          <p:nvPr/>
        </p:nvSpPr>
        <p:spPr>
          <a:xfrm>
            <a:off x="272925" y="3774973"/>
            <a:ext cx="1597433" cy="2539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packageserver</a:t>
            </a:r>
            <a:endParaRPr kumimoji="1" lang="ja-JP" altLang="en-US" sz="1200" dirty="0"/>
          </a:p>
        </p:txBody>
      </p:sp>
      <p:sp>
        <p:nvSpPr>
          <p:cNvPr id="42" name="角丸四角形 41"/>
          <p:cNvSpPr/>
          <p:nvPr/>
        </p:nvSpPr>
        <p:spPr>
          <a:xfrm>
            <a:off x="2240445" y="3760855"/>
            <a:ext cx="1597433" cy="253927"/>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packageserver</a:t>
            </a:r>
            <a:endParaRPr kumimoji="1" lang="ja-JP" altLang="en-US" sz="1200" dirty="0"/>
          </a:p>
        </p:txBody>
      </p:sp>
      <p:sp>
        <p:nvSpPr>
          <p:cNvPr id="43" name="角丸四角形 42"/>
          <p:cNvSpPr/>
          <p:nvPr/>
        </p:nvSpPr>
        <p:spPr>
          <a:xfrm>
            <a:off x="74123" y="3035216"/>
            <a:ext cx="3959164" cy="141982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4" name="テキスト ボックス 43"/>
          <p:cNvSpPr txBox="1"/>
          <p:nvPr/>
        </p:nvSpPr>
        <p:spPr>
          <a:xfrm>
            <a:off x="297341" y="5949034"/>
            <a:ext cx="1090363" cy="261610"/>
          </a:xfrm>
          <a:prstGeom prst="rect">
            <a:avLst/>
          </a:prstGeom>
          <a:noFill/>
        </p:spPr>
        <p:txBody>
          <a:bodyPr wrap="none" rtlCol="0">
            <a:spAutoFit/>
          </a:bodyPr>
          <a:lstStyle/>
          <a:p>
            <a:r>
              <a:rPr lang="en-US" altLang="ja-JP" sz="1100" dirty="0" err="1"/>
              <a:t>openshift-sdn</a:t>
            </a:r>
            <a:endParaRPr lang="ja-JP" altLang="en-US" sz="1100" dirty="0"/>
          </a:p>
        </p:txBody>
      </p:sp>
      <p:sp>
        <p:nvSpPr>
          <p:cNvPr id="45" name="角丸四角形 44"/>
          <p:cNvSpPr/>
          <p:nvPr/>
        </p:nvSpPr>
        <p:spPr>
          <a:xfrm>
            <a:off x="6055431" y="1456183"/>
            <a:ext cx="1901403" cy="23437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elasticsearch</a:t>
            </a:r>
            <a:r>
              <a:rPr lang="en-US" altLang="ja-JP" sz="1200" dirty="0"/>
              <a:t>-operator</a:t>
            </a:r>
            <a:endParaRPr kumimoji="1" lang="ja-JP" altLang="en-US" sz="1200" dirty="0"/>
          </a:p>
        </p:txBody>
      </p:sp>
      <p:sp>
        <p:nvSpPr>
          <p:cNvPr id="46" name="角丸四角形 45"/>
          <p:cNvSpPr/>
          <p:nvPr/>
        </p:nvSpPr>
        <p:spPr>
          <a:xfrm>
            <a:off x="5932501" y="1308458"/>
            <a:ext cx="2100498" cy="70571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7" name="テキスト ボックス 46"/>
          <p:cNvSpPr txBox="1"/>
          <p:nvPr/>
        </p:nvSpPr>
        <p:spPr>
          <a:xfrm>
            <a:off x="5874777" y="1740630"/>
            <a:ext cx="1988045" cy="261610"/>
          </a:xfrm>
          <a:prstGeom prst="rect">
            <a:avLst/>
          </a:prstGeom>
          <a:noFill/>
        </p:spPr>
        <p:txBody>
          <a:bodyPr wrap="none" rtlCol="0">
            <a:spAutoFit/>
          </a:bodyPr>
          <a:lstStyle/>
          <a:p>
            <a:r>
              <a:rPr lang="en-US" altLang="ja-JP" sz="1100" dirty="0" err="1"/>
              <a:t>openshift</a:t>
            </a:r>
            <a:r>
              <a:rPr lang="en-US" altLang="ja-JP" sz="1100" dirty="0"/>
              <a:t>-operators-</a:t>
            </a:r>
            <a:r>
              <a:rPr lang="en-US" altLang="ja-JP" sz="1100" dirty="0" err="1"/>
              <a:t>redhat</a:t>
            </a:r>
            <a:endParaRPr lang="ja-JP" altLang="en-US" sz="1100" dirty="0"/>
          </a:p>
        </p:txBody>
      </p:sp>
      <p:sp>
        <p:nvSpPr>
          <p:cNvPr id="48" name="角丸四角形 47"/>
          <p:cNvSpPr/>
          <p:nvPr/>
        </p:nvSpPr>
        <p:spPr>
          <a:xfrm>
            <a:off x="741556" y="4687209"/>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49" name="角丸四角形 48"/>
          <p:cNvSpPr/>
          <p:nvPr/>
        </p:nvSpPr>
        <p:spPr>
          <a:xfrm>
            <a:off x="2671569" y="4708968"/>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50" name="角丸四角形 49"/>
          <p:cNvSpPr/>
          <p:nvPr/>
        </p:nvSpPr>
        <p:spPr>
          <a:xfrm>
            <a:off x="4649305" y="4696650"/>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51" name="角丸四角形 50"/>
          <p:cNvSpPr/>
          <p:nvPr/>
        </p:nvSpPr>
        <p:spPr>
          <a:xfrm>
            <a:off x="6606257" y="4708968"/>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52" name="角丸四角形 51"/>
          <p:cNvSpPr/>
          <p:nvPr/>
        </p:nvSpPr>
        <p:spPr>
          <a:xfrm>
            <a:off x="8580434" y="4687208"/>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53" name="角丸四角形 52"/>
          <p:cNvSpPr/>
          <p:nvPr/>
        </p:nvSpPr>
        <p:spPr>
          <a:xfrm>
            <a:off x="10505220" y="4687207"/>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ovs</a:t>
            </a:r>
            <a:endParaRPr kumimoji="1" lang="ja-JP" altLang="en-US" sz="1200" dirty="0"/>
          </a:p>
        </p:txBody>
      </p:sp>
      <p:sp>
        <p:nvSpPr>
          <p:cNvPr id="54" name="角丸四角形 53"/>
          <p:cNvSpPr/>
          <p:nvPr/>
        </p:nvSpPr>
        <p:spPr>
          <a:xfrm>
            <a:off x="360590" y="5126009"/>
            <a:ext cx="1449892"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sdn</a:t>
            </a:r>
            <a:r>
              <a:rPr lang="en-US" altLang="ja-JP" sz="1200" dirty="0"/>
              <a:t>-controller</a:t>
            </a:r>
            <a:endParaRPr kumimoji="1" lang="ja-JP" altLang="en-US" sz="1200" dirty="0"/>
          </a:p>
        </p:txBody>
      </p:sp>
      <p:sp>
        <p:nvSpPr>
          <p:cNvPr id="55" name="角丸四角形 54"/>
          <p:cNvSpPr/>
          <p:nvPr/>
        </p:nvSpPr>
        <p:spPr>
          <a:xfrm>
            <a:off x="2311050" y="5126009"/>
            <a:ext cx="1449892"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sdn</a:t>
            </a:r>
            <a:r>
              <a:rPr lang="en-US" altLang="ja-JP" sz="1200" dirty="0"/>
              <a:t>-controller</a:t>
            </a:r>
            <a:endParaRPr kumimoji="1" lang="ja-JP" altLang="en-US" sz="1200" dirty="0"/>
          </a:p>
        </p:txBody>
      </p:sp>
      <p:sp>
        <p:nvSpPr>
          <p:cNvPr id="56" name="角丸四角形 55"/>
          <p:cNvSpPr/>
          <p:nvPr/>
        </p:nvSpPr>
        <p:spPr>
          <a:xfrm>
            <a:off x="4284512" y="5118864"/>
            <a:ext cx="1449892"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a:t>sdn</a:t>
            </a:r>
            <a:r>
              <a:rPr lang="en-US" altLang="ja-JP" sz="1200" dirty="0"/>
              <a:t>-controller</a:t>
            </a:r>
            <a:endParaRPr kumimoji="1" lang="ja-JP" altLang="en-US" sz="1200" dirty="0"/>
          </a:p>
        </p:txBody>
      </p:sp>
      <p:sp>
        <p:nvSpPr>
          <p:cNvPr id="58" name="角丸四角形 57"/>
          <p:cNvSpPr/>
          <p:nvPr/>
        </p:nvSpPr>
        <p:spPr>
          <a:xfrm>
            <a:off x="735249" y="5564809"/>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59" name="角丸四角形 58"/>
          <p:cNvSpPr/>
          <p:nvPr/>
        </p:nvSpPr>
        <p:spPr>
          <a:xfrm>
            <a:off x="2670015" y="5558909"/>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60" name="角丸四角形 59"/>
          <p:cNvSpPr/>
          <p:nvPr/>
        </p:nvSpPr>
        <p:spPr>
          <a:xfrm>
            <a:off x="4665478" y="5561654"/>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62" name="角丸四角形 61"/>
          <p:cNvSpPr/>
          <p:nvPr/>
        </p:nvSpPr>
        <p:spPr>
          <a:xfrm>
            <a:off x="10503988" y="5560068"/>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65" name="角丸四角形 64"/>
          <p:cNvSpPr/>
          <p:nvPr/>
        </p:nvSpPr>
        <p:spPr>
          <a:xfrm>
            <a:off x="6606257" y="5558909"/>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66" name="角丸四角形 65"/>
          <p:cNvSpPr/>
          <p:nvPr/>
        </p:nvSpPr>
        <p:spPr>
          <a:xfrm>
            <a:off x="8554426" y="5558908"/>
            <a:ext cx="687960" cy="265349"/>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sdn</a:t>
            </a:r>
            <a:endParaRPr kumimoji="1" lang="ja-JP" altLang="en-US" sz="1200" dirty="0"/>
          </a:p>
        </p:txBody>
      </p:sp>
      <p:sp>
        <p:nvSpPr>
          <p:cNvPr id="72" name="角丸四角形 71"/>
          <p:cNvSpPr/>
          <p:nvPr/>
        </p:nvSpPr>
        <p:spPr>
          <a:xfrm>
            <a:off x="72567" y="4512168"/>
            <a:ext cx="11570084" cy="1739776"/>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7" name="テキスト ボックス 76"/>
          <p:cNvSpPr txBox="1"/>
          <p:nvPr/>
        </p:nvSpPr>
        <p:spPr>
          <a:xfrm>
            <a:off x="286820" y="4194739"/>
            <a:ext cx="2621230" cy="261610"/>
          </a:xfrm>
          <a:prstGeom prst="rect">
            <a:avLst/>
          </a:prstGeom>
          <a:noFill/>
        </p:spPr>
        <p:txBody>
          <a:bodyPr wrap="none" rtlCol="0">
            <a:spAutoFit/>
          </a:bodyPr>
          <a:lstStyle/>
          <a:p>
            <a:r>
              <a:rPr lang="en-US" altLang="ja-JP" sz="1100" dirty="0" err="1"/>
              <a:t>openshift</a:t>
            </a:r>
            <a:r>
              <a:rPr lang="en-US" altLang="ja-JP" sz="1100" dirty="0"/>
              <a:t>-operator-lifecycle-manager</a:t>
            </a:r>
            <a:endParaRPr lang="ja-JP" altLang="en-US" sz="1100" dirty="0"/>
          </a:p>
        </p:txBody>
      </p:sp>
    </p:spTree>
    <p:extLst>
      <p:ext uri="{BB962C8B-B14F-4D97-AF65-F5344CB8AC3E}">
        <p14:creationId xmlns:p14="http://schemas.microsoft.com/office/powerpoint/2010/main" val="3502661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417" y="901542"/>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136154"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0890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041489"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994911" y="900279"/>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88092" y="925361"/>
            <a:ext cx="1840568" cy="369332"/>
          </a:xfrm>
          <a:prstGeom prst="rect">
            <a:avLst/>
          </a:prstGeom>
          <a:noFill/>
        </p:spPr>
        <p:txBody>
          <a:bodyPr wrap="none" rtlCol="0">
            <a:spAutoFit/>
          </a:bodyPr>
          <a:lstStyle/>
          <a:p>
            <a:r>
              <a:rPr lang="en-US" altLang="ja-JP" dirty="0"/>
              <a:t>c</a:t>
            </a:r>
            <a:r>
              <a:rPr kumimoji="1" lang="en-US" altLang="ja-JP" dirty="0" smtClean="0"/>
              <a:t>ontrol-plane-1</a:t>
            </a:r>
            <a:endParaRPr kumimoji="1" lang="ja-JP" altLang="en-US" dirty="0"/>
          </a:p>
        </p:txBody>
      </p:sp>
      <p:sp>
        <p:nvSpPr>
          <p:cNvPr id="11" name="テキスト ボックス 10"/>
          <p:cNvSpPr txBox="1"/>
          <p:nvPr/>
        </p:nvSpPr>
        <p:spPr>
          <a:xfrm>
            <a:off x="10398596" y="914099"/>
            <a:ext cx="901209" cy="369332"/>
          </a:xfrm>
          <a:prstGeom prst="rect">
            <a:avLst/>
          </a:prstGeom>
          <a:noFill/>
        </p:spPr>
        <p:txBody>
          <a:bodyPr wrap="none" rtlCol="0">
            <a:spAutoFit/>
          </a:bodyPr>
          <a:lstStyle/>
          <a:p>
            <a:r>
              <a:rPr lang="en-US" altLang="ja-JP" dirty="0"/>
              <a:t>i</a:t>
            </a:r>
            <a:r>
              <a:rPr kumimoji="1" lang="en-US" altLang="ja-JP" dirty="0" smtClean="0"/>
              <a:t>nfra-1</a:t>
            </a:r>
            <a:endParaRPr kumimoji="1" lang="ja-JP" altLang="en-US" dirty="0"/>
          </a:p>
        </p:txBody>
      </p:sp>
      <p:cxnSp>
        <p:nvCxnSpPr>
          <p:cNvPr id="41" name="直線コネクタ 40"/>
          <p:cNvCxnSpPr/>
          <p:nvPr/>
        </p:nvCxnSpPr>
        <p:spPr>
          <a:xfrm flipH="1" flipV="1">
            <a:off x="7086872" y="236801"/>
            <a:ext cx="18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4" name="グループ化 63"/>
          <p:cNvGrpSpPr/>
          <p:nvPr/>
        </p:nvGrpSpPr>
        <p:grpSpPr>
          <a:xfrm>
            <a:off x="3779936" y="445839"/>
            <a:ext cx="1300742" cy="276999"/>
            <a:chOff x="4067591" y="62629"/>
            <a:chExt cx="1552050" cy="300244"/>
          </a:xfrm>
        </p:grpSpPr>
        <p:sp>
          <p:nvSpPr>
            <p:cNvPr id="61" name="角丸四角形 60"/>
            <p:cNvSpPr/>
            <p:nvPr/>
          </p:nvSpPr>
          <p:spPr>
            <a:xfrm>
              <a:off x="4067591" y="79705"/>
              <a:ext cx="264435" cy="26609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3" name="テキスト ボックス 62"/>
            <p:cNvSpPr txBox="1"/>
            <p:nvPr/>
          </p:nvSpPr>
          <p:spPr>
            <a:xfrm>
              <a:off x="4320529" y="62629"/>
              <a:ext cx="1299112" cy="300244"/>
            </a:xfrm>
            <a:prstGeom prst="rect">
              <a:avLst/>
            </a:prstGeom>
            <a:noFill/>
          </p:spPr>
          <p:txBody>
            <a:bodyPr wrap="none" rtlCol="0">
              <a:spAutoFit/>
            </a:bodyPr>
            <a:lstStyle/>
            <a:p>
              <a:r>
                <a:rPr lang="en-US" altLang="ja-JP" sz="1200" dirty="0" smtClean="0"/>
                <a:t>: </a:t>
              </a:r>
              <a:r>
                <a:rPr kumimoji="1" lang="en-US" altLang="ja-JP" sz="1200" dirty="0" smtClean="0"/>
                <a:t>namespace</a:t>
              </a:r>
              <a:endParaRPr kumimoji="1" lang="ja-JP" altLang="en-US" sz="1200" dirty="0"/>
            </a:p>
          </p:txBody>
        </p:sp>
      </p:grpSp>
      <p:grpSp>
        <p:nvGrpSpPr>
          <p:cNvPr id="69" name="グループ化 68"/>
          <p:cNvGrpSpPr/>
          <p:nvPr/>
        </p:nvGrpSpPr>
        <p:grpSpPr>
          <a:xfrm>
            <a:off x="3779936" y="98303"/>
            <a:ext cx="861120" cy="276999"/>
            <a:chOff x="1447348" y="150417"/>
            <a:chExt cx="861120" cy="276999"/>
          </a:xfrm>
        </p:grpSpPr>
        <p:sp>
          <p:nvSpPr>
            <p:cNvPr id="67" name="テキスト ボックス 66"/>
            <p:cNvSpPr txBox="1"/>
            <p:nvPr/>
          </p:nvSpPr>
          <p:spPr>
            <a:xfrm>
              <a:off x="1658931" y="150417"/>
              <a:ext cx="649537" cy="276999"/>
            </a:xfrm>
            <a:prstGeom prst="rect">
              <a:avLst/>
            </a:prstGeom>
            <a:noFill/>
          </p:spPr>
          <p:txBody>
            <a:bodyPr wrap="none" rtlCol="0">
              <a:spAutoFit/>
            </a:bodyPr>
            <a:lstStyle/>
            <a:p>
              <a:r>
                <a:rPr lang="en-US" altLang="ja-JP" sz="1200" dirty="0" smtClean="0"/>
                <a:t>: </a:t>
              </a:r>
              <a:r>
                <a:rPr kumimoji="1" lang="en-US" altLang="ja-JP" sz="1200" dirty="0" smtClean="0"/>
                <a:t>Node</a:t>
              </a:r>
              <a:endParaRPr kumimoji="1" lang="ja-JP" altLang="en-US" sz="1200" dirty="0"/>
            </a:p>
          </p:txBody>
        </p:sp>
        <p:sp>
          <p:nvSpPr>
            <p:cNvPr id="68" name="正方形/長方形 67"/>
            <p:cNvSpPr/>
            <p:nvPr/>
          </p:nvSpPr>
          <p:spPr>
            <a:xfrm>
              <a:off x="1447348" y="150417"/>
              <a:ext cx="221217" cy="245495"/>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p:cNvGrpSpPr/>
          <p:nvPr/>
        </p:nvGrpSpPr>
        <p:grpSpPr>
          <a:xfrm>
            <a:off x="5163574" y="98302"/>
            <a:ext cx="1873647" cy="276999"/>
            <a:chOff x="5922296" y="218494"/>
            <a:chExt cx="1873647" cy="276999"/>
          </a:xfrm>
        </p:grpSpPr>
        <p:sp>
          <p:nvSpPr>
            <p:cNvPr id="70" name="角丸四角形 69"/>
            <p:cNvSpPr/>
            <p:nvPr/>
          </p:nvSpPr>
          <p:spPr>
            <a:xfrm>
              <a:off x="5922296" y="259387"/>
              <a:ext cx="248990" cy="1952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dirty="0"/>
            </a:p>
          </p:txBody>
        </p:sp>
        <p:sp>
          <p:nvSpPr>
            <p:cNvPr id="71" name="テキスト ボックス 70"/>
            <p:cNvSpPr txBox="1"/>
            <p:nvPr/>
          </p:nvSpPr>
          <p:spPr>
            <a:xfrm>
              <a:off x="6181398" y="218494"/>
              <a:ext cx="1614545" cy="276999"/>
            </a:xfrm>
            <a:prstGeom prst="rect">
              <a:avLst/>
            </a:prstGeom>
            <a:noFill/>
          </p:spPr>
          <p:txBody>
            <a:bodyPr wrap="none" rtlCol="0">
              <a:spAutoFit/>
            </a:bodyPr>
            <a:lstStyle/>
            <a:p>
              <a:r>
                <a:rPr lang="en-US" altLang="ja-JP" sz="1200" dirty="0" smtClean="0"/>
                <a:t>: </a:t>
              </a:r>
              <a:r>
                <a:rPr kumimoji="1" lang="en-US" altLang="ja-JP" sz="1200" dirty="0" smtClean="0"/>
                <a:t>pod</a:t>
              </a:r>
              <a:r>
                <a:rPr kumimoji="1" lang="ja-JP" altLang="en-US" sz="1200" dirty="0" smtClean="0"/>
                <a:t>（乱数部分略）</a:t>
              </a:r>
              <a:endParaRPr kumimoji="1" lang="ja-JP" altLang="en-US" sz="1200" dirty="0"/>
            </a:p>
          </p:txBody>
        </p:sp>
      </p:grpSp>
      <p:grpSp>
        <p:nvGrpSpPr>
          <p:cNvPr id="76" name="グループ化 75"/>
          <p:cNvGrpSpPr/>
          <p:nvPr/>
        </p:nvGrpSpPr>
        <p:grpSpPr>
          <a:xfrm>
            <a:off x="5163574" y="453779"/>
            <a:ext cx="3003764" cy="276999"/>
            <a:chOff x="6897189" y="201093"/>
            <a:chExt cx="3003764" cy="276999"/>
          </a:xfrm>
        </p:grpSpPr>
        <p:sp>
          <p:nvSpPr>
            <p:cNvPr id="73" name="正方形/長方形 72"/>
            <p:cNvSpPr/>
            <p:nvPr/>
          </p:nvSpPr>
          <p:spPr>
            <a:xfrm>
              <a:off x="6897189" y="217905"/>
              <a:ext cx="248990" cy="236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74"/>
            <p:cNvSpPr txBox="1"/>
            <p:nvPr/>
          </p:nvSpPr>
          <p:spPr>
            <a:xfrm>
              <a:off x="7156291" y="201093"/>
              <a:ext cx="2744662" cy="276999"/>
            </a:xfrm>
            <a:prstGeom prst="rect">
              <a:avLst/>
            </a:prstGeom>
            <a:noFill/>
          </p:spPr>
          <p:txBody>
            <a:bodyPr wrap="none" rtlCol="0">
              <a:spAutoFit/>
            </a:bodyPr>
            <a:lstStyle/>
            <a:p>
              <a:r>
                <a:rPr lang="en-US" altLang="ja-JP" sz="1200" dirty="0" smtClean="0"/>
                <a:t>: </a:t>
              </a:r>
              <a:r>
                <a:rPr lang="ja-JP" altLang="en-US" sz="1200" dirty="0" smtClean="0"/>
                <a:t>根本原因（</a:t>
              </a:r>
              <a:r>
                <a:rPr lang="en-US" altLang="ja-JP" sz="1200" dirty="0" smtClean="0"/>
                <a:t>CPU</a:t>
              </a:r>
              <a:r>
                <a:rPr lang="ja-JP" altLang="en-US" sz="1200" dirty="0" smtClean="0"/>
                <a:t>に高負荷を与える）</a:t>
              </a:r>
              <a:endParaRPr kumimoji="1" lang="ja-JP" altLang="en-US" sz="1200" dirty="0"/>
            </a:p>
          </p:txBody>
        </p:sp>
      </p:grpSp>
      <p:sp>
        <p:nvSpPr>
          <p:cNvPr id="79" name="テキスト ボックス 78"/>
          <p:cNvSpPr txBox="1"/>
          <p:nvPr/>
        </p:nvSpPr>
        <p:spPr>
          <a:xfrm>
            <a:off x="7316523" y="87271"/>
            <a:ext cx="886781" cy="276999"/>
          </a:xfrm>
          <a:prstGeom prst="rect">
            <a:avLst/>
          </a:prstGeom>
          <a:noFill/>
        </p:spPr>
        <p:txBody>
          <a:bodyPr wrap="none" rtlCol="0">
            <a:spAutoFit/>
          </a:bodyPr>
          <a:lstStyle/>
          <a:p>
            <a:r>
              <a:rPr lang="en-US" altLang="ja-JP" sz="1200" dirty="0" smtClean="0"/>
              <a:t>: </a:t>
            </a:r>
            <a:r>
              <a:rPr lang="ja-JP" altLang="en-US" sz="1200" dirty="0" smtClean="0"/>
              <a:t>依存関係</a:t>
            </a:r>
            <a:endParaRPr kumimoji="1" lang="ja-JP" altLang="en-US" sz="1200" dirty="0"/>
          </a:p>
        </p:txBody>
      </p:sp>
      <p:sp>
        <p:nvSpPr>
          <p:cNvPr id="78" name="テキスト ボックス 77"/>
          <p:cNvSpPr txBox="1"/>
          <p:nvPr/>
        </p:nvSpPr>
        <p:spPr>
          <a:xfrm>
            <a:off x="2127586" y="908396"/>
            <a:ext cx="1840568" cy="369332"/>
          </a:xfrm>
          <a:prstGeom prst="rect">
            <a:avLst/>
          </a:prstGeom>
          <a:noFill/>
        </p:spPr>
        <p:txBody>
          <a:bodyPr wrap="none" rtlCol="0">
            <a:spAutoFit/>
          </a:bodyPr>
          <a:lstStyle/>
          <a:p>
            <a:r>
              <a:rPr lang="en-US" altLang="ja-JP" dirty="0" smtClean="0"/>
              <a:t>c</a:t>
            </a:r>
            <a:r>
              <a:rPr kumimoji="1" lang="en-US" altLang="ja-JP" dirty="0" smtClean="0"/>
              <a:t>ontrol-plane-2</a:t>
            </a:r>
            <a:endParaRPr kumimoji="1" lang="ja-JP" altLang="en-US" dirty="0"/>
          </a:p>
        </p:txBody>
      </p:sp>
      <p:sp>
        <p:nvSpPr>
          <p:cNvPr id="87" name="テキスト ボックス 86"/>
          <p:cNvSpPr txBox="1"/>
          <p:nvPr/>
        </p:nvSpPr>
        <p:spPr>
          <a:xfrm>
            <a:off x="4078088" y="908219"/>
            <a:ext cx="1840568" cy="369332"/>
          </a:xfrm>
          <a:prstGeom prst="rect">
            <a:avLst/>
          </a:prstGeom>
          <a:noFill/>
        </p:spPr>
        <p:txBody>
          <a:bodyPr wrap="none" rtlCol="0">
            <a:spAutoFit/>
          </a:bodyPr>
          <a:lstStyle/>
          <a:p>
            <a:r>
              <a:rPr lang="en-US" altLang="ja-JP" dirty="0" smtClean="0"/>
              <a:t>c</a:t>
            </a:r>
            <a:r>
              <a:rPr kumimoji="1" lang="en-US" altLang="ja-JP" dirty="0" smtClean="0"/>
              <a:t>ontrol-plane-3</a:t>
            </a:r>
            <a:endParaRPr kumimoji="1" lang="ja-JP" altLang="en-US" dirty="0"/>
          </a:p>
        </p:txBody>
      </p:sp>
      <p:sp>
        <p:nvSpPr>
          <p:cNvPr id="89" name="テキスト ボックス 88"/>
          <p:cNvSpPr txBox="1"/>
          <p:nvPr/>
        </p:nvSpPr>
        <p:spPr>
          <a:xfrm>
            <a:off x="6277489" y="907560"/>
            <a:ext cx="1340432" cy="369332"/>
          </a:xfrm>
          <a:prstGeom prst="rect">
            <a:avLst/>
          </a:prstGeom>
          <a:noFill/>
        </p:spPr>
        <p:txBody>
          <a:bodyPr wrap="none" rtlCol="0">
            <a:spAutoFit/>
          </a:bodyPr>
          <a:lstStyle/>
          <a:p>
            <a:r>
              <a:rPr lang="en-US" altLang="ja-JP" dirty="0" smtClean="0"/>
              <a:t>compute</a:t>
            </a:r>
            <a:r>
              <a:rPr kumimoji="1" lang="en-US" altLang="ja-JP" dirty="0" smtClean="0"/>
              <a:t>-1</a:t>
            </a:r>
            <a:endParaRPr kumimoji="1" lang="ja-JP" altLang="en-US" dirty="0"/>
          </a:p>
        </p:txBody>
      </p:sp>
      <p:sp>
        <p:nvSpPr>
          <p:cNvPr id="90" name="正方形/長方形 89"/>
          <p:cNvSpPr/>
          <p:nvPr/>
        </p:nvSpPr>
        <p:spPr>
          <a:xfrm>
            <a:off x="9943080" y="890097"/>
            <a:ext cx="1812242" cy="5755736"/>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8230816" y="907560"/>
            <a:ext cx="1340432" cy="369332"/>
          </a:xfrm>
          <a:prstGeom prst="rect">
            <a:avLst/>
          </a:prstGeom>
          <a:noFill/>
        </p:spPr>
        <p:txBody>
          <a:bodyPr wrap="none" rtlCol="0">
            <a:spAutoFit/>
          </a:bodyPr>
          <a:lstStyle/>
          <a:p>
            <a:r>
              <a:rPr lang="en-US" altLang="ja-JP" dirty="0" smtClean="0"/>
              <a:t>compute</a:t>
            </a:r>
            <a:r>
              <a:rPr kumimoji="1" lang="en-US" altLang="ja-JP" dirty="0" smtClean="0"/>
              <a:t>-2</a:t>
            </a:r>
            <a:endParaRPr kumimoji="1" lang="ja-JP" altLang="en-US" dirty="0"/>
          </a:p>
        </p:txBody>
      </p:sp>
      <p:sp>
        <p:nvSpPr>
          <p:cNvPr id="29"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u="sng" dirty="0" smtClean="0"/>
              <a:t>全体図</a:t>
            </a:r>
            <a:endParaRPr lang="en-US" altLang="ja-JP" sz="2800" b="1" u="sng" dirty="0" smtClean="0"/>
          </a:p>
          <a:p>
            <a:r>
              <a:rPr lang="en-US" altLang="ja-JP" sz="1400" b="1" dirty="0" smtClean="0"/>
              <a:t>all_pod_before.txt</a:t>
            </a:r>
            <a:r>
              <a:rPr lang="ja-JP" altLang="en-US" sz="1400" b="1" dirty="0" smtClean="0"/>
              <a:t>参照　</a:t>
            </a:r>
            <a:r>
              <a:rPr lang="en-US" altLang="ja-JP" sz="1400" b="1" dirty="0" smtClean="0"/>
              <a:t>running</a:t>
            </a:r>
            <a:r>
              <a:rPr lang="ja-JP" altLang="en-US" sz="1400" b="1" dirty="0" smtClean="0"/>
              <a:t>状態のみ</a:t>
            </a:r>
            <a:endParaRPr lang="ja-JP" altLang="en-US" sz="1600" b="1" dirty="0"/>
          </a:p>
        </p:txBody>
      </p:sp>
      <p:sp>
        <p:nvSpPr>
          <p:cNvPr id="30" name="角丸四角形 29"/>
          <p:cNvSpPr/>
          <p:nvPr/>
        </p:nvSpPr>
        <p:spPr>
          <a:xfrm>
            <a:off x="2220946" y="1399804"/>
            <a:ext cx="1701726" cy="25814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service-ca-operator</a:t>
            </a:r>
            <a:endParaRPr kumimoji="1" lang="ja-JP" altLang="en-US" sz="1200" dirty="0"/>
          </a:p>
        </p:txBody>
      </p:sp>
      <p:sp>
        <p:nvSpPr>
          <p:cNvPr id="31" name="角丸四角形 30"/>
          <p:cNvSpPr/>
          <p:nvPr/>
        </p:nvSpPr>
        <p:spPr>
          <a:xfrm>
            <a:off x="589387" y="2355452"/>
            <a:ext cx="1008988" cy="25814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service-ca</a:t>
            </a:r>
            <a:endParaRPr kumimoji="1" lang="ja-JP" altLang="en-US" sz="1200" dirty="0"/>
          </a:p>
        </p:txBody>
      </p:sp>
      <p:sp>
        <p:nvSpPr>
          <p:cNvPr id="32" name="角丸四角形 31"/>
          <p:cNvSpPr/>
          <p:nvPr/>
        </p:nvSpPr>
        <p:spPr>
          <a:xfrm>
            <a:off x="2093807" y="1345385"/>
            <a:ext cx="1921124" cy="70571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2165687" y="1667308"/>
            <a:ext cx="1313180" cy="430887"/>
          </a:xfrm>
          <a:prstGeom prst="rect">
            <a:avLst/>
          </a:prstGeom>
          <a:noFill/>
        </p:spPr>
        <p:txBody>
          <a:bodyPr wrap="none" rtlCol="0">
            <a:spAutoFit/>
          </a:bodyPr>
          <a:lstStyle/>
          <a:p>
            <a:r>
              <a:rPr lang="en-US" altLang="ja-JP" sz="1100" dirty="0" err="1" smtClean="0"/>
              <a:t>openshift</a:t>
            </a:r>
            <a:r>
              <a:rPr lang="en-US" altLang="ja-JP" sz="1100" dirty="0" smtClean="0"/>
              <a:t>-service</a:t>
            </a:r>
          </a:p>
          <a:p>
            <a:r>
              <a:rPr lang="en-US" altLang="ja-JP" sz="1100" dirty="0" smtClean="0"/>
              <a:t>-</a:t>
            </a:r>
            <a:r>
              <a:rPr lang="en-US" altLang="ja-JP" sz="1100" dirty="0"/>
              <a:t>ca-operator </a:t>
            </a:r>
            <a:endParaRPr lang="ja-JP" altLang="en-US" sz="1100" dirty="0"/>
          </a:p>
        </p:txBody>
      </p:sp>
      <p:sp>
        <p:nvSpPr>
          <p:cNvPr id="34" name="角丸四角形 33"/>
          <p:cNvSpPr/>
          <p:nvPr/>
        </p:nvSpPr>
        <p:spPr>
          <a:xfrm>
            <a:off x="130918" y="2287651"/>
            <a:ext cx="1921124" cy="596915"/>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6" name="テキスト ボックス 35"/>
          <p:cNvSpPr txBox="1"/>
          <p:nvPr/>
        </p:nvSpPr>
        <p:spPr>
          <a:xfrm>
            <a:off x="146905" y="2622956"/>
            <a:ext cx="1631336" cy="261610"/>
          </a:xfrm>
          <a:prstGeom prst="rect">
            <a:avLst/>
          </a:prstGeom>
          <a:noFill/>
        </p:spPr>
        <p:txBody>
          <a:bodyPr wrap="square" rtlCol="0">
            <a:spAutoFit/>
          </a:bodyPr>
          <a:lstStyle/>
          <a:p>
            <a:r>
              <a:rPr lang="en-US" altLang="ja-JP" sz="1100" dirty="0" err="1" smtClean="0"/>
              <a:t>openshift</a:t>
            </a:r>
            <a:r>
              <a:rPr lang="en-US" altLang="ja-JP" sz="1100" dirty="0" smtClean="0"/>
              <a:t>-service-ca </a:t>
            </a:r>
            <a:endParaRPr lang="ja-JP" altLang="en-US" sz="1100" dirty="0"/>
          </a:p>
        </p:txBody>
      </p:sp>
      <p:sp>
        <p:nvSpPr>
          <p:cNvPr id="37" name="角丸四角形 36"/>
          <p:cNvSpPr/>
          <p:nvPr/>
        </p:nvSpPr>
        <p:spPr>
          <a:xfrm>
            <a:off x="6349792" y="2412699"/>
            <a:ext cx="876473"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cart</a:t>
            </a:r>
            <a:endParaRPr kumimoji="1" lang="ja-JP" altLang="en-US" sz="1200" dirty="0"/>
          </a:p>
        </p:txBody>
      </p:sp>
      <p:sp>
        <p:nvSpPr>
          <p:cNvPr id="38" name="角丸四角形 37"/>
          <p:cNvSpPr/>
          <p:nvPr/>
        </p:nvSpPr>
        <p:spPr>
          <a:xfrm>
            <a:off x="6484006" y="1620312"/>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catalogue</a:t>
            </a:r>
            <a:endParaRPr kumimoji="1" lang="ja-JP" altLang="en-US" sz="1200" dirty="0"/>
          </a:p>
        </p:txBody>
      </p:sp>
      <p:sp>
        <p:nvSpPr>
          <p:cNvPr id="39" name="角丸四角形 38"/>
          <p:cNvSpPr/>
          <p:nvPr/>
        </p:nvSpPr>
        <p:spPr>
          <a:xfrm>
            <a:off x="6161976" y="4839760"/>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dispatch</a:t>
            </a:r>
            <a:endParaRPr kumimoji="1" lang="ja-JP" altLang="en-US" sz="1200" dirty="0"/>
          </a:p>
        </p:txBody>
      </p:sp>
      <p:sp>
        <p:nvSpPr>
          <p:cNvPr id="42" name="角丸四角形 41"/>
          <p:cNvSpPr/>
          <p:nvPr/>
        </p:nvSpPr>
        <p:spPr>
          <a:xfrm>
            <a:off x="10039808" y="5595125"/>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mysql</a:t>
            </a:r>
            <a:endParaRPr kumimoji="1" lang="ja-JP" altLang="en-US" sz="1200" dirty="0"/>
          </a:p>
        </p:txBody>
      </p:sp>
      <p:sp>
        <p:nvSpPr>
          <p:cNvPr id="43" name="角丸四角形 42"/>
          <p:cNvSpPr/>
          <p:nvPr/>
        </p:nvSpPr>
        <p:spPr>
          <a:xfrm>
            <a:off x="6490692" y="3606182"/>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payment</a:t>
            </a:r>
            <a:endParaRPr kumimoji="1" lang="ja-JP" altLang="en-US" sz="1200" dirty="0"/>
          </a:p>
        </p:txBody>
      </p:sp>
      <p:sp>
        <p:nvSpPr>
          <p:cNvPr id="44" name="角丸四角形 43"/>
          <p:cNvSpPr/>
          <p:nvPr/>
        </p:nvSpPr>
        <p:spPr>
          <a:xfrm>
            <a:off x="6342522" y="4246297"/>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rabitmq</a:t>
            </a:r>
            <a:endParaRPr kumimoji="1" lang="ja-JP" altLang="en-US" sz="1200" dirty="0"/>
          </a:p>
        </p:txBody>
      </p:sp>
      <p:sp>
        <p:nvSpPr>
          <p:cNvPr id="45" name="角丸四角形 44"/>
          <p:cNvSpPr/>
          <p:nvPr/>
        </p:nvSpPr>
        <p:spPr>
          <a:xfrm>
            <a:off x="6369885" y="5732951"/>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ratings</a:t>
            </a:r>
            <a:endParaRPr kumimoji="1" lang="ja-JP" altLang="en-US" sz="1200" dirty="0"/>
          </a:p>
        </p:txBody>
      </p:sp>
      <p:sp>
        <p:nvSpPr>
          <p:cNvPr id="46" name="角丸四角形 45"/>
          <p:cNvSpPr/>
          <p:nvPr/>
        </p:nvSpPr>
        <p:spPr>
          <a:xfrm>
            <a:off x="8560584" y="3993406"/>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a:t>r</a:t>
            </a:r>
            <a:r>
              <a:rPr lang="en-US" altLang="ja-JP" sz="1200" dirty="0" smtClean="0"/>
              <a:t>edis-0</a:t>
            </a:r>
            <a:endParaRPr kumimoji="1" lang="ja-JP" altLang="en-US" sz="1200" dirty="0"/>
          </a:p>
        </p:txBody>
      </p:sp>
      <p:sp>
        <p:nvSpPr>
          <p:cNvPr id="47" name="角丸四角形 46"/>
          <p:cNvSpPr/>
          <p:nvPr/>
        </p:nvSpPr>
        <p:spPr>
          <a:xfrm>
            <a:off x="6549796" y="5364303"/>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shipping</a:t>
            </a:r>
            <a:endParaRPr kumimoji="1" lang="ja-JP" altLang="en-US" sz="1200" dirty="0"/>
          </a:p>
        </p:txBody>
      </p:sp>
      <p:sp>
        <p:nvSpPr>
          <p:cNvPr id="48" name="角丸四角形 47"/>
          <p:cNvSpPr/>
          <p:nvPr/>
        </p:nvSpPr>
        <p:spPr>
          <a:xfrm>
            <a:off x="6341033" y="3079570"/>
            <a:ext cx="73915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user</a:t>
            </a:r>
            <a:endParaRPr kumimoji="1" lang="ja-JP" altLang="en-US" sz="1200" dirty="0"/>
          </a:p>
        </p:txBody>
      </p:sp>
      <p:sp>
        <p:nvSpPr>
          <p:cNvPr id="49" name="角丸四角形 48"/>
          <p:cNvSpPr/>
          <p:nvPr/>
        </p:nvSpPr>
        <p:spPr>
          <a:xfrm>
            <a:off x="8424657" y="1601258"/>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smtClean="0"/>
              <a:t>web</a:t>
            </a:r>
            <a:endParaRPr kumimoji="1" lang="ja-JP" altLang="en-US" sz="1200" dirty="0"/>
          </a:p>
        </p:txBody>
      </p:sp>
      <p:cxnSp>
        <p:nvCxnSpPr>
          <p:cNvPr id="50" name="直線コネクタ 49"/>
          <p:cNvCxnSpPr>
            <a:stCxn id="47" idx="3"/>
            <a:endCxn id="42" idx="1"/>
          </p:cNvCxnSpPr>
          <p:nvPr/>
        </p:nvCxnSpPr>
        <p:spPr>
          <a:xfrm>
            <a:off x="7524645" y="5471718"/>
            <a:ext cx="2515163" cy="230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47" idx="0"/>
            <a:endCxn id="49" idx="2"/>
          </p:cNvCxnSpPr>
          <p:nvPr/>
        </p:nvCxnSpPr>
        <p:spPr>
          <a:xfrm flipV="1">
            <a:off x="7037221" y="1816088"/>
            <a:ext cx="1874861" cy="35482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p:cNvCxnSpPr>
            <a:stCxn id="43" idx="2"/>
            <a:endCxn id="44" idx="0"/>
          </p:cNvCxnSpPr>
          <p:nvPr/>
        </p:nvCxnSpPr>
        <p:spPr>
          <a:xfrm flipH="1">
            <a:off x="6829947" y="3821012"/>
            <a:ext cx="148170" cy="42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4" idx="2"/>
            <a:endCxn id="39" idx="0"/>
          </p:cNvCxnSpPr>
          <p:nvPr/>
        </p:nvCxnSpPr>
        <p:spPr>
          <a:xfrm flipH="1">
            <a:off x="6649401" y="4461127"/>
            <a:ext cx="180546" cy="378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49" idx="1"/>
            <a:endCxn id="38" idx="3"/>
          </p:cNvCxnSpPr>
          <p:nvPr/>
        </p:nvCxnSpPr>
        <p:spPr>
          <a:xfrm flipH="1">
            <a:off x="7458855" y="1708673"/>
            <a:ext cx="965802" cy="19054"/>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コネクタ 55"/>
          <p:cNvCxnSpPr>
            <a:stCxn id="49" idx="2"/>
            <a:endCxn id="48" idx="0"/>
          </p:cNvCxnSpPr>
          <p:nvPr/>
        </p:nvCxnSpPr>
        <p:spPr>
          <a:xfrm flipH="1">
            <a:off x="6710613" y="1816088"/>
            <a:ext cx="2201469" cy="1263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49" idx="2"/>
            <a:endCxn id="43" idx="0"/>
          </p:cNvCxnSpPr>
          <p:nvPr/>
        </p:nvCxnSpPr>
        <p:spPr>
          <a:xfrm flipH="1">
            <a:off x="6978117" y="1816088"/>
            <a:ext cx="1933965" cy="1790094"/>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線コネクタ 57"/>
          <p:cNvCxnSpPr>
            <a:stCxn id="38" idx="2"/>
            <a:endCxn id="40" idx="0"/>
          </p:cNvCxnSpPr>
          <p:nvPr/>
        </p:nvCxnSpPr>
        <p:spPr>
          <a:xfrm>
            <a:off x="6971431" y="1835142"/>
            <a:ext cx="1940651" cy="123487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46" idx="0"/>
            <a:endCxn id="48" idx="2"/>
          </p:cNvCxnSpPr>
          <p:nvPr/>
        </p:nvCxnSpPr>
        <p:spPr>
          <a:xfrm flipH="1" flipV="1">
            <a:off x="6710613" y="3294400"/>
            <a:ext cx="2337396" cy="699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a:stCxn id="37" idx="2"/>
            <a:endCxn id="46" idx="0"/>
          </p:cNvCxnSpPr>
          <p:nvPr/>
        </p:nvCxnSpPr>
        <p:spPr>
          <a:xfrm>
            <a:off x="6788029" y="2627529"/>
            <a:ext cx="2259980" cy="136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線コネクタ 61"/>
          <p:cNvCxnSpPr>
            <a:stCxn id="42" idx="1"/>
            <a:endCxn id="45" idx="3"/>
          </p:cNvCxnSpPr>
          <p:nvPr/>
        </p:nvCxnSpPr>
        <p:spPr>
          <a:xfrm flipH="1">
            <a:off x="7344734" y="5702540"/>
            <a:ext cx="2695074" cy="137826"/>
          </a:xfrm>
          <a:prstGeom prst="line">
            <a:avLst/>
          </a:prstGeom>
        </p:spPr>
        <p:style>
          <a:lnRef idx="1">
            <a:schemeClr val="accent1"/>
          </a:lnRef>
          <a:fillRef idx="0">
            <a:schemeClr val="accent1"/>
          </a:fillRef>
          <a:effectRef idx="0">
            <a:schemeClr val="accent1"/>
          </a:effectRef>
          <a:fontRef idx="minor">
            <a:schemeClr val="tx1"/>
          </a:fontRef>
        </p:style>
      </p:cxnSp>
      <p:sp>
        <p:nvSpPr>
          <p:cNvPr id="65" name="角丸四角形 64"/>
          <p:cNvSpPr/>
          <p:nvPr/>
        </p:nvSpPr>
        <p:spPr>
          <a:xfrm>
            <a:off x="5715660" y="1294693"/>
            <a:ext cx="6160389" cy="5071273"/>
          </a:xfrm>
          <a:prstGeom prst="roundRect">
            <a:avLst/>
          </a:prstGeom>
          <a:noFill/>
          <a:ln w="19050">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6" name="テキスト ボックス 65"/>
          <p:cNvSpPr txBox="1"/>
          <p:nvPr/>
        </p:nvSpPr>
        <p:spPr>
          <a:xfrm>
            <a:off x="6281981" y="6052691"/>
            <a:ext cx="899605" cy="261610"/>
          </a:xfrm>
          <a:prstGeom prst="rect">
            <a:avLst/>
          </a:prstGeom>
          <a:noFill/>
        </p:spPr>
        <p:txBody>
          <a:bodyPr wrap="none" rtlCol="0">
            <a:spAutoFit/>
          </a:bodyPr>
          <a:lstStyle/>
          <a:p>
            <a:r>
              <a:rPr lang="en-US" altLang="ja-JP" sz="1100" dirty="0"/>
              <a:t>r</a:t>
            </a:r>
            <a:r>
              <a:rPr lang="en-US" altLang="ja-JP" sz="1100" dirty="0" smtClean="0"/>
              <a:t>obot-shop</a:t>
            </a:r>
            <a:endParaRPr lang="ja-JP" altLang="en-US" sz="1100" dirty="0"/>
          </a:p>
        </p:txBody>
      </p:sp>
      <p:sp>
        <p:nvSpPr>
          <p:cNvPr id="40" name="角丸四角形 39"/>
          <p:cNvSpPr/>
          <p:nvPr/>
        </p:nvSpPr>
        <p:spPr>
          <a:xfrm>
            <a:off x="8424657" y="3070012"/>
            <a:ext cx="974849" cy="21483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1200" dirty="0" err="1" smtClean="0"/>
              <a:t>mongodb</a:t>
            </a:r>
            <a:endParaRPr kumimoji="1" lang="ja-JP" altLang="en-US" sz="1200" dirty="0"/>
          </a:p>
        </p:txBody>
      </p:sp>
      <p:sp>
        <p:nvSpPr>
          <p:cNvPr id="72" name="正方形/長方形 71"/>
          <p:cNvSpPr/>
          <p:nvPr/>
        </p:nvSpPr>
        <p:spPr>
          <a:xfrm>
            <a:off x="6384622" y="1513158"/>
            <a:ext cx="1146297" cy="42913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2" name="直線コネクタ 171"/>
          <p:cNvCxnSpPr>
            <a:stCxn id="49" idx="1"/>
            <a:endCxn id="37" idx="0"/>
          </p:cNvCxnSpPr>
          <p:nvPr/>
        </p:nvCxnSpPr>
        <p:spPr>
          <a:xfrm flipH="1">
            <a:off x="6788029" y="1708673"/>
            <a:ext cx="1636628" cy="704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直線コネクタ 185"/>
          <p:cNvCxnSpPr>
            <a:stCxn id="40" idx="0"/>
            <a:endCxn id="48" idx="2"/>
          </p:cNvCxnSpPr>
          <p:nvPr/>
        </p:nvCxnSpPr>
        <p:spPr>
          <a:xfrm flipH="1">
            <a:off x="6710613" y="3070012"/>
            <a:ext cx="2201469" cy="2243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7215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416" y="172008"/>
            <a:ext cx="6553893" cy="729534"/>
          </a:xfrm>
        </p:spPr>
        <p:txBody>
          <a:bodyPr>
            <a:normAutofit fontScale="90000"/>
          </a:bodyPr>
          <a:lstStyle/>
          <a:p>
            <a:r>
              <a:rPr lang="ja-JP" altLang="en-US" sz="3200" b="1" u="sng" dirty="0" smtClean="0"/>
              <a:t>マイクロサービス（</a:t>
            </a:r>
            <a:r>
              <a:rPr kumimoji="1" lang="en-US" altLang="ja-JP" sz="3200" b="1" u="sng" dirty="0" smtClean="0"/>
              <a:t>Book-Info</a:t>
            </a:r>
            <a:r>
              <a:rPr kumimoji="1" lang="ja-JP" altLang="en-US" sz="3200" b="1" u="sng" dirty="0" smtClean="0"/>
              <a:t>）　構成</a:t>
            </a:r>
            <a:endParaRPr kumimoji="1" lang="ja-JP" altLang="en-US" sz="3200" b="1" u="sng" dirty="0"/>
          </a:p>
        </p:txBody>
      </p:sp>
      <p:sp>
        <p:nvSpPr>
          <p:cNvPr id="4" name="楕円 3"/>
          <p:cNvSpPr/>
          <p:nvPr/>
        </p:nvSpPr>
        <p:spPr>
          <a:xfrm>
            <a:off x="770313" y="3042457"/>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err="1" smtClean="0"/>
              <a:t>p</a:t>
            </a:r>
            <a:r>
              <a:rPr kumimoji="1" lang="en-US" altLang="ja-JP" dirty="0" err="1" smtClean="0"/>
              <a:t>roductpage</a:t>
            </a:r>
            <a:endParaRPr kumimoji="1" lang="ja-JP" altLang="en-US" dirty="0"/>
          </a:p>
        </p:txBody>
      </p:sp>
      <p:sp>
        <p:nvSpPr>
          <p:cNvPr id="5" name="楕円 4"/>
          <p:cNvSpPr/>
          <p:nvPr/>
        </p:nvSpPr>
        <p:spPr>
          <a:xfrm>
            <a:off x="4919749" y="2942704"/>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smtClean="0"/>
              <a:t>reviews(v2)</a:t>
            </a:r>
            <a:endParaRPr lang="ja-JP" altLang="en-US" dirty="0"/>
          </a:p>
        </p:txBody>
      </p:sp>
      <p:sp>
        <p:nvSpPr>
          <p:cNvPr id="6" name="楕円 5"/>
          <p:cNvSpPr/>
          <p:nvPr/>
        </p:nvSpPr>
        <p:spPr>
          <a:xfrm>
            <a:off x="4919749" y="1759360"/>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smtClean="0"/>
              <a:t>reviews(v1)</a:t>
            </a:r>
            <a:endParaRPr kumimoji="1" lang="ja-JP" altLang="en-US" dirty="0"/>
          </a:p>
        </p:txBody>
      </p:sp>
      <p:sp>
        <p:nvSpPr>
          <p:cNvPr id="7" name="楕円 6"/>
          <p:cNvSpPr/>
          <p:nvPr/>
        </p:nvSpPr>
        <p:spPr>
          <a:xfrm>
            <a:off x="4919749" y="4139737"/>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smtClean="0"/>
              <a:t>reviews(v3)</a:t>
            </a:r>
            <a:endParaRPr lang="ja-JP" altLang="en-US" dirty="0"/>
          </a:p>
        </p:txBody>
      </p:sp>
      <p:sp>
        <p:nvSpPr>
          <p:cNvPr id="8" name="楕円 7"/>
          <p:cNvSpPr/>
          <p:nvPr/>
        </p:nvSpPr>
        <p:spPr>
          <a:xfrm>
            <a:off x="9069185" y="3408217"/>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smtClean="0"/>
              <a:t>ratings</a:t>
            </a:r>
            <a:endParaRPr lang="ja-JP" altLang="en-US" dirty="0"/>
          </a:p>
        </p:txBody>
      </p:sp>
      <p:sp>
        <p:nvSpPr>
          <p:cNvPr id="9" name="楕円 8"/>
          <p:cNvSpPr/>
          <p:nvPr/>
        </p:nvSpPr>
        <p:spPr>
          <a:xfrm>
            <a:off x="4998720" y="5490228"/>
            <a:ext cx="2194560" cy="731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smtClean="0"/>
              <a:t>details</a:t>
            </a:r>
            <a:endParaRPr lang="ja-JP" altLang="en-US" dirty="0"/>
          </a:p>
        </p:txBody>
      </p:sp>
      <p:cxnSp>
        <p:nvCxnSpPr>
          <p:cNvPr id="10" name="直線矢印コネクタ 9"/>
          <p:cNvCxnSpPr>
            <a:stCxn id="4" idx="6"/>
            <a:endCxn id="6" idx="2"/>
          </p:cNvCxnSpPr>
          <p:nvPr/>
        </p:nvCxnSpPr>
        <p:spPr>
          <a:xfrm flipV="1">
            <a:off x="2964873" y="2125120"/>
            <a:ext cx="1954876" cy="1283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4" idx="6"/>
            <a:endCxn id="5" idx="2"/>
          </p:cNvCxnSpPr>
          <p:nvPr/>
        </p:nvCxnSpPr>
        <p:spPr>
          <a:xfrm flipV="1">
            <a:off x="2964873" y="3308464"/>
            <a:ext cx="1954876" cy="99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4" idx="6"/>
            <a:endCxn id="7" idx="2"/>
          </p:cNvCxnSpPr>
          <p:nvPr/>
        </p:nvCxnSpPr>
        <p:spPr>
          <a:xfrm>
            <a:off x="2964873" y="3408217"/>
            <a:ext cx="1954876" cy="1097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4" idx="6"/>
            <a:endCxn id="9" idx="2"/>
          </p:cNvCxnSpPr>
          <p:nvPr/>
        </p:nvCxnSpPr>
        <p:spPr>
          <a:xfrm>
            <a:off x="2964873" y="3408217"/>
            <a:ext cx="2033847" cy="2447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 idx="6"/>
            <a:endCxn id="8" idx="2"/>
          </p:cNvCxnSpPr>
          <p:nvPr/>
        </p:nvCxnSpPr>
        <p:spPr>
          <a:xfrm>
            <a:off x="7114309" y="3308464"/>
            <a:ext cx="1954876" cy="465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7" idx="6"/>
            <a:endCxn id="8" idx="2"/>
          </p:cNvCxnSpPr>
          <p:nvPr/>
        </p:nvCxnSpPr>
        <p:spPr>
          <a:xfrm flipV="1">
            <a:off x="7114309" y="3773977"/>
            <a:ext cx="1954876" cy="731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楕円 15"/>
          <p:cNvSpPr/>
          <p:nvPr/>
        </p:nvSpPr>
        <p:spPr>
          <a:xfrm>
            <a:off x="8914921" y="1574169"/>
            <a:ext cx="1100051" cy="40874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7" name="テキスト ボックス 16"/>
          <p:cNvSpPr txBox="1"/>
          <p:nvPr/>
        </p:nvSpPr>
        <p:spPr>
          <a:xfrm>
            <a:off x="10014972" y="1608329"/>
            <a:ext cx="1338828" cy="369332"/>
          </a:xfrm>
          <a:prstGeom prst="rect">
            <a:avLst/>
          </a:prstGeom>
          <a:noFill/>
        </p:spPr>
        <p:txBody>
          <a:bodyPr wrap="none" rtlCol="0">
            <a:spAutoFit/>
          </a:bodyPr>
          <a:lstStyle/>
          <a:p>
            <a:r>
              <a:rPr kumimoji="1" lang="ja-JP" altLang="en-US" dirty="0" smtClean="0"/>
              <a:t>：コンテナ</a:t>
            </a:r>
            <a:endParaRPr kumimoji="1" lang="ja-JP" altLang="en-US" dirty="0"/>
          </a:p>
        </p:txBody>
      </p:sp>
      <p:sp>
        <p:nvSpPr>
          <p:cNvPr id="58" name="角丸四角形 57"/>
          <p:cNvSpPr/>
          <p:nvPr/>
        </p:nvSpPr>
        <p:spPr>
          <a:xfrm>
            <a:off x="4746567" y="1574169"/>
            <a:ext cx="2446713" cy="3446718"/>
          </a:xfrm>
          <a:prstGeom prst="roundRect">
            <a:avLst/>
          </a:prstGeom>
          <a:noFill/>
          <a:ln w="28575">
            <a:prstDash val="sysDot"/>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9" name="テキスト ボックス 58"/>
          <p:cNvSpPr txBox="1"/>
          <p:nvPr/>
        </p:nvSpPr>
        <p:spPr>
          <a:xfrm>
            <a:off x="1134059" y="1530177"/>
            <a:ext cx="1467068" cy="400110"/>
          </a:xfrm>
          <a:prstGeom prst="rect">
            <a:avLst/>
          </a:prstGeom>
          <a:noFill/>
          <a:ln>
            <a:solidFill>
              <a:schemeClr val="tx1"/>
            </a:solidFill>
          </a:ln>
        </p:spPr>
        <p:txBody>
          <a:bodyPr wrap="none" rtlCol="0">
            <a:spAutoFit/>
          </a:bodyPr>
          <a:lstStyle/>
          <a:p>
            <a:r>
              <a:rPr kumimoji="1" lang="ja-JP" altLang="en-US" sz="2000" b="1" u="sng" dirty="0" smtClean="0"/>
              <a:t>リクエスト</a:t>
            </a:r>
            <a:endParaRPr kumimoji="1" lang="ja-JP" altLang="en-US" sz="2000" b="1" u="sng" dirty="0"/>
          </a:p>
        </p:txBody>
      </p:sp>
      <p:cxnSp>
        <p:nvCxnSpPr>
          <p:cNvPr id="60" name="直線矢印コネクタ 59"/>
          <p:cNvCxnSpPr>
            <a:stCxn id="59" idx="2"/>
            <a:endCxn id="4" idx="0"/>
          </p:cNvCxnSpPr>
          <p:nvPr/>
        </p:nvCxnSpPr>
        <p:spPr>
          <a:xfrm>
            <a:off x="1867593" y="1930287"/>
            <a:ext cx="0" cy="1112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5230" y="1302664"/>
            <a:ext cx="1254928" cy="1205608"/>
          </a:xfrm>
          <a:prstGeom prst="rect">
            <a:avLst/>
          </a:prstGeom>
        </p:spPr>
      </p:pic>
      <p:pic>
        <p:nvPicPr>
          <p:cNvPr id="65" name="図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0872" y="2750042"/>
            <a:ext cx="961731" cy="530455"/>
          </a:xfrm>
          <a:prstGeom prst="rect">
            <a:avLst/>
          </a:prstGeom>
        </p:spPr>
      </p:pic>
      <p:pic>
        <p:nvPicPr>
          <p:cNvPr id="66" name="図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3785" y="3855999"/>
            <a:ext cx="1563203" cy="597255"/>
          </a:xfrm>
          <a:prstGeom prst="rect">
            <a:avLst/>
          </a:prstGeom>
        </p:spPr>
      </p:pic>
      <p:pic>
        <p:nvPicPr>
          <p:cNvPr id="67" name="図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0422" y="6092647"/>
            <a:ext cx="881214" cy="303668"/>
          </a:xfrm>
          <a:prstGeom prst="rect">
            <a:avLst/>
          </a:prstGeom>
        </p:spPr>
      </p:pic>
    </p:spTree>
    <p:extLst>
      <p:ext uri="{BB962C8B-B14F-4D97-AF65-F5344CB8AC3E}">
        <p14:creationId xmlns:p14="http://schemas.microsoft.com/office/powerpoint/2010/main" val="737979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6553893" cy="729534"/>
          </a:xfrm>
          <a:prstGeom prst="rect">
            <a:avLst/>
          </a:prstGeom>
        </p:spPr>
        <p:txBody>
          <a:bodyP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a:t>全</a:t>
            </a:r>
            <a:r>
              <a:rPr lang="en-US" altLang="ja-JP" sz="3200" b="1" u="sng" dirty="0" smtClean="0"/>
              <a:t>Pod</a:t>
            </a:r>
            <a:r>
              <a:rPr lang="ja-JP" altLang="en-US" sz="3200" b="1" u="sng" dirty="0" smtClean="0"/>
              <a:t>とノード依存関係</a:t>
            </a:r>
            <a:endParaRPr lang="ja-JP" altLang="en-US" sz="3200" b="1" u="sng" dirty="0"/>
          </a:p>
        </p:txBody>
      </p:sp>
      <p:sp>
        <p:nvSpPr>
          <p:cNvPr id="5" name="テキスト ボックス 4"/>
          <p:cNvSpPr txBox="1"/>
          <p:nvPr/>
        </p:nvSpPr>
        <p:spPr>
          <a:xfrm>
            <a:off x="345687" y="1003610"/>
            <a:ext cx="8233344" cy="1938992"/>
          </a:xfrm>
          <a:prstGeom prst="rect">
            <a:avLst/>
          </a:prstGeom>
          <a:noFill/>
        </p:spPr>
        <p:txBody>
          <a:bodyPr wrap="none" rtlCol="0">
            <a:spAutoFit/>
          </a:bodyPr>
          <a:lstStyle/>
          <a:p>
            <a:r>
              <a:rPr lang="ja-JP" altLang="en-US" sz="2400" dirty="0" smtClean="0"/>
              <a:t>・</a:t>
            </a:r>
            <a:r>
              <a:rPr lang="en-US" altLang="ja-JP" sz="2400" dirty="0"/>
              <a:t> </a:t>
            </a:r>
            <a:r>
              <a:rPr lang="en-US" altLang="ja-JP" sz="2400" dirty="0" smtClean="0"/>
              <a:t>./pod</a:t>
            </a:r>
            <a:r>
              <a:rPr lang="ja-JP" altLang="en-US" sz="2400" dirty="0" smtClean="0"/>
              <a:t>構成 フォルダ配下のテキストファイル参照</a:t>
            </a:r>
            <a:endParaRPr lang="en-US" altLang="ja-JP" sz="2400" dirty="0" smtClean="0"/>
          </a:p>
          <a:p>
            <a:endParaRPr kumimoji="1" lang="en-US" altLang="ja-JP" sz="2400" dirty="0" smtClean="0"/>
          </a:p>
          <a:p>
            <a:r>
              <a:rPr kumimoji="1" lang="en-US" altLang="ja-JP" sz="2400" dirty="0"/>
              <a:t>	</a:t>
            </a:r>
            <a:r>
              <a:rPr lang="en-US" altLang="ja-JP" sz="2400" dirty="0" smtClean="0"/>
              <a:t>all_pod_before.txt</a:t>
            </a:r>
            <a:r>
              <a:rPr lang="ja-JP" altLang="en-US" sz="2400" dirty="0" smtClean="0"/>
              <a:t>：計測する前の全</a:t>
            </a:r>
            <a:r>
              <a:rPr lang="en-US" altLang="ja-JP" sz="2400" dirty="0" smtClean="0"/>
              <a:t>pod</a:t>
            </a:r>
            <a:r>
              <a:rPr lang="ja-JP" altLang="en-US" sz="2400" dirty="0" smtClean="0"/>
              <a:t>の構成</a:t>
            </a:r>
            <a:endParaRPr lang="en-US" altLang="ja-JP" sz="2400" dirty="0" smtClean="0"/>
          </a:p>
          <a:p>
            <a:endParaRPr kumimoji="1" lang="en-US" altLang="ja-JP" sz="2400" dirty="0" smtClean="0"/>
          </a:p>
          <a:p>
            <a:r>
              <a:rPr kumimoji="1" lang="en-US" altLang="ja-JP" sz="2400" dirty="0"/>
              <a:t>	</a:t>
            </a:r>
            <a:r>
              <a:rPr lang="en-US" altLang="ja-JP" sz="2400" dirty="0" smtClean="0"/>
              <a:t>all_pod_after.txt</a:t>
            </a:r>
            <a:r>
              <a:rPr lang="ja-JP" altLang="en-US" sz="2400" dirty="0" smtClean="0"/>
              <a:t>：計測し終わった後の</a:t>
            </a:r>
            <a:r>
              <a:rPr lang="ja-JP" altLang="en-US" sz="2400" dirty="0"/>
              <a:t>全</a:t>
            </a:r>
            <a:r>
              <a:rPr lang="en-US" altLang="ja-JP" sz="2400" dirty="0"/>
              <a:t>pod</a:t>
            </a:r>
            <a:r>
              <a:rPr lang="ja-JP" altLang="en-US" sz="2400" dirty="0"/>
              <a:t>の構成</a:t>
            </a:r>
            <a:endParaRPr kumimoji="1" lang="ja-JP" altLang="en-US" sz="2400" dirty="0"/>
          </a:p>
        </p:txBody>
      </p:sp>
    </p:spTree>
    <p:extLst>
      <p:ext uri="{BB962C8B-B14F-4D97-AF65-F5344CB8AC3E}">
        <p14:creationId xmlns:p14="http://schemas.microsoft.com/office/powerpoint/2010/main" val="66551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75952" y="901542"/>
            <a:ext cx="10515600" cy="4351338"/>
          </a:xfrm>
        </p:spPr>
        <p:txBody>
          <a:bodyPr>
            <a:normAutofit/>
          </a:bodyPr>
          <a:lstStyle/>
          <a:p>
            <a:r>
              <a:rPr kumimoji="1" lang="ja-JP" altLang="en-US" sz="2000" dirty="0" smtClean="0"/>
              <a:t>時間：</a:t>
            </a:r>
            <a:r>
              <a:rPr lang="en-US" altLang="ja-JP" sz="2000" dirty="0" smtClean="0"/>
              <a:t>49</a:t>
            </a:r>
            <a:r>
              <a:rPr kumimoji="1" lang="ja-JP" altLang="en-US" sz="2000" dirty="0" smtClean="0"/>
              <a:t>時間</a:t>
            </a:r>
            <a:endParaRPr lang="en-US" altLang="ja-JP" sz="2000" dirty="0" smtClean="0"/>
          </a:p>
          <a:p>
            <a:r>
              <a:rPr kumimoji="1" lang="ja-JP" altLang="en-US" sz="2000" dirty="0" smtClean="0"/>
              <a:t>スレッド数</a:t>
            </a:r>
            <a:r>
              <a:rPr kumimoji="1" lang="ja-JP" altLang="en-US" sz="2000" dirty="0" smtClean="0"/>
              <a:t>：</a:t>
            </a:r>
            <a:r>
              <a:rPr kumimoji="1" lang="en-US" altLang="ja-JP" sz="2000" dirty="0" smtClean="0"/>
              <a:t>176400</a:t>
            </a:r>
          </a:p>
          <a:p>
            <a:r>
              <a:rPr lang="ja-JP" altLang="en-US" sz="2000" dirty="0" smtClean="0"/>
              <a:t>ループ回数：</a:t>
            </a:r>
            <a:r>
              <a:rPr lang="en-US" altLang="ja-JP" sz="2000" dirty="0" smtClean="0"/>
              <a:t>1</a:t>
            </a:r>
            <a:r>
              <a:rPr lang="en-US" altLang="ja-JP" sz="2000" dirty="0"/>
              <a:t>5</a:t>
            </a:r>
            <a:r>
              <a:rPr lang="ja-JP" altLang="en-US" sz="2000" dirty="0" smtClean="0"/>
              <a:t>回</a:t>
            </a:r>
            <a:endParaRPr lang="en-US" altLang="ja-JP" sz="2000" dirty="0" smtClean="0"/>
          </a:p>
          <a:p>
            <a:endParaRPr lang="en-US" altLang="ja-JP" sz="2000" dirty="0"/>
          </a:p>
          <a:p>
            <a:r>
              <a:rPr lang="en-US" altLang="ja-JP" sz="2000" dirty="0" smtClean="0"/>
              <a:t>Protocol</a:t>
            </a:r>
            <a:r>
              <a:rPr lang="ja-JP" altLang="en-US" sz="2000" dirty="0" smtClean="0"/>
              <a:t>：</a:t>
            </a:r>
            <a:r>
              <a:rPr lang="en-US" altLang="ja-JP" sz="2000" dirty="0" smtClean="0"/>
              <a:t>http</a:t>
            </a:r>
          </a:p>
          <a:p>
            <a:r>
              <a:rPr lang="en-US" altLang="ja-JP" sz="2000" dirty="0" err="1" smtClean="0"/>
              <a:t>servername</a:t>
            </a:r>
            <a:r>
              <a:rPr lang="ja-JP" altLang="en-US" sz="2000" dirty="0" smtClean="0"/>
              <a:t>：</a:t>
            </a:r>
            <a:r>
              <a:rPr lang="en-US" altLang="ja-JP" sz="2000" dirty="0" err="1" smtClean="0"/>
              <a:t>productpage-istio-system.router.default.svc.cluster.local</a:t>
            </a:r>
            <a:endParaRPr lang="en-US" altLang="ja-JP" sz="2000" dirty="0" smtClean="0"/>
          </a:p>
          <a:p>
            <a:pPr lvl="1"/>
            <a:r>
              <a:rPr lang="en-US" altLang="ja-JP" sz="1600" dirty="0" smtClean="0"/>
              <a:t>Path1</a:t>
            </a:r>
            <a:r>
              <a:rPr lang="ja-JP" altLang="en-US" sz="1600" dirty="0" smtClean="0"/>
              <a:t>：</a:t>
            </a:r>
            <a:r>
              <a:rPr lang="en-US" altLang="ja-JP" sz="1600" dirty="0" smtClean="0"/>
              <a:t>/</a:t>
            </a:r>
            <a:r>
              <a:rPr lang="en-US" altLang="ja-JP" sz="1600" dirty="0" err="1" smtClean="0"/>
              <a:t>productpage</a:t>
            </a:r>
            <a:endParaRPr lang="en-US" altLang="ja-JP" sz="1600" dirty="0"/>
          </a:p>
          <a:p>
            <a:pPr lvl="1"/>
            <a:r>
              <a:rPr lang="en-US" altLang="ja-JP" sz="1600" dirty="0" smtClean="0"/>
              <a:t>Path2</a:t>
            </a:r>
            <a:r>
              <a:rPr lang="ja-JP" altLang="en-US" sz="1600" dirty="0" smtClean="0"/>
              <a:t>：</a:t>
            </a:r>
            <a:r>
              <a:rPr lang="en-US" altLang="ja-JP" sz="1600" dirty="0" smtClean="0"/>
              <a:t>/</a:t>
            </a:r>
            <a:r>
              <a:rPr lang="en-US" altLang="ja-JP" sz="1600" dirty="0" err="1" smtClean="0"/>
              <a:t>productpage?u</a:t>
            </a:r>
            <a:r>
              <a:rPr lang="en-US" altLang="ja-JP" sz="1600" dirty="0" smtClean="0"/>
              <a:t>=test</a:t>
            </a:r>
            <a:endParaRPr lang="en-US" altLang="ja-JP" sz="1600" dirty="0"/>
          </a:p>
          <a:p>
            <a:endParaRPr kumimoji="1" lang="en-US" altLang="ja-JP" sz="2000" dirty="0" smtClean="0"/>
          </a:p>
          <a:p>
            <a:endParaRPr kumimoji="1" lang="ja-JP" altLang="en-US" sz="2000" dirty="0"/>
          </a:p>
        </p:txBody>
      </p:sp>
      <p:sp>
        <p:nvSpPr>
          <p:cNvPr id="5" name="タイトル 1"/>
          <p:cNvSpPr txBox="1">
            <a:spLocks/>
          </p:cNvSpPr>
          <p:nvPr/>
        </p:nvSpPr>
        <p:spPr>
          <a:xfrm>
            <a:off x="179416" y="172008"/>
            <a:ext cx="6553893" cy="72953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b="1" u="sng" dirty="0" err="1" smtClean="0"/>
              <a:t>JMeter</a:t>
            </a:r>
            <a:r>
              <a:rPr lang="ja-JP" altLang="en-US" sz="3200" b="1" u="sng" dirty="0" smtClean="0"/>
              <a:t>　設定</a:t>
            </a:r>
            <a:endParaRPr lang="ja-JP" altLang="en-US" sz="3200" b="1" u="sng" dirty="0"/>
          </a:p>
        </p:txBody>
      </p:sp>
    </p:spTree>
    <p:extLst>
      <p:ext uri="{BB962C8B-B14F-4D97-AF65-F5344CB8AC3E}">
        <p14:creationId xmlns:p14="http://schemas.microsoft.com/office/powerpoint/2010/main" val="798226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79416" y="901542"/>
            <a:ext cx="10515600" cy="4351338"/>
          </a:xfrm>
        </p:spPr>
        <p:txBody>
          <a:bodyPr>
            <a:normAutofit/>
          </a:bodyPr>
          <a:lstStyle/>
          <a:p>
            <a:pPr marL="457200" indent="-457200">
              <a:buFont typeface="+mj-lt"/>
              <a:buAutoNum type="arabicPeriod"/>
            </a:pPr>
            <a:r>
              <a:rPr lang="en-US" altLang="ja-JP" sz="2000" dirty="0" err="1" smtClean="0"/>
              <a:t>JMeter</a:t>
            </a:r>
            <a:r>
              <a:rPr lang="ja-JP" altLang="en-US" sz="2000" dirty="0" smtClean="0"/>
              <a:t>でマイクロサービス</a:t>
            </a:r>
            <a:r>
              <a:rPr lang="en-US" altLang="ja-JP" sz="2000" dirty="0" smtClean="0"/>
              <a:t>A</a:t>
            </a:r>
            <a:r>
              <a:rPr lang="ja-JP" altLang="en-US" sz="2000" dirty="0" smtClean="0"/>
              <a:t>に対してリクエストを定期的に送信する。</a:t>
            </a:r>
            <a:endParaRPr lang="en-US" altLang="ja-JP" sz="2000" dirty="0" smtClean="0"/>
          </a:p>
          <a:p>
            <a:pPr marL="514350" indent="-514350">
              <a:buFont typeface="+mj-lt"/>
              <a:buAutoNum type="arabicPeriod"/>
            </a:pPr>
            <a:r>
              <a:rPr lang="ja-JP" altLang="en-US" sz="2000" dirty="0" smtClean="0"/>
              <a:t>マイクロサービス</a:t>
            </a:r>
            <a:r>
              <a:rPr lang="en-US" altLang="ja-JP" sz="2000" dirty="0" smtClean="0"/>
              <a:t>A</a:t>
            </a:r>
            <a:r>
              <a:rPr lang="ja-JP" altLang="en-US" sz="2000" dirty="0" smtClean="0"/>
              <a:t>の中の</a:t>
            </a:r>
            <a:r>
              <a:rPr lang="en-US" altLang="ja-JP" sz="2000" dirty="0" smtClean="0"/>
              <a:t>pod</a:t>
            </a:r>
            <a:r>
              <a:rPr lang="ja-JP" altLang="en-US" sz="2000" dirty="0" smtClean="0"/>
              <a:t>と同じノード上にあるマイクロサービス</a:t>
            </a:r>
            <a:r>
              <a:rPr lang="en-US" altLang="ja-JP" sz="2000" dirty="0"/>
              <a:t>B</a:t>
            </a:r>
            <a:r>
              <a:rPr lang="ja-JP" altLang="en-US" sz="2000" dirty="0" smtClean="0"/>
              <a:t>の</a:t>
            </a:r>
            <a:r>
              <a:rPr lang="en-US" altLang="ja-JP" sz="2000" dirty="0" smtClean="0"/>
              <a:t>pod</a:t>
            </a:r>
            <a:r>
              <a:rPr lang="ja-JP" altLang="en-US" sz="2000" dirty="0" smtClean="0"/>
              <a:t>に対して、</a:t>
            </a:r>
            <a:r>
              <a:rPr lang="en-US" altLang="ja-JP" sz="2000" dirty="0" err="1" smtClean="0"/>
              <a:t>opennssl</a:t>
            </a:r>
            <a:r>
              <a:rPr lang="en-US" altLang="ja-JP" sz="2000" dirty="0" smtClean="0"/>
              <a:t> speed</a:t>
            </a:r>
            <a:r>
              <a:rPr lang="ja-JP" altLang="en-US" sz="2000" dirty="0" smtClean="0"/>
              <a:t>コマンドを用いて</a:t>
            </a:r>
            <a:r>
              <a:rPr lang="en-US" altLang="ja-JP" sz="2000" dirty="0" smtClean="0"/>
              <a:t>CPU</a:t>
            </a:r>
            <a:r>
              <a:rPr lang="ja-JP" altLang="en-US" sz="2000" dirty="0" smtClean="0"/>
              <a:t>に高負荷を与える。</a:t>
            </a:r>
            <a:endParaRPr lang="en-US" altLang="ja-JP" sz="2000" dirty="0" smtClean="0"/>
          </a:p>
          <a:p>
            <a:pPr marL="514350" indent="-514350">
              <a:buFont typeface="+mj-lt"/>
              <a:buAutoNum type="arabicPeriod"/>
            </a:pPr>
            <a:r>
              <a:rPr lang="ja-JP" altLang="en-US" sz="2000" dirty="0" smtClean="0"/>
              <a:t>マイクロサービス</a:t>
            </a:r>
            <a:r>
              <a:rPr lang="en-US" altLang="ja-JP" sz="2000" dirty="0" smtClean="0"/>
              <a:t>A</a:t>
            </a:r>
            <a:r>
              <a:rPr lang="ja-JP" altLang="en-US" sz="2000" dirty="0" smtClean="0"/>
              <a:t>の応答性の影響を</a:t>
            </a:r>
            <a:r>
              <a:rPr lang="en-US" altLang="ja-JP" sz="2000" dirty="0" err="1" smtClean="0"/>
              <a:t>JMeter</a:t>
            </a:r>
            <a:r>
              <a:rPr lang="ja-JP" altLang="en-US" sz="2000" dirty="0" smtClean="0"/>
              <a:t>のログで確認する。</a:t>
            </a:r>
            <a:endParaRPr lang="en-US" altLang="ja-JP" sz="2000" dirty="0" smtClean="0"/>
          </a:p>
          <a:p>
            <a:pPr marL="514350" indent="-514350">
              <a:buFont typeface="+mj-lt"/>
              <a:buAutoNum type="arabicPeriod"/>
            </a:pPr>
            <a:r>
              <a:rPr lang="en-US" altLang="ja-JP" sz="2000" dirty="0" smtClean="0"/>
              <a:t>HTTP</a:t>
            </a:r>
            <a:r>
              <a:rPr lang="ja-JP" altLang="en-US" sz="2000" dirty="0" smtClean="0"/>
              <a:t>レスポンスのログは</a:t>
            </a:r>
            <a:r>
              <a:rPr lang="en-US" altLang="ja-JP" sz="2000" dirty="0" err="1" smtClean="0"/>
              <a:t>JMeter</a:t>
            </a:r>
            <a:r>
              <a:rPr lang="ja-JP" altLang="en-US" sz="2000" dirty="0" smtClean="0"/>
              <a:t>から</a:t>
            </a:r>
            <a:r>
              <a:rPr lang="ja-JP" altLang="en-US" sz="2000" dirty="0"/>
              <a:t>取得</a:t>
            </a:r>
            <a:r>
              <a:rPr lang="ja-JP" altLang="en-US" sz="2000" dirty="0" smtClean="0"/>
              <a:t>する。</a:t>
            </a:r>
            <a:endParaRPr lang="en-US" altLang="ja-JP" sz="2000" dirty="0" smtClean="0"/>
          </a:p>
          <a:p>
            <a:pPr marL="514350" indent="-514350">
              <a:buFont typeface="+mj-lt"/>
              <a:buAutoNum type="arabicPeriod"/>
            </a:pPr>
            <a:r>
              <a:rPr lang="ja-JP" altLang="en-US" sz="2000" dirty="0" smtClean="0"/>
              <a:t>全コンテナ、ノードのメトリクス（</a:t>
            </a:r>
            <a:r>
              <a:rPr lang="en-US" altLang="ja-JP" sz="2000" dirty="0" smtClean="0"/>
              <a:t>CPU</a:t>
            </a:r>
            <a:r>
              <a:rPr lang="ja-JP" altLang="en-US" sz="2000" dirty="0" smtClean="0"/>
              <a:t>使用率、メモリ使用率など）は</a:t>
            </a:r>
            <a:r>
              <a:rPr lang="en-US" altLang="ja-JP" sz="2000" dirty="0" err="1" smtClean="0"/>
              <a:t>Openshift</a:t>
            </a:r>
            <a:r>
              <a:rPr lang="ja-JP" altLang="en-US" sz="2000" dirty="0" smtClean="0"/>
              <a:t>内の</a:t>
            </a:r>
            <a:r>
              <a:rPr lang="en-US" altLang="ja-JP" sz="2000" dirty="0" smtClean="0"/>
              <a:t>Prometheus</a:t>
            </a:r>
            <a:r>
              <a:rPr lang="ja-JP" altLang="en-US" sz="2000" dirty="0" smtClean="0"/>
              <a:t>から取得する。</a:t>
            </a:r>
            <a:endParaRPr lang="en-US" altLang="ja-JP" sz="2000" dirty="0"/>
          </a:p>
          <a:p>
            <a:pPr marL="514350" indent="-514350">
              <a:buFont typeface="+mj-lt"/>
              <a:buAutoNum type="arabicPeriod"/>
            </a:pPr>
            <a:r>
              <a:rPr lang="ja-JP" altLang="en-US" sz="2000" dirty="0" smtClean="0"/>
              <a:t>全コンテナのログは</a:t>
            </a:r>
            <a:r>
              <a:rPr lang="en-US" altLang="ja-JP" sz="2000" dirty="0" err="1" smtClean="0"/>
              <a:t>Openshift</a:t>
            </a:r>
            <a:r>
              <a:rPr lang="ja-JP" altLang="en-US" sz="2000" dirty="0" smtClean="0"/>
              <a:t>内の</a:t>
            </a:r>
            <a:r>
              <a:rPr lang="en-US" altLang="ja-JP" sz="2000" dirty="0" err="1" smtClean="0"/>
              <a:t>Elasticsearch</a:t>
            </a:r>
            <a:r>
              <a:rPr lang="ja-JP" altLang="en-US" sz="2000" dirty="0" smtClean="0"/>
              <a:t>から取得する。</a:t>
            </a:r>
            <a:endParaRPr lang="en-US" altLang="ja-JP" sz="2000" dirty="0" smtClean="0"/>
          </a:p>
        </p:txBody>
      </p:sp>
      <p:sp>
        <p:nvSpPr>
          <p:cNvPr id="5" name="タイトル 1"/>
          <p:cNvSpPr txBox="1">
            <a:spLocks/>
          </p:cNvSpPr>
          <p:nvPr/>
        </p:nvSpPr>
        <p:spPr>
          <a:xfrm>
            <a:off x="179416" y="172008"/>
            <a:ext cx="6553893" cy="72953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負荷の与え方</a:t>
            </a:r>
            <a:endParaRPr lang="ja-JP" altLang="en-US" sz="3200" b="1" u="sng" dirty="0"/>
          </a:p>
        </p:txBody>
      </p:sp>
      <p:sp>
        <p:nvSpPr>
          <p:cNvPr id="4" name="テキスト ボックス 3"/>
          <p:cNvSpPr txBox="1"/>
          <p:nvPr/>
        </p:nvSpPr>
        <p:spPr>
          <a:xfrm>
            <a:off x="179416" y="3845829"/>
            <a:ext cx="5955476" cy="369332"/>
          </a:xfrm>
          <a:prstGeom prst="rect">
            <a:avLst/>
          </a:prstGeom>
          <a:noFill/>
        </p:spPr>
        <p:txBody>
          <a:bodyPr wrap="none" rtlCol="0">
            <a:spAutoFit/>
          </a:bodyPr>
          <a:lstStyle/>
          <a:p>
            <a:r>
              <a:rPr lang="ja-JP" altLang="en-US" dirty="0" smtClean="0"/>
              <a:t>上記、</a:t>
            </a:r>
            <a:r>
              <a:rPr kumimoji="1" lang="ja-JP" altLang="en-US" dirty="0" smtClean="0"/>
              <a:t>負荷のかけ方により、エラーレスポンス率が上昇</a:t>
            </a:r>
            <a:endParaRPr kumimoji="1" lang="ja-JP" altLang="en-US" dirty="0"/>
          </a:p>
        </p:txBody>
      </p:sp>
      <p:sp>
        <p:nvSpPr>
          <p:cNvPr id="6" name="テキスト ボックス 5"/>
          <p:cNvSpPr txBox="1"/>
          <p:nvPr/>
        </p:nvSpPr>
        <p:spPr>
          <a:xfrm>
            <a:off x="179416" y="4678453"/>
            <a:ext cx="2876108" cy="1200329"/>
          </a:xfrm>
          <a:prstGeom prst="rect">
            <a:avLst/>
          </a:prstGeom>
          <a:noFill/>
        </p:spPr>
        <p:txBody>
          <a:bodyPr wrap="none" rtlCol="0">
            <a:spAutoFit/>
          </a:bodyPr>
          <a:lstStyle/>
          <a:p>
            <a:r>
              <a:rPr lang="ja-JP" altLang="en-US" sz="1200" dirty="0" smtClean="0"/>
              <a:t>同</a:t>
            </a:r>
            <a:r>
              <a:rPr kumimoji="1" lang="ja-JP" altLang="en-US" sz="1200" dirty="0" smtClean="0"/>
              <a:t>フォルダ</a:t>
            </a:r>
            <a:endParaRPr kumimoji="1" lang="en-US" altLang="ja-JP" sz="1200" dirty="0" smtClean="0"/>
          </a:p>
          <a:p>
            <a:r>
              <a:rPr lang="en-US" altLang="ja-JP" sz="1200" dirty="0" err="1" smtClean="0"/>
              <a:t>JMeter</a:t>
            </a:r>
            <a:r>
              <a:rPr lang="en-US" altLang="ja-JP" sz="1200" dirty="0" smtClean="0"/>
              <a:t>\report_bookinfo00\index.html</a:t>
            </a:r>
          </a:p>
          <a:p>
            <a:r>
              <a:rPr lang="ja-JP" altLang="en-US" sz="1200" dirty="0" smtClean="0"/>
              <a:t>を開いて</a:t>
            </a:r>
            <a:endParaRPr lang="en-US" altLang="ja-JP" sz="1200" dirty="0" smtClean="0"/>
          </a:p>
          <a:p>
            <a:r>
              <a:rPr kumimoji="1" lang="en-US" altLang="ja-JP" sz="1200" dirty="0" smtClean="0"/>
              <a:t>[Charts]-&gt;[Throughput]</a:t>
            </a:r>
          </a:p>
          <a:p>
            <a:r>
              <a:rPr kumimoji="1" lang="en-US" altLang="ja-JP" sz="1200" dirty="0" smtClean="0"/>
              <a:t>-&gt;[Codes Per Second]</a:t>
            </a:r>
          </a:p>
          <a:p>
            <a:r>
              <a:rPr lang="ja-JP" altLang="en-US" sz="1200" dirty="0" smtClean="0"/>
              <a:t>で同グラフを表示可能</a:t>
            </a:r>
            <a:endParaRPr kumimoji="1" lang="ja-JP" altLang="en-US" sz="1200"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8457" y="4215161"/>
            <a:ext cx="7761339" cy="2566014"/>
          </a:xfrm>
          <a:prstGeom prst="rect">
            <a:avLst/>
          </a:prstGeom>
          <a:ln>
            <a:solidFill>
              <a:schemeClr val="tx1"/>
            </a:solidFill>
          </a:ln>
        </p:spPr>
      </p:pic>
    </p:spTree>
    <p:extLst>
      <p:ext uri="{BB962C8B-B14F-4D97-AF65-F5344CB8AC3E}">
        <p14:creationId xmlns:p14="http://schemas.microsoft.com/office/powerpoint/2010/main" val="2650011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4567151" cy="72953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ファイル構成　</a:t>
            </a:r>
            <a:r>
              <a:rPr lang="en-US" altLang="ja-JP" sz="3200" b="1" u="sng" dirty="0" err="1" smtClean="0"/>
              <a:t>JMeter</a:t>
            </a:r>
            <a:endParaRPr lang="ja-JP" altLang="en-US" sz="3200" b="1" u="sng" dirty="0"/>
          </a:p>
        </p:txBody>
      </p:sp>
      <p:sp>
        <p:nvSpPr>
          <p:cNvPr id="3" name="テキスト ボックス 2"/>
          <p:cNvSpPr txBox="1"/>
          <p:nvPr/>
        </p:nvSpPr>
        <p:spPr>
          <a:xfrm>
            <a:off x="179416" y="901542"/>
            <a:ext cx="10671717" cy="2369880"/>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err="1"/>
              <a:t>Jmeter</a:t>
            </a:r>
            <a:r>
              <a:rPr lang="en-US" altLang="ja-JP" sz="2000" dirty="0"/>
              <a:t>/result/Book_Info_Case04_49h_176400req_result.jtl</a:t>
            </a:r>
            <a:r>
              <a:rPr lang="ja-JP" altLang="en-US" sz="2000" dirty="0" smtClean="0"/>
              <a:t>：</a:t>
            </a:r>
            <a:r>
              <a:rPr lang="en-US" altLang="ja-JP" sz="2000" dirty="0" err="1" smtClean="0"/>
              <a:t>Jmeter</a:t>
            </a:r>
            <a:r>
              <a:rPr lang="ja-JP" altLang="en-US" sz="2000" dirty="0" smtClean="0"/>
              <a:t>の実行結果が</a:t>
            </a:r>
            <a:r>
              <a:rPr lang="en-US" altLang="ja-JP" sz="2000" dirty="0" smtClean="0"/>
              <a:t>csv</a:t>
            </a:r>
            <a:r>
              <a:rPr lang="ja-JP" altLang="en-US" sz="2000" dirty="0" smtClean="0"/>
              <a:t>形式で記述されている。</a:t>
            </a:r>
            <a:endParaRPr lang="en-US" altLang="ja-JP" sz="2000" dirty="0" smtClean="0"/>
          </a:p>
          <a:p>
            <a:pPr marL="742950" lvl="1" indent="-285750">
              <a:buFont typeface="Wingdings" panose="05000000000000000000" pitchFamily="2" charset="2"/>
              <a:buChar char="Ø"/>
            </a:pPr>
            <a:r>
              <a:rPr lang="en-US" altLang="ja-JP" dirty="0" smtClean="0"/>
              <a:t>timeStamp,elapsed,label,responseCode,responseMessage,threadName,dataType,success,failureMessage,bytes,sentBytes,grpThreads,allThreads,URL,Latency,IdleTime,Connect</a:t>
            </a:r>
          </a:p>
          <a:p>
            <a:pPr marL="742950" lvl="1" indent="-285750">
              <a:buFont typeface="Wingdings" panose="05000000000000000000" pitchFamily="2" charset="2"/>
              <a:buChar char="Ø"/>
            </a:pPr>
            <a:r>
              <a:rPr kumimoji="1" lang="ja-JP" altLang="en-US" dirty="0"/>
              <a:t>上記</a:t>
            </a:r>
            <a:r>
              <a:rPr kumimoji="1" lang="ja-JP" altLang="en-US" dirty="0" smtClean="0"/>
              <a:t>の</a:t>
            </a:r>
            <a:r>
              <a:rPr kumimoji="1" lang="ja-JP" altLang="en-US" dirty="0"/>
              <a:t>順</a:t>
            </a:r>
            <a:r>
              <a:rPr kumimoji="1" lang="ja-JP" altLang="en-US" dirty="0" smtClean="0"/>
              <a:t>で記述されている。</a:t>
            </a:r>
            <a:endParaRPr kumimoji="1" lang="en-US" altLang="ja-JP" dirty="0" smtClean="0"/>
          </a:p>
          <a:p>
            <a:pPr marL="742950" lvl="1" indent="-285750">
              <a:buFont typeface="Wingdings" panose="05000000000000000000" pitchFamily="2" charset="2"/>
              <a:buChar char="Ø"/>
            </a:pPr>
            <a:endParaRPr lang="en-US" altLang="ja-JP" sz="1400" dirty="0"/>
          </a:p>
          <a:p>
            <a:pPr marL="285750" indent="-285750">
              <a:buFont typeface="Arial" panose="020B0604020202020204" pitchFamily="34" charset="0"/>
              <a:buChar char="•"/>
            </a:pPr>
            <a:r>
              <a:rPr lang="en-US" altLang="ja-JP" sz="2000" dirty="0" err="1"/>
              <a:t>Jmeter</a:t>
            </a:r>
            <a:r>
              <a:rPr lang="en-US" altLang="ja-JP" sz="2000" dirty="0"/>
              <a:t>/report/index.html</a:t>
            </a:r>
          </a:p>
          <a:p>
            <a:pPr marL="742950" lvl="1" indent="-285750">
              <a:buFont typeface="Arial" panose="020B0604020202020204" pitchFamily="34" charset="0"/>
              <a:buChar char="•"/>
            </a:pPr>
            <a:r>
              <a:rPr kumimoji="1" lang="en-US" altLang="ja-JP" sz="2000" dirty="0" err="1" smtClean="0"/>
              <a:t>Jmeter</a:t>
            </a:r>
            <a:r>
              <a:rPr kumimoji="1" lang="ja-JP" altLang="en-US" sz="2000" dirty="0" smtClean="0"/>
              <a:t>によるレイテンシーなどの実行結果を可視化する。</a:t>
            </a:r>
            <a:endParaRPr kumimoji="1" lang="en-US" altLang="ja-JP" sz="2000" dirty="0" smtClean="0"/>
          </a:p>
        </p:txBody>
      </p:sp>
    </p:spTree>
    <p:extLst>
      <p:ext uri="{BB962C8B-B14F-4D97-AF65-F5344CB8AC3E}">
        <p14:creationId xmlns:p14="http://schemas.microsoft.com/office/powerpoint/2010/main" val="2450694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4567151" cy="72953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ファイル構成　</a:t>
            </a:r>
            <a:r>
              <a:rPr lang="en-US" altLang="ja-JP" sz="3200" b="1" u="sng" dirty="0" smtClean="0"/>
              <a:t>Metrics</a:t>
            </a:r>
            <a:endParaRPr lang="ja-JP" altLang="en-US" sz="3200" b="1" u="sng" dirty="0"/>
          </a:p>
        </p:txBody>
      </p:sp>
      <p:sp>
        <p:nvSpPr>
          <p:cNvPr id="3" name="テキスト ボックス 2"/>
          <p:cNvSpPr txBox="1"/>
          <p:nvPr/>
        </p:nvSpPr>
        <p:spPr>
          <a:xfrm>
            <a:off x="179416" y="901542"/>
            <a:ext cx="10671717" cy="4093428"/>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err="1" smtClean="0"/>
              <a:t>Jmeter</a:t>
            </a:r>
            <a:r>
              <a:rPr lang="ja-JP" altLang="en-US" sz="2000" dirty="0" smtClean="0"/>
              <a:t>測定時間内の全コンテナのメトリクスを</a:t>
            </a:r>
            <a:r>
              <a:rPr lang="en-US" altLang="ja-JP" sz="2000" dirty="0" err="1" smtClean="0"/>
              <a:t>json</a:t>
            </a:r>
            <a:r>
              <a:rPr lang="ja-JP" altLang="en-US" sz="2000" dirty="0" smtClean="0"/>
              <a:t>形式で格納している。</a:t>
            </a:r>
            <a:endParaRPr lang="en-US" altLang="ja-JP" sz="2000" dirty="0" smtClean="0"/>
          </a:p>
          <a:p>
            <a:pPr marL="285750" indent="-285750">
              <a:buFont typeface="Arial" panose="020B0604020202020204" pitchFamily="34" charset="0"/>
              <a:buChar char="•"/>
            </a:pPr>
            <a:r>
              <a:rPr lang="en-US" altLang="ja-JP" sz="2000" dirty="0" smtClean="0"/>
              <a:t>Node</a:t>
            </a:r>
            <a:r>
              <a:rPr lang="ja-JP" altLang="en-US" sz="2000" dirty="0" smtClean="0"/>
              <a:t>フォルダー：以下のファイル内にノードごとの情報が記載</a:t>
            </a:r>
            <a:endParaRPr lang="en-US" altLang="ja-JP" sz="2000" dirty="0" smtClean="0"/>
          </a:p>
          <a:p>
            <a:pPr marL="742950" lvl="1" indent="-285750">
              <a:buFont typeface="Arial" panose="020B0604020202020204" pitchFamily="34" charset="0"/>
              <a:buChar char="•"/>
            </a:pPr>
            <a:endParaRPr lang="en-US" altLang="ja-JP" sz="2000" dirty="0" smtClean="0"/>
          </a:p>
          <a:p>
            <a:pPr marL="742950" lvl="1" indent="-285750">
              <a:buFont typeface="Arial" panose="020B0604020202020204" pitchFamily="34" charset="0"/>
              <a:buChar char="•"/>
            </a:pPr>
            <a:endParaRPr lang="en-US" altLang="ja-JP" sz="2000" dirty="0" smtClean="0"/>
          </a:p>
          <a:p>
            <a:pPr marL="285750" indent="-285750">
              <a:buFont typeface="Arial" panose="020B0604020202020204" pitchFamily="34" charset="0"/>
              <a:buChar char="•"/>
            </a:pPr>
            <a:endParaRPr lang="en-US" altLang="ja-JP" sz="2000" dirty="0" smtClean="0"/>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endParaRPr lang="en-US" altLang="ja-JP" sz="2000" dirty="0" smtClean="0"/>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endParaRPr lang="en-US" altLang="ja-JP" sz="2000" dirty="0" smtClean="0"/>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endParaRPr lang="en-US" altLang="ja-JP" sz="2000" dirty="0" smtClean="0"/>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r>
              <a:rPr lang="en-US" altLang="ja-JP" sz="2000" dirty="0" smtClean="0"/>
              <a:t>Namespace</a:t>
            </a:r>
            <a:r>
              <a:rPr lang="ja-JP" altLang="en-US" sz="2000" dirty="0" smtClean="0"/>
              <a:t>フォルダ：</a:t>
            </a:r>
            <a:r>
              <a:rPr lang="en-US" altLang="ja-JP" sz="2000" dirty="0" smtClean="0"/>
              <a:t>namespace</a:t>
            </a:r>
            <a:r>
              <a:rPr lang="ja-JP" altLang="en-US" sz="2000" dirty="0" smtClean="0"/>
              <a:t>ごとのフォルダーに以下のファイルを格納。</a:t>
            </a:r>
            <a:endParaRPr lang="en-US" altLang="ja-JP" sz="2000" dirty="0" smtClean="0"/>
          </a:p>
        </p:txBody>
      </p:sp>
      <p:graphicFrame>
        <p:nvGraphicFramePr>
          <p:cNvPr id="4" name="表 3"/>
          <p:cNvGraphicFramePr>
            <a:graphicFrameLocks noGrp="1"/>
          </p:cNvGraphicFramePr>
          <p:nvPr>
            <p:extLst>
              <p:ext uri="{D42A27DB-BD31-4B8C-83A1-F6EECF244321}">
                <p14:modId xmlns:p14="http://schemas.microsoft.com/office/powerpoint/2010/main" val="3742897317"/>
              </p:ext>
            </p:extLst>
          </p:nvPr>
        </p:nvGraphicFramePr>
        <p:xfrm>
          <a:off x="1296018" y="4994970"/>
          <a:ext cx="10379308" cy="1813560"/>
        </p:xfrm>
        <a:graphic>
          <a:graphicData uri="http://schemas.openxmlformats.org/drawingml/2006/table">
            <a:tbl>
              <a:tblPr firstRow="1" bandRow="1">
                <a:tableStyleId>{5C22544A-7EE6-4342-B048-85BDC9FD1C3A}</a:tableStyleId>
              </a:tblPr>
              <a:tblGrid>
                <a:gridCol w="5189654">
                  <a:extLst>
                    <a:ext uri="{9D8B030D-6E8A-4147-A177-3AD203B41FA5}">
                      <a16:colId xmlns:a16="http://schemas.microsoft.com/office/drawing/2014/main" val="2013918402"/>
                    </a:ext>
                  </a:extLst>
                </a:gridCol>
                <a:gridCol w="5189654">
                  <a:extLst>
                    <a:ext uri="{9D8B030D-6E8A-4147-A177-3AD203B41FA5}">
                      <a16:colId xmlns:a16="http://schemas.microsoft.com/office/drawing/2014/main" val="2537932828"/>
                    </a:ext>
                  </a:extLst>
                </a:gridCol>
              </a:tblGrid>
              <a:tr h="193403">
                <a:tc>
                  <a:txBody>
                    <a:bodyPr/>
                    <a:lstStyle/>
                    <a:p>
                      <a:r>
                        <a:rPr kumimoji="1" lang="ja-JP" altLang="en-US" sz="1100" dirty="0" smtClean="0"/>
                        <a:t>ファイル名</a:t>
                      </a:r>
                      <a:endParaRPr kumimoji="1" lang="ja-JP" altLang="en-US" sz="1100" dirty="0"/>
                    </a:p>
                  </a:txBody>
                  <a:tcPr/>
                </a:tc>
                <a:tc>
                  <a:txBody>
                    <a:bodyPr/>
                    <a:lstStyle/>
                    <a:p>
                      <a:r>
                        <a:rPr kumimoji="1" lang="ja-JP" altLang="en-US" sz="1100" dirty="0" smtClean="0"/>
                        <a:t>内容</a:t>
                      </a:r>
                      <a:endParaRPr kumimoji="1" lang="ja-JP" altLang="en-US" sz="1100" dirty="0"/>
                    </a:p>
                  </a:txBody>
                  <a:tcPr/>
                </a:tc>
                <a:extLst>
                  <a:ext uri="{0D108BD9-81ED-4DB2-BD59-A6C34878D82A}">
                    <a16:rowId xmlns:a16="http://schemas.microsoft.com/office/drawing/2014/main" val="2258190329"/>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cpu_usage</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dirty="0" smtClean="0"/>
                        <a:t>pod</a:t>
                      </a:r>
                      <a:r>
                        <a:rPr kumimoji="1" lang="ja-JP" altLang="en-US" sz="1100" dirty="0" smtClean="0"/>
                        <a:t>の</a:t>
                      </a:r>
                      <a:r>
                        <a:rPr kumimoji="1" lang="en-US" altLang="ja-JP" sz="1100" dirty="0" err="1" smtClean="0"/>
                        <a:t>cpu</a:t>
                      </a:r>
                      <a:r>
                        <a:rPr kumimoji="1" lang="ja-JP" altLang="en-US" sz="1100" dirty="0" smtClean="0"/>
                        <a:t>使用率</a:t>
                      </a:r>
                      <a:endParaRPr kumimoji="1" lang="ja-JP" altLang="en-US" sz="1100" dirty="0"/>
                    </a:p>
                  </a:txBody>
                  <a:tcPr/>
                </a:tc>
                <a:extLst>
                  <a:ext uri="{0D108BD9-81ED-4DB2-BD59-A6C34878D82A}">
                    <a16:rowId xmlns:a16="http://schemas.microsoft.com/office/drawing/2014/main" val="1240570659"/>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memory_usage</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dirty="0" smtClean="0"/>
                        <a:t>pod</a:t>
                      </a:r>
                      <a:r>
                        <a:rPr kumimoji="1" lang="ja-JP" altLang="en-US" sz="1100" dirty="0" smtClean="0"/>
                        <a:t>のメモリ使用率</a:t>
                      </a:r>
                      <a:endParaRPr kumimoji="1" lang="ja-JP" altLang="en-US" sz="1100" dirty="0"/>
                    </a:p>
                  </a:txBody>
                  <a:tcPr/>
                </a:tc>
                <a:extLst>
                  <a:ext uri="{0D108BD9-81ED-4DB2-BD59-A6C34878D82A}">
                    <a16:rowId xmlns:a16="http://schemas.microsoft.com/office/drawing/2014/main" val="2663445158"/>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received_bandwidth</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b="0" i="0" kern="1200" dirty="0" smtClean="0">
                          <a:solidFill>
                            <a:schemeClr val="dk1"/>
                          </a:solidFill>
                          <a:effectLst/>
                          <a:latin typeface="+mn-lt"/>
                          <a:ea typeface="+mn-ea"/>
                          <a:cs typeface="+mn-cs"/>
                        </a:rPr>
                        <a:t>pod</a:t>
                      </a:r>
                      <a:r>
                        <a:rPr kumimoji="1" lang="ja-JP" altLang="en-US" sz="1100" b="0" i="0" kern="1200" dirty="0" smtClean="0">
                          <a:solidFill>
                            <a:schemeClr val="dk1"/>
                          </a:solidFill>
                          <a:effectLst/>
                          <a:latin typeface="+mn-lt"/>
                          <a:ea typeface="+mn-ea"/>
                          <a:cs typeface="+mn-cs"/>
                        </a:rPr>
                        <a:t>の受信帯域幅（バイト</a:t>
                      </a:r>
                      <a:r>
                        <a:rPr kumimoji="1" lang="en-US" altLang="ja-JP" sz="1100" b="0" i="0" kern="1200" dirty="0" smtClean="0">
                          <a:solidFill>
                            <a:schemeClr val="dk1"/>
                          </a:solidFill>
                          <a:effectLst/>
                          <a:latin typeface="+mn-lt"/>
                          <a:ea typeface="+mn-ea"/>
                          <a:cs typeface="+mn-cs"/>
                        </a:rPr>
                        <a:t>/</a:t>
                      </a:r>
                      <a:r>
                        <a:rPr kumimoji="1" lang="ja-JP" altLang="en-US" sz="1100" b="0" i="0" kern="1200" dirty="0" smtClean="0">
                          <a:solidFill>
                            <a:schemeClr val="dk1"/>
                          </a:solidFill>
                          <a:effectLst/>
                          <a:latin typeface="+mn-lt"/>
                          <a:ea typeface="+mn-ea"/>
                          <a:cs typeface="+mn-cs"/>
                        </a:rPr>
                        <a:t>秒）</a:t>
                      </a:r>
                      <a:endParaRPr kumimoji="1" lang="ja-JP" altLang="en-US" sz="1100" dirty="0"/>
                    </a:p>
                  </a:txBody>
                  <a:tcPr/>
                </a:tc>
                <a:extLst>
                  <a:ext uri="{0D108BD9-81ED-4DB2-BD59-A6C34878D82A}">
                    <a16:rowId xmlns:a16="http://schemas.microsoft.com/office/drawing/2014/main" val="2370698633"/>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transmit_bandwidth</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b="0" i="0" kern="1200" dirty="0" smtClean="0">
                          <a:solidFill>
                            <a:schemeClr val="dk1"/>
                          </a:solidFill>
                          <a:effectLst/>
                          <a:latin typeface="+mn-lt"/>
                          <a:ea typeface="+mn-ea"/>
                          <a:cs typeface="+mn-cs"/>
                        </a:rPr>
                        <a:t>pod</a:t>
                      </a:r>
                      <a:r>
                        <a:rPr kumimoji="1" lang="ja-JP" altLang="en-US" sz="1100" b="0" i="0" kern="1200" dirty="0" smtClean="0">
                          <a:solidFill>
                            <a:schemeClr val="dk1"/>
                          </a:solidFill>
                          <a:effectLst/>
                          <a:latin typeface="+mn-lt"/>
                          <a:ea typeface="+mn-ea"/>
                          <a:cs typeface="+mn-cs"/>
                        </a:rPr>
                        <a:t>の送信帯域幅（バイト</a:t>
                      </a:r>
                      <a:r>
                        <a:rPr kumimoji="1" lang="en-US" altLang="ja-JP" sz="1100" b="0" i="0" kern="1200" dirty="0" smtClean="0">
                          <a:solidFill>
                            <a:schemeClr val="dk1"/>
                          </a:solidFill>
                          <a:effectLst/>
                          <a:latin typeface="+mn-lt"/>
                          <a:ea typeface="+mn-ea"/>
                          <a:cs typeface="+mn-cs"/>
                        </a:rPr>
                        <a:t>/</a:t>
                      </a:r>
                      <a:r>
                        <a:rPr kumimoji="1" lang="ja-JP" altLang="en-US" sz="1100" b="0" i="0" kern="1200" dirty="0" smtClean="0">
                          <a:solidFill>
                            <a:schemeClr val="dk1"/>
                          </a:solidFill>
                          <a:effectLst/>
                          <a:latin typeface="+mn-lt"/>
                          <a:ea typeface="+mn-ea"/>
                          <a:cs typeface="+mn-cs"/>
                        </a:rPr>
                        <a:t>秒）</a:t>
                      </a:r>
                      <a:endParaRPr kumimoji="1" lang="ja-JP" altLang="en-US" sz="1100" dirty="0"/>
                    </a:p>
                  </a:txBody>
                  <a:tcPr/>
                </a:tc>
                <a:extLst>
                  <a:ext uri="{0D108BD9-81ED-4DB2-BD59-A6C34878D82A}">
                    <a16:rowId xmlns:a16="http://schemas.microsoft.com/office/drawing/2014/main" val="3098551655"/>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rate_received_packets</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dirty="0" smtClean="0"/>
                        <a:t>pod</a:t>
                      </a:r>
                      <a:r>
                        <a:rPr kumimoji="1" lang="ja-JP" altLang="en-US" sz="1100" dirty="0" smtClean="0"/>
                        <a:t>が受信したパケット（バイト</a:t>
                      </a:r>
                      <a:r>
                        <a:rPr kumimoji="1" lang="en-US" altLang="ja-JP" sz="1100" b="0" i="0" kern="1200" dirty="0" smtClean="0">
                          <a:solidFill>
                            <a:schemeClr val="dk1"/>
                          </a:solidFill>
                          <a:effectLst/>
                          <a:latin typeface="+mn-lt"/>
                          <a:ea typeface="+mn-ea"/>
                          <a:cs typeface="+mn-cs"/>
                        </a:rPr>
                        <a:t>/</a:t>
                      </a:r>
                      <a:r>
                        <a:rPr kumimoji="1" lang="ja-JP" altLang="en-US" sz="1100" b="0" i="0" kern="1200" dirty="0" smtClean="0">
                          <a:solidFill>
                            <a:schemeClr val="dk1"/>
                          </a:solidFill>
                          <a:effectLst/>
                          <a:latin typeface="+mn-lt"/>
                          <a:ea typeface="+mn-ea"/>
                          <a:cs typeface="+mn-cs"/>
                        </a:rPr>
                        <a:t>秒</a:t>
                      </a:r>
                      <a:r>
                        <a:rPr kumimoji="1" lang="ja-JP" altLang="en-US" sz="1100" dirty="0" smtClean="0"/>
                        <a:t>）</a:t>
                      </a:r>
                      <a:endParaRPr kumimoji="1" lang="ja-JP" altLang="en-US" sz="1100" dirty="0"/>
                    </a:p>
                  </a:txBody>
                  <a:tcPr/>
                </a:tc>
                <a:extLst>
                  <a:ext uri="{0D108BD9-81ED-4DB2-BD59-A6C34878D82A}">
                    <a16:rowId xmlns:a16="http://schemas.microsoft.com/office/drawing/2014/main" val="362942401"/>
                  </a:ext>
                </a:extLst>
              </a:tr>
              <a:tr h="193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smtClean="0">
                          <a:solidFill>
                            <a:schemeClr val="dk1"/>
                          </a:solidFill>
                          <a:effectLst/>
                          <a:latin typeface="+mn-lt"/>
                          <a:ea typeface="+mn-ea"/>
                          <a:cs typeface="+mn-cs"/>
                        </a:rPr>
                        <a:t>{namespace}_</a:t>
                      </a:r>
                      <a:r>
                        <a:rPr kumimoji="1" lang="en-US" altLang="ja-JP" sz="1100" b="0" kern="1200" dirty="0" err="1" smtClean="0">
                          <a:solidFill>
                            <a:schemeClr val="dk1"/>
                          </a:solidFill>
                          <a:effectLst/>
                          <a:latin typeface="+mn-lt"/>
                          <a:ea typeface="+mn-ea"/>
                          <a:cs typeface="+mn-cs"/>
                        </a:rPr>
                        <a:t>rate_transmitted_packets</a:t>
                      </a:r>
                      <a:endParaRPr kumimoji="1" lang="en-US" altLang="ja-JP" sz="1100" b="0" kern="1200" dirty="0" smtClean="0">
                        <a:solidFill>
                          <a:schemeClr val="dk1"/>
                        </a:solidFill>
                        <a:effectLst/>
                        <a:latin typeface="+mn-lt"/>
                        <a:ea typeface="+mn-ea"/>
                        <a:cs typeface="+mn-cs"/>
                      </a:endParaRPr>
                    </a:p>
                  </a:txBody>
                  <a:tcPr/>
                </a:tc>
                <a:tc>
                  <a:txBody>
                    <a:bodyPr/>
                    <a:lstStyle/>
                    <a:p>
                      <a:r>
                        <a:rPr kumimoji="1" lang="en-US" altLang="ja-JP" sz="1100" dirty="0" smtClean="0"/>
                        <a:t>pod</a:t>
                      </a:r>
                      <a:r>
                        <a:rPr kumimoji="1" lang="ja-JP" altLang="en-US" sz="1100" dirty="0" smtClean="0"/>
                        <a:t>が送信したパケット（バイト</a:t>
                      </a:r>
                      <a:r>
                        <a:rPr kumimoji="1" lang="en-US" altLang="ja-JP" sz="1100" b="0" i="0" kern="1200" dirty="0" smtClean="0">
                          <a:solidFill>
                            <a:schemeClr val="dk1"/>
                          </a:solidFill>
                          <a:effectLst/>
                          <a:latin typeface="+mn-lt"/>
                          <a:ea typeface="+mn-ea"/>
                          <a:cs typeface="+mn-cs"/>
                        </a:rPr>
                        <a:t>/</a:t>
                      </a:r>
                      <a:r>
                        <a:rPr kumimoji="1" lang="ja-JP" altLang="en-US" sz="1100" b="0" i="0" kern="1200" dirty="0" smtClean="0">
                          <a:solidFill>
                            <a:schemeClr val="dk1"/>
                          </a:solidFill>
                          <a:effectLst/>
                          <a:latin typeface="+mn-lt"/>
                          <a:ea typeface="+mn-ea"/>
                          <a:cs typeface="+mn-cs"/>
                        </a:rPr>
                        <a:t>秒</a:t>
                      </a:r>
                      <a:r>
                        <a:rPr kumimoji="1" lang="ja-JP" altLang="en-US" sz="1100" dirty="0" smtClean="0"/>
                        <a:t>）</a:t>
                      </a:r>
                      <a:endParaRPr kumimoji="1" lang="ja-JP" altLang="en-US" sz="1100" dirty="0"/>
                    </a:p>
                  </a:txBody>
                  <a:tcPr/>
                </a:tc>
                <a:extLst>
                  <a:ext uri="{0D108BD9-81ED-4DB2-BD59-A6C34878D82A}">
                    <a16:rowId xmlns:a16="http://schemas.microsoft.com/office/drawing/2014/main" val="3915184369"/>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141136572"/>
              </p:ext>
            </p:extLst>
          </p:nvPr>
        </p:nvGraphicFramePr>
        <p:xfrm>
          <a:off x="1296018" y="1631076"/>
          <a:ext cx="10160000" cy="2926080"/>
        </p:xfrm>
        <a:graphic>
          <a:graphicData uri="http://schemas.openxmlformats.org/drawingml/2006/table">
            <a:tbl>
              <a:tblPr firstRow="1" bandRow="1">
                <a:tableStyleId>{5C22544A-7EE6-4342-B048-85BDC9FD1C3A}</a:tableStyleId>
              </a:tblPr>
              <a:tblGrid>
                <a:gridCol w="5080000">
                  <a:extLst>
                    <a:ext uri="{9D8B030D-6E8A-4147-A177-3AD203B41FA5}">
                      <a16:colId xmlns:a16="http://schemas.microsoft.com/office/drawing/2014/main" val="3977075543"/>
                    </a:ext>
                  </a:extLst>
                </a:gridCol>
                <a:gridCol w="5080000">
                  <a:extLst>
                    <a:ext uri="{9D8B030D-6E8A-4147-A177-3AD203B41FA5}">
                      <a16:colId xmlns:a16="http://schemas.microsoft.com/office/drawing/2014/main" val="1133534293"/>
                    </a:ext>
                  </a:extLst>
                </a:gridCol>
              </a:tblGrid>
              <a:tr h="190132">
                <a:tc>
                  <a:txBody>
                    <a:bodyPr/>
                    <a:lstStyle/>
                    <a:p>
                      <a:r>
                        <a:rPr kumimoji="1" lang="ja-JP" altLang="en-US" sz="1000" dirty="0" smtClean="0"/>
                        <a:t>ファイル名</a:t>
                      </a:r>
                      <a:endParaRPr kumimoji="1" lang="ja-JP" altLang="en-US" sz="1000" dirty="0"/>
                    </a:p>
                  </a:txBody>
                  <a:tcPr/>
                </a:tc>
                <a:tc>
                  <a:txBody>
                    <a:bodyPr/>
                    <a:lstStyle/>
                    <a:p>
                      <a:r>
                        <a:rPr kumimoji="1" lang="ja-JP" altLang="en-US" sz="1000" dirty="0" smtClean="0"/>
                        <a:t>内容</a:t>
                      </a:r>
                      <a:endParaRPr kumimoji="1" lang="ja-JP" altLang="en-US" sz="1000" dirty="0"/>
                    </a:p>
                  </a:txBody>
                  <a:tcPr/>
                </a:tc>
                <a:extLst>
                  <a:ext uri="{0D108BD9-81ED-4DB2-BD59-A6C34878D82A}">
                    <a16:rowId xmlns:a16="http://schemas.microsoft.com/office/drawing/2014/main" val="1200613242"/>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err="1" smtClean="0">
                          <a:solidFill>
                            <a:schemeClr val="dk1"/>
                          </a:solidFill>
                          <a:effectLst/>
                          <a:latin typeface="+mn-lt"/>
                          <a:ea typeface="+mn-ea"/>
                          <a:cs typeface="+mn-cs"/>
                        </a:rPr>
                        <a:t>node_cpu_usage</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ノードの</a:t>
                      </a:r>
                      <a:r>
                        <a:rPr kumimoji="1" lang="en-US" altLang="ja-JP" sz="1000" dirty="0" err="1" smtClean="0"/>
                        <a:t>cpu</a:t>
                      </a:r>
                      <a:r>
                        <a:rPr kumimoji="1" lang="ja-JP" altLang="en-US" sz="1000" dirty="0" smtClean="0"/>
                        <a:t>使用率</a:t>
                      </a:r>
                      <a:endParaRPr kumimoji="1" lang="ja-JP" altLang="en-US" sz="1000" dirty="0"/>
                    </a:p>
                  </a:txBody>
                  <a:tcPr/>
                </a:tc>
                <a:extLst>
                  <a:ext uri="{0D108BD9-81ED-4DB2-BD59-A6C34878D82A}">
                    <a16:rowId xmlns:a16="http://schemas.microsoft.com/office/drawing/2014/main" val="1344546843"/>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err="1" smtClean="0">
                          <a:solidFill>
                            <a:schemeClr val="dk1"/>
                          </a:solidFill>
                          <a:effectLst/>
                          <a:latin typeface="+mn-lt"/>
                          <a:ea typeface="+mn-ea"/>
                          <a:cs typeface="+mn-cs"/>
                        </a:rPr>
                        <a:t>node_cpu_saturation</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ノードの</a:t>
                      </a:r>
                      <a:r>
                        <a:rPr kumimoji="1" lang="en-US" altLang="ja-JP" sz="1000" dirty="0" err="1" smtClean="0"/>
                        <a:t>cpu</a:t>
                      </a:r>
                      <a:r>
                        <a:rPr kumimoji="1" lang="ja-JP" altLang="en-US" sz="1000" dirty="0" smtClean="0"/>
                        <a:t>の飽和状態</a:t>
                      </a:r>
                      <a:r>
                        <a:rPr kumimoji="1" lang="en-US" altLang="ja-JP" sz="1000" dirty="0" smtClean="0"/>
                        <a:t>(Load1 per CPU)</a:t>
                      </a:r>
                      <a:endParaRPr kumimoji="1" lang="ja-JP" altLang="en-US" sz="1000" dirty="0"/>
                    </a:p>
                  </a:txBody>
                  <a:tcPr/>
                </a:tc>
                <a:extLst>
                  <a:ext uri="{0D108BD9-81ED-4DB2-BD59-A6C34878D82A}">
                    <a16:rowId xmlns:a16="http://schemas.microsoft.com/office/drawing/2014/main" val="1296749364"/>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_memory_usage</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ノードのメモリ使用率</a:t>
                      </a:r>
                      <a:endParaRPr kumimoji="1" lang="ja-JP" altLang="en-US" sz="1000" dirty="0"/>
                    </a:p>
                  </a:txBody>
                  <a:tcPr/>
                </a:tc>
                <a:extLst>
                  <a:ext uri="{0D108BD9-81ED-4DB2-BD59-A6C34878D82A}">
                    <a16:rowId xmlns:a16="http://schemas.microsoft.com/office/drawing/2014/main" val="500541982"/>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_memory_saturation</a:t>
                      </a:r>
                      <a:endParaRPr kumimoji="1" lang="en-US" altLang="ja-JP" sz="1000" b="0" kern="1200" dirty="0" smtClean="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ノードのメモリの飽和状態</a:t>
                      </a:r>
                      <a:r>
                        <a:rPr lang="en-US" altLang="ja-JP" sz="1000" dirty="0" smtClean="0"/>
                        <a:t>(Major Page Faults)</a:t>
                      </a:r>
                    </a:p>
                  </a:txBody>
                  <a:tcPr/>
                </a:tc>
                <a:extLst>
                  <a:ext uri="{0D108BD9-81ED-4DB2-BD59-A6C34878D82A}">
                    <a16:rowId xmlns:a16="http://schemas.microsoft.com/office/drawing/2014/main" val="4100264816"/>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_net_usage_receive</a:t>
                      </a:r>
                      <a:r>
                        <a:rPr kumimoji="1" lang="en-US" altLang="ja-JP" sz="1000" b="0" kern="1200" dirty="0" smtClean="0">
                          <a:solidFill>
                            <a:schemeClr val="dk1"/>
                          </a:solidFill>
                          <a:effectLst/>
                          <a:latin typeface="+mn-lt"/>
                          <a:ea typeface="+mn-ea"/>
                          <a:cs typeface="+mn-cs"/>
                        </a:rPr>
                        <a:t>(bytes)</a:t>
                      </a:r>
                    </a:p>
                  </a:txBody>
                  <a:tcPr/>
                </a:tc>
                <a:tc>
                  <a:txBody>
                    <a:bodyPr/>
                    <a:lstStyle/>
                    <a:p>
                      <a:r>
                        <a:rPr kumimoji="1" lang="ja-JP" altLang="en-US" sz="1000" dirty="0" smtClean="0"/>
                        <a:t>受信ネットワーク使用率（バイト</a:t>
                      </a:r>
                      <a:r>
                        <a:rPr kumimoji="1" lang="en-US" altLang="ja-JP" sz="1000" dirty="0" smtClean="0"/>
                        <a:t>/</a:t>
                      </a:r>
                      <a:r>
                        <a:rPr kumimoji="1" lang="ja-JP" altLang="en-US" sz="1000" dirty="0" smtClean="0"/>
                        <a:t>秒）</a:t>
                      </a:r>
                      <a:endParaRPr kumimoji="1" lang="ja-JP" altLang="en-US" sz="1000" dirty="0"/>
                    </a:p>
                  </a:txBody>
                  <a:tcPr/>
                </a:tc>
                <a:extLst>
                  <a:ext uri="{0D108BD9-81ED-4DB2-BD59-A6C34878D82A}">
                    <a16:rowId xmlns:a16="http://schemas.microsoft.com/office/drawing/2014/main" val="3595982627"/>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_net_usage_transmit</a:t>
                      </a:r>
                      <a:r>
                        <a:rPr kumimoji="1" lang="en-US" altLang="ja-JP" sz="1000" b="0" kern="1200" dirty="0" smtClean="0">
                          <a:solidFill>
                            <a:schemeClr val="dk1"/>
                          </a:solidFill>
                          <a:effectLst/>
                          <a:latin typeface="+mn-lt"/>
                          <a:ea typeface="+mn-ea"/>
                          <a:cs typeface="+mn-cs"/>
                        </a:rPr>
                        <a:t>(bytes)</a:t>
                      </a:r>
                    </a:p>
                  </a:txBody>
                  <a:tcPr/>
                </a:tc>
                <a:tc>
                  <a:txBody>
                    <a:bodyPr/>
                    <a:lstStyle/>
                    <a:p>
                      <a:r>
                        <a:rPr kumimoji="1" lang="ja-JP" altLang="en-US" sz="1000" dirty="0" smtClean="0"/>
                        <a:t>送信ネットワーク使用率（バイト</a:t>
                      </a:r>
                      <a:r>
                        <a:rPr kumimoji="1" lang="en-US" altLang="ja-JP" sz="1000" dirty="0" smtClean="0"/>
                        <a:t>/</a:t>
                      </a:r>
                      <a:r>
                        <a:rPr kumimoji="1" lang="ja-JP" altLang="en-US" sz="1000" dirty="0" smtClean="0"/>
                        <a:t>秒）</a:t>
                      </a:r>
                      <a:endParaRPr kumimoji="1" lang="ja-JP" altLang="en-US" sz="1000" dirty="0"/>
                    </a:p>
                  </a:txBody>
                  <a:tcPr/>
                </a:tc>
                <a:extLst>
                  <a:ext uri="{0D108BD9-81ED-4DB2-BD59-A6C34878D82A}">
                    <a16:rowId xmlns:a16="http://schemas.microsoft.com/office/drawing/2014/main" val="2446227583"/>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_net_saturation_receive</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受信ネットワークの飽和状態（</a:t>
                      </a:r>
                      <a:r>
                        <a:rPr kumimoji="1" lang="en-US" altLang="ja-JP" sz="1000" dirty="0" err="1" smtClean="0"/>
                        <a:t>rps</a:t>
                      </a:r>
                      <a:r>
                        <a:rPr kumimoji="1" lang="ja-JP" altLang="en-US" sz="1000" dirty="0" smtClean="0"/>
                        <a:t>）</a:t>
                      </a:r>
                      <a:endParaRPr kumimoji="1" lang="ja-JP" altLang="en-US" sz="1000" dirty="0"/>
                    </a:p>
                  </a:txBody>
                  <a:tcPr/>
                </a:tc>
                <a:extLst>
                  <a:ext uri="{0D108BD9-81ED-4DB2-BD59-A6C34878D82A}">
                    <a16:rowId xmlns:a16="http://schemas.microsoft.com/office/drawing/2014/main" val="3476770901"/>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_net_saturation_transmit</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送信ネットワークの飽和状態（</a:t>
                      </a:r>
                      <a:r>
                        <a:rPr kumimoji="1" lang="en-US" altLang="ja-JP" sz="1000" dirty="0" err="1" smtClean="0"/>
                        <a:t>rps</a:t>
                      </a:r>
                      <a:r>
                        <a:rPr kumimoji="1" lang="ja-JP" altLang="en-US" sz="1000" dirty="0" smtClean="0"/>
                        <a:t>）</a:t>
                      </a:r>
                      <a:endParaRPr kumimoji="1" lang="ja-JP" altLang="en-US" sz="1000" dirty="0"/>
                    </a:p>
                  </a:txBody>
                  <a:tcPr/>
                </a:tc>
                <a:extLst>
                  <a:ext uri="{0D108BD9-81ED-4DB2-BD59-A6C34878D82A}">
                    <a16:rowId xmlns:a16="http://schemas.microsoft.com/office/drawing/2014/main" val="2251035522"/>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_net_disk_io_usage</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ディスク使用率</a:t>
                      </a:r>
                      <a:endParaRPr kumimoji="1" lang="ja-JP" altLang="en-US" sz="1000" dirty="0"/>
                    </a:p>
                  </a:txBody>
                  <a:tcPr/>
                </a:tc>
                <a:extLst>
                  <a:ext uri="{0D108BD9-81ED-4DB2-BD59-A6C34878D82A}">
                    <a16:rowId xmlns:a16="http://schemas.microsoft.com/office/drawing/2014/main" val="1380298768"/>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_net_disk_io_saturation</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ディスクの飽和状態</a:t>
                      </a:r>
                      <a:endParaRPr kumimoji="1" lang="ja-JP" altLang="en-US" sz="1000" dirty="0"/>
                    </a:p>
                  </a:txBody>
                  <a:tcPr/>
                </a:tc>
                <a:extLst>
                  <a:ext uri="{0D108BD9-81ED-4DB2-BD59-A6C34878D82A}">
                    <a16:rowId xmlns:a16="http://schemas.microsoft.com/office/drawing/2014/main" val="1295957367"/>
                  </a:ext>
                </a:extLst>
              </a:tr>
              <a:tr h="190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err="1" smtClean="0"/>
                        <a:t>node</a:t>
                      </a:r>
                      <a:r>
                        <a:rPr kumimoji="1" lang="en-US" altLang="ja-JP" sz="1000" b="0" kern="1200" dirty="0" err="1" smtClean="0">
                          <a:solidFill>
                            <a:schemeClr val="dk1"/>
                          </a:solidFill>
                          <a:effectLst/>
                          <a:latin typeface="+mn-lt"/>
                          <a:ea typeface="+mn-ea"/>
                          <a:cs typeface="+mn-cs"/>
                        </a:rPr>
                        <a:t>_net_disk_space_usage</a:t>
                      </a:r>
                      <a:endParaRPr kumimoji="1" lang="en-US" altLang="ja-JP" sz="1000" b="0" kern="1200" dirty="0" smtClean="0">
                        <a:solidFill>
                          <a:schemeClr val="dk1"/>
                        </a:solidFill>
                        <a:effectLst/>
                        <a:latin typeface="+mn-lt"/>
                        <a:ea typeface="+mn-ea"/>
                        <a:cs typeface="+mn-cs"/>
                      </a:endParaRPr>
                    </a:p>
                  </a:txBody>
                  <a:tcPr/>
                </a:tc>
                <a:tc>
                  <a:txBody>
                    <a:bodyPr/>
                    <a:lstStyle/>
                    <a:p>
                      <a:r>
                        <a:rPr kumimoji="1" lang="ja-JP" altLang="en-US" sz="1000" dirty="0" smtClean="0"/>
                        <a:t>ディスク容量</a:t>
                      </a:r>
                      <a:endParaRPr kumimoji="1" lang="ja-JP" altLang="en-US" sz="1000" dirty="0"/>
                    </a:p>
                  </a:txBody>
                  <a:tcPr/>
                </a:tc>
                <a:extLst>
                  <a:ext uri="{0D108BD9-81ED-4DB2-BD59-A6C34878D82A}">
                    <a16:rowId xmlns:a16="http://schemas.microsoft.com/office/drawing/2014/main" val="3274621449"/>
                  </a:ext>
                </a:extLst>
              </a:tr>
            </a:tbl>
          </a:graphicData>
        </a:graphic>
      </p:graphicFrame>
    </p:spTree>
    <p:extLst>
      <p:ext uri="{BB962C8B-B14F-4D97-AF65-F5344CB8AC3E}">
        <p14:creationId xmlns:p14="http://schemas.microsoft.com/office/powerpoint/2010/main" val="4090787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79416" y="172008"/>
            <a:ext cx="4567151" cy="72953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u="sng" dirty="0" smtClean="0"/>
              <a:t>ファイル構成　</a:t>
            </a:r>
            <a:r>
              <a:rPr lang="en-US" altLang="ja-JP" sz="3200" b="1" u="sng" dirty="0" smtClean="0"/>
              <a:t>Metrics</a:t>
            </a:r>
            <a:endParaRPr lang="ja-JP" altLang="en-US" sz="3200" b="1" u="sng" dirty="0"/>
          </a:p>
        </p:txBody>
      </p:sp>
      <p:sp>
        <p:nvSpPr>
          <p:cNvPr id="3" name="テキスト ボックス 2"/>
          <p:cNvSpPr txBox="1"/>
          <p:nvPr/>
        </p:nvSpPr>
        <p:spPr>
          <a:xfrm>
            <a:off x="179416" y="901542"/>
            <a:ext cx="10671717" cy="1015663"/>
          </a:xfrm>
          <a:prstGeom prst="rect">
            <a:avLst/>
          </a:prstGeom>
          <a:noFill/>
        </p:spPr>
        <p:txBody>
          <a:bodyPr wrap="square" rtlCol="0">
            <a:spAutoFit/>
          </a:bodyPr>
          <a:lstStyle/>
          <a:p>
            <a:r>
              <a:rPr lang="en-US" altLang="ja-JP" sz="2000" dirty="0" smtClean="0"/>
              <a:t>※</a:t>
            </a:r>
            <a:r>
              <a:rPr lang="ja-JP" altLang="en-US" sz="2000" dirty="0" smtClean="0"/>
              <a:t>全</a:t>
            </a:r>
            <a:r>
              <a:rPr lang="en-US" altLang="ja-JP" sz="2000" dirty="0" smtClean="0"/>
              <a:t>namespace</a:t>
            </a:r>
            <a:r>
              <a:rPr lang="ja-JP" altLang="en-US" sz="2000" dirty="0" smtClean="0"/>
              <a:t>に対して検索しているため、</a:t>
            </a:r>
            <a:r>
              <a:rPr lang="en-US" altLang="ja-JP" sz="2000" dirty="0"/>
              <a:t> namespace</a:t>
            </a:r>
            <a:r>
              <a:rPr lang="ja-JP" altLang="en-US" sz="2000" dirty="0" smtClean="0"/>
              <a:t>内部に</a:t>
            </a:r>
            <a:r>
              <a:rPr lang="en-US" altLang="ja-JP" sz="2000" dirty="0" smtClean="0"/>
              <a:t>pod</a:t>
            </a:r>
            <a:r>
              <a:rPr lang="ja-JP" altLang="en-US" sz="2000" dirty="0" err="1" smtClean="0"/>
              <a:t>が保</a:t>
            </a:r>
            <a:r>
              <a:rPr lang="ja-JP" altLang="en-US" sz="2000" dirty="0" smtClean="0"/>
              <a:t>有されていない場合は、以下のような空の結果だけ出る。中身が空なのに</a:t>
            </a:r>
            <a:r>
              <a:rPr lang="en-US" altLang="ja-JP" sz="2000" dirty="0" smtClean="0"/>
              <a:t>namespace</a:t>
            </a:r>
            <a:r>
              <a:rPr lang="ja-JP" altLang="en-US" sz="2000" dirty="0" smtClean="0"/>
              <a:t>が存在するのは、</a:t>
            </a:r>
            <a:r>
              <a:rPr lang="en-US" altLang="ja-JP" sz="2000" dirty="0" err="1" smtClean="0"/>
              <a:t>OpenshiftCluster</a:t>
            </a:r>
            <a:r>
              <a:rPr lang="ja-JP" altLang="en-US" sz="2000" dirty="0" smtClean="0"/>
              <a:t>をデプロイしたときからデフォルトで存在しているので放置している。</a:t>
            </a:r>
            <a:endParaRPr lang="en-US" altLang="ja-JP" sz="2000" dirty="0" smtClean="0"/>
          </a:p>
        </p:txBody>
      </p:sp>
      <p:sp>
        <p:nvSpPr>
          <p:cNvPr id="5" name="テキスト ボックス 4"/>
          <p:cNvSpPr txBox="1"/>
          <p:nvPr/>
        </p:nvSpPr>
        <p:spPr>
          <a:xfrm>
            <a:off x="3557240" y="2718104"/>
            <a:ext cx="3512634" cy="2031325"/>
          </a:xfrm>
          <a:prstGeom prst="rect">
            <a:avLst/>
          </a:prstGeom>
          <a:solidFill>
            <a:schemeClr val="tx1"/>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ja-JP" dirty="0">
                <a:solidFill>
                  <a:schemeClr val="bg1"/>
                </a:solidFill>
              </a:rPr>
              <a:t>{</a:t>
            </a:r>
          </a:p>
          <a:p>
            <a:r>
              <a:rPr lang="en-US" altLang="ja-JP" dirty="0">
                <a:solidFill>
                  <a:schemeClr val="bg1"/>
                </a:solidFill>
              </a:rPr>
              <a:t>  "status": "success",</a:t>
            </a:r>
          </a:p>
          <a:p>
            <a:r>
              <a:rPr lang="en-US" altLang="ja-JP" dirty="0">
                <a:solidFill>
                  <a:schemeClr val="bg1"/>
                </a:solidFill>
              </a:rPr>
              <a:t>  "data": {</a:t>
            </a:r>
          </a:p>
          <a:p>
            <a:r>
              <a:rPr lang="en-US" altLang="ja-JP" dirty="0">
                <a:solidFill>
                  <a:schemeClr val="bg1"/>
                </a:solidFill>
              </a:rPr>
              <a:t>    "</a:t>
            </a:r>
            <a:r>
              <a:rPr lang="en-US" altLang="ja-JP" dirty="0" err="1">
                <a:solidFill>
                  <a:schemeClr val="bg1"/>
                </a:solidFill>
              </a:rPr>
              <a:t>resultType</a:t>
            </a:r>
            <a:r>
              <a:rPr lang="en-US" altLang="ja-JP" dirty="0">
                <a:solidFill>
                  <a:schemeClr val="bg1"/>
                </a:solidFill>
              </a:rPr>
              <a:t>": "matrix",</a:t>
            </a:r>
          </a:p>
          <a:p>
            <a:r>
              <a:rPr lang="en-US" altLang="ja-JP" dirty="0">
                <a:solidFill>
                  <a:schemeClr val="bg1"/>
                </a:solidFill>
              </a:rPr>
              <a:t>    "result": []</a:t>
            </a:r>
          </a:p>
          <a:p>
            <a:r>
              <a:rPr lang="en-US" altLang="ja-JP" dirty="0">
                <a:solidFill>
                  <a:schemeClr val="bg1"/>
                </a:solidFill>
              </a:rPr>
              <a:t>  }</a:t>
            </a:r>
          </a:p>
          <a:p>
            <a:r>
              <a:rPr lang="en-US" altLang="ja-JP" dirty="0">
                <a:solidFill>
                  <a:schemeClr val="bg1"/>
                </a:solidFill>
              </a:rPr>
              <a:t>}</a:t>
            </a:r>
          </a:p>
        </p:txBody>
      </p:sp>
    </p:spTree>
    <p:extLst>
      <p:ext uri="{BB962C8B-B14F-4D97-AF65-F5344CB8AC3E}">
        <p14:creationId xmlns:p14="http://schemas.microsoft.com/office/powerpoint/2010/main" val="42113549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31863</TotalTime>
  <Words>1491</Words>
  <Application>Microsoft Office PowerPoint</Application>
  <PresentationFormat>ワイド画面</PresentationFormat>
  <Paragraphs>559</Paragraphs>
  <Slides>21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游ゴシック</vt:lpstr>
      <vt:lpstr>游ゴシック Light</vt:lpstr>
      <vt:lpstr>Arial</vt:lpstr>
      <vt:lpstr>Wingdings</vt:lpstr>
      <vt:lpstr>Office テーマ</vt:lpstr>
      <vt:lpstr>Openshift　ノード構成</vt:lpstr>
      <vt:lpstr>PowerPoint プレゼンテーション</vt:lpstr>
      <vt:lpstr>マイクロサービス（Book-Info）　構成</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0000011361651</dc:creator>
  <cp:lastModifiedBy>0000011361651</cp:lastModifiedBy>
  <cp:revision>148</cp:revision>
  <dcterms:created xsi:type="dcterms:W3CDTF">2020-10-26T01:58:52Z</dcterms:created>
  <dcterms:modified xsi:type="dcterms:W3CDTF">2021-05-17T06:55:42Z</dcterms:modified>
</cp:coreProperties>
</file>